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1"/>
  </p:notesMasterIdLst>
  <p:sldIdLst>
    <p:sldId id="256" r:id="rId2"/>
    <p:sldId id="356" r:id="rId3"/>
    <p:sldId id="357" r:id="rId4"/>
    <p:sldId id="358" r:id="rId5"/>
    <p:sldId id="359" r:id="rId6"/>
    <p:sldId id="340" r:id="rId7"/>
    <p:sldId id="341" r:id="rId8"/>
    <p:sldId id="342" r:id="rId9"/>
    <p:sldId id="331" r:id="rId10"/>
    <p:sldId id="364" r:id="rId11"/>
    <p:sldId id="365" r:id="rId12"/>
    <p:sldId id="366" r:id="rId13"/>
    <p:sldId id="363" r:id="rId14"/>
    <p:sldId id="330" r:id="rId15"/>
    <p:sldId id="336" r:id="rId16"/>
    <p:sldId id="355" r:id="rId17"/>
    <p:sldId id="360" r:id="rId18"/>
    <p:sldId id="344" r:id="rId19"/>
    <p:sldId id="345" r:id="rId20"/>
    <p:sldId id="346" r:id="rId21"/>
    <p:sldId id="348" r:id="rId22"/>
    <p:sldId id="350" r:id="rId23"/>
    <p:sldId id="354" r:id="rId24"/>
    <p:sldId id="362" r:id="rId25"/>
    <p:sldId id="367" r:id="rId26"/>
    <p:sldId id="369" r:id="rId27"/>
    <p:sldId id="370" r:id="rId28"/>
    <p:sldId id="361" r:id="rId29"/>
    <p:sldId id="368" r:id="rId30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+mn-ea"/>
        <a:cs typeface="+mn-cs"/>
      </a:defRPr>
    </a:lvl1pPr>
    <a:lvl2pPr marL="4572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+mn-ea"/>
        <a:cs typeface="+mn-cs"/>
      </a:defRPr>
    </a:lvl2pPr>
    <a:lvl3pPr marL="9144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+mn-ea"/>
        <a:cs typeface="+mn-cs"/>
      </a:defRPr>
    </a:lvl3pPr>
    <a:lvl4pPr marL="1371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+mn-ea"/>
        <a:cs typeface="+mn-cs"/>
      </a:defRPr>
    </a:lvl4pPr>
    <a:lvl5pPr marL="18288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00"/>
    <a:srgbClr val="EEF86E"/>
    <a:srgbClr val="F9B36D"/>
    <a:srgbClr val="008000"/>
    <a:srgbClr val="FF3300"/>
    <a:srgbClr val="CC0099"/>
    <a:srgbClr val="FFCCFF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7" autoAdjust="0"/>
    <p:restoredTop sz="96807" autoAdjust="0"/>
  </p:normalViewPr>
  <p:slideViewPr>
    <p:cSldViewPr>
      <p:cViewPr>
        <p:scale>
          <a:sx n="80" d="100"/>
          <a:sy n="80" d="100"/>
        </p:scale>
        <p:origin x="-1110" y="-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Times New Roman" pitchFamily="18" charset="0"/>
              <a:buNone/>
              <a:defRPr/>
            </a:pPr>
            <a:endParaRPr lang="it-IT" altLang="it-IT" smtClean="0"/>
          </a:p>
        </p:txBody>
      </p:sp>
      <p:sp>
        <p:nvSpPr>
          <p:cNvPr id="1229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96712" cy="1249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 smtClean="0"/>
          </a:p>
        </p:txBody>
      </p:sp>
    </p:spTree>
    <p:extLst>
      <p:ext uri="{BB962C8B-B14F-4D97-AF65-F5344CB8AC3E}">
        <p14:creationId xmlns:p14="http://schemas.microsoft.com/office/powerpoint/2010/main" val="11854062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it-IT" altLang="it-IT" sz="2400">
              <a:solidFill>
                <a:schemeClr val="bg1"/>
              </a:solidFill>
            </a:endParaRP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it-IT" altLang="it-IT" sz="2400">
              <a:solidFill>
                <a:schemeClr val="bg1"/>
              </a:solidFill>
            </a:endParaRP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it-IT" altLang="it-IT" sz="240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it-IT" altLang="it-IT" sz="240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it-IT" altLang="it-IT" sz="2400">
              <a:solidFill>
                <a:schemeClr val="bg1"/>
              </a:solidFill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it-IT" altLang="it-IT" sz="2400">
              <a:solidFill>
                <a:schemeClr val="bg1"/>
              </a:solidFill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it-IT" altLang="it-IT" sz="2400">
              <a:solidFill>
                <a:schemeClr val="bg1"/>
              </a:solidFill>
            </a:endParaRP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it-IT" altLang="it-IT" sz="240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it-IT" altLang="it-IT" sz="240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it-IT" altLang="it-IT" sz="2400">
              <a:solidFill>
                <a:schemeClr val="bg1"/>
              </a:solidFill>
            </a:endParaRP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it-IT" altLang="it-IT" sz="2400">
              <a:solidFill>
                <a:schemeClr val="bg1"/>
              </a:solidFill>
            </a:endParaRP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it-IT" altLang="it-IT" sz="240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it-IT" altLang="it-IT" sz="2400">
              <a:solidFill>
                <a:schemeClr val="bg1"/>
              </a:solidFill>
            </a:endParaRP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it-IT" altLang="it-IT" sz="2400">
              <a:solidFill>
                <a:schemeClr val="bg1"/>
              </a:solidFill>
            </a:endParaRPr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it-IT" altLang="it-IT" sz="2400">
              <a:solidFill>
                <a:schemeClr val="bg1"/>
              </a:solidFill>
            </a:endParaRPr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it-IT" altLang="it-IT" sz="240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it-IT" altLang="it-IT" sz="2400">
              <a:solidFill>
                <a:schemeClr val="bg1"/>
              </a:solidFill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it-IT" altLang="it-IT" sz="2400">
              <a:solidFill>
                <a:schemeClr val="bg1"/>
              </a:solidFill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it-IT" altLang="it-IT" sz="2400">
              <a:solidFill>
                <a:schemeClr val="bg1"/>
              </a:solidFill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it-IT" altLang="it-IT" sz="2400">
              <a:solidFill>
                <a:schemeClr val="bg1"/>
              </a:solidFill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it-IT" altLang="it-IT" sz="2400">
              <a:solidFill>
                <a:schemeClr val="bg1"/>
              </a:solidFill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it-IT" altLang="it-IT" sz="2400">
              <a:solidFill>
                <a:schemeClr val="bg1"/>
              </a:solidFill>
            </a:endParaRP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it-IT" altLang="it-IT" sz="2400">
              <a:solidFill>
                <a:schemeClr val="bg1"/>
              </a:solidFill>
            </a:endParaRP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it-IT" altLang="it-IT" sz="2400">
              <a:solidFill>
                <a:schemeClr val="bg1"/>
              </a:solidFill>
            </a:endParaRP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it-IT" altLang="it-IT" sz="2400">
              <a:solidFill>
                <a:schemeClr val="bg1"/>
              </a:solidFill>
            </a:endParaRP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it-IT" altLang="it-IT" sz="2400">
              <a:solidFill>
                <a:schemeClr val="bg1"/>
              </a:solidFill>
            </a:endParaRP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it-IT" altLang="it-IT" sz="2400">
              <a:solidFill>
                <a:schemeClr val="bg1"/>
              </a:solidFill>
            </a:endParaRP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it-IT" altLang="it-IT" sz="2400">
              <a:solidFill>
                <a:schemeClr val="bg1"/>
              </a:solidFill>
            </a:endParaRP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it-IT" altLang="it-IT" sz="2400">
              <a:solidFill>
                <a:schemeClr val="bg1"/>
              </a:solidFill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it-IT"/>
              <a:t>Daniele Gardiol – ELSA conference Sèvres, 7-11/06/2010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638B3-04CA-4FA8-B220-BB3A1E4AEFB0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276369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it-IT"/>
              <a:t>Daniele Gardiol – ELSA conference Sèvres, 7-11/06/2010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58329-D3F2-4942-94F0-AF5D864826B7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3846855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3513" y="463550"/>
            <a:ext cx="1941512" cy="575151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5313" cy="575151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it-IT"/>
              <a:t>Daniele Gardiol – ELSA conference Sèvres, 7-11/06/2010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EC464-8575-43EB-8D1E-7A6769C6A4CF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2934696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463550"/>
            <a:ext cx="7769225" cy="575151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it-IT"/>
              <a:t>Daniele Gardiol – ELSA conference Sèvres, 7-11/06/2010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4DCF8-45AB-4C4F-B88C-9CDA8573F0E1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8889972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9225" cy="143351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2338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6613" y="1981200"/>
            <a:ext cx="3808412" cy="20399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6613" y="4173538"/>
            <a:ext cx="3808412" cy="204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it-IT"/>
              <a:t>Daniele Gardiol – ELSA conference Sèvres, 7-11/06/2010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F06B9-7A61-40BA-A9F1-48A193492779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2022474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it-IT"/>
              <a:t>Daniele Gardiol – ELSA conference Sèvres, 7-11/06/2010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D5E5A-0618-4618-828D-267BF0A1606F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710889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it-IT"/>
              <a:t>Daniele Gardiol – ELSA conference Sèvres, 7-11/06/2010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7D355-2027-4C13-ACAD-FC72838B3818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3793820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233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233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it-IT"/>
              <a:t>Daniele Gardiol – ELSA conference Sèvres, 7-11/06/2010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27423-4E78-4E34-8105-4C557070930F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2622454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it-IT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it-IT"/>
              <a:t>Daniele Gardiol – ELSA conference Sèvres, 7-11/06/2010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D96D4-278A-4BF2-82F2-A44265DC764F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336239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it-IT"/>
              <a:t>Daniele Gardiol – ELSA conference Sèvres, 7-11/06/2010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C4BA8-DEF0-400F-B978-5279A9117D4E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612026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it-IT"/>
              <a:t>Daniele Gardiol – ELSA conference Sèvres, 7-11/06/2010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94E13-1B86-44EA-B123-678EDBC4A993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4010718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it-IT"/>
              <a:t>Daniele Gardiol – ELSA conference Sèvres, 7-11/06/2010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D3C60-4A6F-4130-A854-3863638E3C40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922277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it-IT"/>
              <a:t>Daniele Gardiol – ELSA conference Sèvres, 7-11/06/2010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377AA-0A62-4358-8AFA-190D4556584E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2147862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69225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Cliccate per modificare il formato del testo del titolo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23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Cliccate per modificare il formato del testo della struttura</a:t>
            </a:r>
          </a:p>
          <a:p>
            <a:pPr lvl="1"/>
            <a:r>
              <a:rPr lang="en-GB" altLang="it-IT" smtClean="0"/>
              <a:t>Secondo livello struttura</a:t>
            </a:r>
          </a:p>
          <a:p>
            <a:pPr lvl="2"/>
            <a:r>
              <a:rPr lang="en-GB" altLang="it-IT" smtClean="0"/>
              <a:t>Terzo livello struttura</a:t>
            </a:r>
          </a:p>
          <a:p>
            <a:pPr lvl="3"/>
            <a:r>
              <a:rPr lang="en-GB" altLang="it-IT" smtClean="0"/>
              <a:t>Quarto livello struttura</a:t>
            </a:r>
          </a:p>
          <a:p>
            <a:pPr lvl="4"/>
            <a:r>
              <a:rPr lang="en-GB" altLang="it-IT" smtClean="0"/>
              <a:t>Quinto livello struttura</a:t>
            </a:r>
          </a:p>
          <a:p>
            <a:pPr lvl="4"/>
            <a:r>
              <a:rPr lang="en-GB" altLang="it-IT" smtClean="0"/>
              <a:t>Sesto livello struttura</a:t>
            </a:r>
          </a:p>
          <a:p>
            <a:pPr lvl="4"/>
            <a:r>
              <a:rPr lang="en-GB" altLang="it-IT" smtClean="0"/>
              <a:t>Settimo livello struttura</a:t>
            </a:r>
          </a:p>
          <a:p>
            <a:pPr lvl="4"/>
            <a:r>
              <a:rPr lang="en-GB" altLang="it-IT" smtClean="0"/>
              <a:t>Ottavo livello struttura</a:t>
            </a:r>
          </a:p>
          <a:p>
            <a:pPr lvl="4"/>
            <a:r>
              <a:rPr lang="en-GB" altLang="it-IT" smtClean="0"/>
              <a:t>Nono livello struttura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1825" cy="454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FF02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en-GB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2425" cy="454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buClr>
                <a:srgbClr val="FF02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GB" altLang="it-IT"/>
              <a:t>Daniele Gardiol – ELSA conference Sèvres, 7-11/06/2010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1825" cy="454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FF02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60E5F408-0E02-4DB7-A4E4-7CD5AD5DA1E7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pitchFamily="18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pitchFamily="18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pitchFamily="18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pitchFamily="18" charset="0"/>
        </a:defRPr>
      </a:lvl5pPr>
      <a:lvl6pPr marL="4572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6pPr>
      <a:lvl7pPr marL="9144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7pPr>
      <a:lvl8pPr marL="1371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8pPr>
      <a:lvl9pPr marL="18288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339725" indent="-339725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39775" indent="-282575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fld id="{1937E720-FF99-474B-8523-AC7E73882F0A}" type="slidenum">
              <a:rPr lang="en-GB" altLang="it-IT" sz="1400" smtClean="0"/>
              <a:pPr eaLnBrk="1" hangingPunct="1">
                <a:spcBef>
                  <a:spcPct val="0"/>
                </a:spcBef>
                <a:buFont typeface="Times New Roman" charset="0"/>
                <a:buNone/>
              </a:pPr>
              <a:t>1</a:t>
            </a:fld>
            <a:endParaRPr lang="en-GB" altLang="it-IT" sz="1400" smtClean="0"/>
          </a:p>
        </p:txBody>
      </p:sp>
      <p:sp>
        <p:nvSpPr>
          <p:cNvPr id="2051" name="Line 1"/>
          <p:cNvSpPr>
            <a:spLocks noChangeShapeType="1"/>
          </p:cNvSpPr>
          <p:nvPr/>
        </p:nvSpPr>
        <p:spPr bwMode="auto">
          <a:xfrm>
            <a:off x="381000" y="61722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52" name="Line 2"/>
          <p:cNvSpPr>
            <a:spLocks noChangeShapeType="1"/>
          </p:cNvSpPr>
          <p:nvPr/>
        </p:nvSpPr>
        <p:spPr bwMode="auto">
          <a:xfrm>
            <a:off x="533400" y="11430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468313" y="1196975"/>
            <a:ext cx="8382000" cy="495520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  <a:defRPr/>
            </a:pPr>
            <a:endParaRPr lang="en-GB" altLang="it-IT" b="1" dirty="0">
              <a:solidFill>
                <a:schemeClr val="tx1"/>
              </a:solidFill>
              <a:latin typeface="Comic Sans MS" pitchFamily="66" charset="0"/>
            </a:endParaRPr>
          </a:p>
          <a:p>
            <a:pPr algn="ctr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it-IT" sz="28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PRISSMA</a:t>
            </a:r>
          </a:p>
          <a:p>
            <a:pPr algn="ctr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it-IT" altLang="it-IT" sz="28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Prima Rete Italiana per la Sorveglianza Sistematica di Meteore e Atmosfera</a:t>
            </a:r>
            <a:endParaRPr lang="en-GB" altLang="it-IT" sz="2800" b="1" i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>
              <a:spcBef>
                <a:spcPct val="50000"/>
              </a:spcBef>
              <a:buClrTx/>
              <a:buSzTx/>
              <a:buFontTx/>
              <a:buNone/>
              <a:defRPr/>
            </a:pPr>
            <a:endParaRPr lang="it-IT" altLang="it-IT" sz="2000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algn="ctr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it-IT" altLang="it-IT" sz="2000" dirty="0" smtClean="0">
                <a:solidFill>
                  <a:schemeClr val="tx1"/>
                </a:solidFill>
                <a:latin typeface="Georgia" panose="02040502050405020303" pitchFamily="18" charset="0"/>
              </a:rPr>
              <a:t>Daniele </a:t>
            </a:r>
            <a:r>
              <a:rPr lang="it-IT" altLang="it-IT" sz="2000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Gardiol</a:t>
            </a:r>
            <a:endParaRPr lang="it-IT" altLang="it-IT" sz="20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algn="ctr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it-IT" altLang="it-IT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INAF </a:t>
            </a:r>
            <a:r>
              <a:rPr lang="it-IT" altLang="it-IT" sz="1600" dirty="0">
                <a:solidFill>
                  <a:schemeClr val="tx1"/>
                </a:solidFill>
                <a:latin typeface="Georgia" panose="02040502050405020303" pitchFamily="18" charset="0"/>
              </a:rPr>
              <a:t>- Osservatorio Astrofisico di </a:t>
            </a:r>
            <a:r>
              <a:rPr lang="it-IT" altLang="it-IT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Torino</a:t>
            </a:r>
          </a:p>
          <a:p>
            <a:pPr algn="ctr">
              <a:spcBef>
                <a:spcPct val="50000"/>
              </a:spcBef>
              <a:buClrTx/>
              <a:buSzTx/>
              <a:buFontTx/>
              <a:buNone/>
              <a:defRPr/>
            </a:pPr>
            <a:endParaRPr lang="it-IT" altLang="it-IT" sz="16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algn="ctr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it-IT" altLang="it-IT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On </a:t>
            </a:r>
            <a:r>
              <a:rPr lang="it-IT" altLang="it-IT" sz="1600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behalf</a:t>
            </a:r>
            <a:r>
              <a:rPr lang="it-IT" altLang="it-IT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 of the PRISSMA team</a:t>
            </a:r>
          </a:p>
          <a:p>
            <a:pPr algn="ctr">
              <a:spcBef>
                <a:spcPct val="50000"/>
              </a:spcBef>
              <a:buClrTx/>
              <a:buSzTx/>
              <a:buFontTx/>
              <a:buNone/>
              <a:defRPr/>
            </a:pPr>
            <a:endParaRPr lang="it-IT" altLang="it-IT" sz="16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algn="ctr">
              <a:spcBef>
                <a:spcPct val="50000"/>
              </a:spcBef>
              <a:buClrTx/>
              <a:buSzTx/>
              <a:buFontTx/>
              <a:buNone/>
              <a:defRPr/>
            </a:pPr>
            <a:endParaRPr lang="it-IT" altLang="it-IT" sz="16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2054" name="Picture 9" descr="logo_oato_mo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575"/>
            <a:ext cx="1366837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0" descr="inaf150x1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2" y="44624"/>
            <a:ext cx="102393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Lavoro\ChiantiTopics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26" y="155551"/>
            <a:ext cx="3619573" cy="83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fld id="{3B2B6143-737B-4061-B887-5FA251AFD36B}" type="slidenum">
              <a:rPr lang="en-GB" altLang="it-IT" sz="1400" smtClean="0"/>
              <a:pPr eaLnBrk="1" hangingPunct="1">
                <a:spcBef>
                  <a:spcPct val="0"/>
                </a:spcBef>
                <a:buFont typeface="Times New Roman" charset="0"/>
                <a:buNone/>
              </a:pPr>
              <a:t>10</a:t>
            </a:fld>
            <a:endParaRPr lang="en-GB" altLang="it-IT" sz="1400" smtClean="0"/>
          </a:p>
        </p:txBody>
      </p:sp>
      <p:sp>
        <p:nvSpPr>
          <p:cNvPr id="3075" name="Line 1"/>
          <p:cNvSpPr>
            <a:spLocks noChangeShapeType="1"/>
          </p:cNvSpPr>
          <p:nvPr/>
        </p:nvSpPr>
        <p:spPr bwMode="auto">
          <a:xfrm>
            <a:off x="381000" y="61722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468313" y="1167135"/>
            <a:ext cx="8207375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it-IT" altLang="it-IT" b="1" i="1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Current</a:t>
            </a:r>
            <a:r>
              <a:rPr lang="it-IT" altLang="it-IT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it-IT" altLang="it-IT" b="1" i="1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italian</a:t>
            </a:r>
            <a:r>
              <a:rPr lang="it-IT" altLang="it-IT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network</a:t>
            </a:r>
            <a:endParaRPr lang="it-IT" altLang="it-IT" b="1" i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3077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81000" y="6359525"/>
            <a:ext cx="8382000" cy="454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en-GB" altLang="it-IT" sz="1400" dirty="0" smtClean="0">
                <a:latin typeface="Georgia" pitchFamily="18" charset="0"/>
              </a:rPr>
              <a:t>PRISSMA, </a:t>
            </a:r>
            <a:r>
              <a:rPr lang="en-GB" altLang="it-IT" sz="1400" dirty="0" err="1" smtClean="0">
                <a:latin typeface="Georgia" pitchFamily="18" charset="0"/>
              </a:rPr>
              <a:t>D.Gardiol</a:t>
            </a:r>
            <a:r>
              <a:rPr lang="en-GB" altLang="it-IT" sz="1400" dirty="0" smtClean="0">
                <a:latin typeface="Georgia" pitchFamily="18" charset="0"/>
              </a:rPr>
              <a:t>, Chianti Topics Workshop, </a:t>
            </a:r>
            <a:r>
              <a:rPr lang="en-GB" altLang="it-IT" sz="1400" dirty="0" err="1" smtClean="0">
                <a:latin typeface="Georgia" pitchFamily="18" charset="0"/>
              </a:rPr>
              <a:t>Osservatorio</a:t>
            </a:r>
            <a:r>
              <a:rPr lang="en-GB" altLang="it-IT" sz="1400" dirty="0" smtClean="0">
                <a:latin typeface="Georgia" pitchFamily="18" charset="0"/>
              </a:rPr>
              <a:t> del Chianti, 11-13 </a:t>
            </a:r>
            <a:r>
              <a:rPr lang="en-GB" altLang="it-IT" sz="1400" dirty="0" err="1" smtClean="0">
                <a:latin typeface="Georgia" pitchFamily="18" charset="0"/>
              </a:rPr>
              <a:t>maggio</a:t>
            </a:r>
            <a:r>
              <a:rPr lang="en-GB" altLang="it-IT" sz="1400" dirty="0" smtClean="0">
                <a:latin typeface="Georgia" pitchFamily="18" charset="0"/>
              </a:rPr>
              <a:t> 2016</a:t>
            </a:r>
          </a:p>
        </p:txBody>
      </p:sp>
      <p:sp>
        <p:nvSpPr>
          <p:cNvPr id="3078" name="Line 2"/>
          <p:cNvSpPr>
            <a:spLocks noChangeShapeType="1"/>
          </p:cNvSpPr>
          <p:nvPr/>
        </p:nvSpPr>
        <p:spPr bwMode="auto">
          <a:xfrm>
            <a:off x="533400" y="11430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3079" name="Picture 9" descr="logo_oato_mo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575"/>
            <a:ext cx="1366837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inaf150x1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2" y="44624"/>
            <a:ext cx="102393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D:\Lavoro\ChiantiTopics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26" y="155551"/>
            <a:ext cx="3619573" cy="83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E:\Fripon\camer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06218"/>
            <a:ext cx="7974059" cy="448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3780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fld id="{A8CF71FF-3787-4138-8983-EFA1D7FAB928}" type="slidenum">
              <a:rPr lang="en-GB" altLang="it-IT" sz="1400" smtClean="0"/>
              <a:pPr eaLnBrk="1" hangingPunct="1">
                <a:spcBef>
                  <a:spcPct val="0"/>
                </a:spcBef>
                <a:buFont typeface="Times New Roman" charset="0"/>
                <a:buNone/>
              </a:pPr>
              <a:t>11</a:t>
            </a:fld>
            <a:endParaRPr lang="en-GB" altLang="it-IT" sz="1400" smtClean="0"/>
          </a:p>
        </p:txBody>
      </p:sp>
      <p:sp>
        <p:nvSpPr>
          <p:cNvPr id="11267" name="Line 1"/>
          <p:cNvSpPr>
            <a:spLocks noChangeShapeType="1"/>
          </p:cNvSpPr>
          <p:nvPr/>
        </p:nvSpPr>
        <p:spPr bwMode="auto">
          <a:xfrm>
            <a:off x="381000" y="61722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8" name="Text Box 8"/>
          <p:cNvSpPr txBox="1">
            <a:spLocks noChangeArrowheads="1"/>
          </p:cNvSpPr>
          <p:nvPr/>
        </p:nvSpPr>
        <p:spPr bwMode="auto">
          <a:xfrm>
            <a:off x="0" y="1166813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400" b="1" i="1" dirty="0" smtClean="0">
                <a:solidFill>
                  <a:srgbClr val="FF0000"/>
                </a:solidFill>
                <a:latin typeface="Georgia" pitchFamily="18" charset="0"/>
              </a:rPr>
              <a:t>First </a:t>
            </a:r>
            <a:r>
              <a:rPr lang="it-IT" altLang="it-IT" sz="2400" b="1" i="1" dirty="0" err="1" smtClean="0">
                <a:solidFill>
                  <a:srgbClr val="FF0000"/>
                </a:solidFill>
                <a:latin typeface="Georgia" pitchFamily="18" charset="0"/>
              </a:rPr>
              <a:t>italian</a:t>
            </a:r>
            <a:r>
              <a:rPr lang="it-IT" altLang="it-IT" sz="2400" b="1" i="1" dirty="0" smtClean="0">
                <a:solidFill>
                  <a:srgbClr val="FF0000"/>
                </a:solidFill>
                <a:latin typeface="Georgia" pitchFamily="18" charset="0"/>
              </a:rPr>
              <a:t> camera </a:t>
            </a:r>
            <a:r>
              <a:rPr lang="it-IT" altLang="it-IT" sz="2400" b="1" i="1" dirty="0">
                <a:solidFill>
                  <a:srgbClr val="FF0000"/>
                </a:solidFill>
                <a:latin typeface="Georgia" pitchFamily="18" charset="0"/>
              </a:rPr>
              <a:t>ITPI01 – Osservatorio di Torino</a:t>
            </a:r>
            <a:endParaRPr lang="en-GB" altLang="it-IT" sz="2400" b="1" i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11270" name="Line 2"/>
          <p:cNvSpPr>
            <a:spLocks noChangeShapeType="1"/>
          </p:cNvSpPr>
          <p:nvPr/>
        </p:nvSpPr>
        <p:spPr bwMode="auto">
          <a:xfrm>
            <a:off x="533400" y="11430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1271" name="Picture 9" descr="logo_oato_mo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575"/>
            <a:ext cx="1366837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4" descr="https://photos-3.dropbox.com/t/2/AADFBmTxmn2UQKV8_7B3mBpRR62aeIuocg_HEUoHm_BBIw/12/353219879/jpeg/32x32/1/1456264800/0/2/DSC_0013%5B1%5D.jpg/ELnU_OICGP0MIAcoBw/dsBskJcLmWLV-nmM80yXgAaUqoiPt-AlCuW6PJ2hszE?size_mode=5&amp;size=178x17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609725"/>
            <a:ext cx="2484438" cy="441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6" descr="https://photos-2.dropbox.com/t/2/AABMkN05efXOixghpgwadHvLVxMwYwyMgkjgpCYgLLZa4A/12/353219879/jpeg/32x32/1/1456264800/0/2/DSC_0014%5B1%5D.jpg/ELnU_OICGP0MIAcoBw/LLDNeGr2FP4cr5JLwzhdI6b6ET-E8E-3SxQ6ZigyAl8?size_mode=3&amp;size=1024x76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3" b="11948"/>
          <a:stretch>
            <a:fillRect/>
          </a:stretch>
        </p:blipFill>
        <p:spPr bwMode="auto">
          <a:xfrm>
            <a:off x="5867400" y="1597025"/>
            <a:ext cx="3100388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7" name="Ovale 3"/>
          <p:cNvSpPr>
            <a:spLocks noChangeArrowheads="1"/>
          </p:cNvSpPr>
          <p:nvPr/>
        </p:nvSpPr>
        <p:spPr bwMode="auto">
          <a:xfrm>
            <a:off x="1116013" y="2565400"/>
            <a:ext cx="647700" cy="64770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sp>
        <p:nvSpPr>
          <p:cNvPr id="14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81000" y="6359525"/>
            <a:ext cx="8382000" cy="454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en-GB" altLang="it-IT" sz="1400" dirty="0" smtClean="0">
                <a:latin typeface="Georgia" pitchFamily="18" charset="0"/>
              </a:rPr>
              <a:t>PRISSMA, </a:t>
            </a:r>
            <a:r>
              <a:rPr lang="en-GB" altLang="it-IT" sz="1400" dirty="0" err="1" smtClean="0">
                <a:latin typeface="Georgia" pitchFamily="18" charset="0"/>
              </a:rPr>
              <a:t>D.Gardiol</a:t>
            </a:r>
            <a:r>
              <a:rPr lang="en-GB" altLang="it-IT" sz="1400" dirty="0" smtClean="0">
                <a:latin typeface="Georgia" pitchFamily="18" charset="0"/>
              </a:rPr>
              <a:t>, Chianti Topics Workshop, </a:t>
            </a:r>
            <a:r>
              <a:rPr lang="en-GB" altLang="it-IT" sz="1400" dirty="0" err="1" smtClean="0">
                <a:latin typeface="Georgia" pitchFamily="18" charset="0"/>
              </a:rPr>
              <a:t>Osservatorio</a:t>
            </a:r>
            <a:r>
              <a:rPr lang="en-GB" altLang="it-IT" sz="1400" dirty="0" smtClean="0">
                <a:latin typeface="Georgia" pitchFamily="18" charset="0"/>
              </a:rPr>
              <a:t> del Chianti, 11-13 </a:t>
            </a:r>
            <a:r>
              <a:rPr lang="en-GB" altLang="it-IT" sz="1400" dirty="0" err="1" smtClean="0">
                <a:latin typeface="Georgia" pitchFamily="18" charset="0"/>
              </a:rPr>
              <a:t>maggio</a:t>
            </a:r>
            <a:r>
              <a:rPr lang="en-GB" altLang="it-IT" sz="1400" dirty="0" smtClean="0">
                <a:latin typeface="Georgia" pitchFamily="18" charset="0"/>
              </a:rPr>
              <a:t> 2016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7" r="11087"/>
          <a:stretch/>
        </p:blipFill>
        <p:spPr>
          <a:xfrm rot="1964838">
            <a:off x="2316126" y="1644147"/>
            <a:ext cx="4359349" cy="4383592"/>
          </a:xfrm>
          <a:prstGeom prst="ellipse">
            <a:avLst/>
          </a:prstGeom>
        </p:spPr>
      </p:pic>
      <p:pic>
        <p:nvPicPr>
          <p:cNvPr id="13" name="Picture 10" descr="inaf150x15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2" y="44624"/>
            <a:ext cx="102393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D:\Lavoro\ChiantiTopics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26" y="155551"/>
            <a:ext cx="3619573" cy="83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6245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fld id="{A8CF71FF-3787-4138-8983-EFA1D7FAB928}" type="slidenum">
              <a:rPr lang="en-GB" altLang="it-IT" sz="1400" smtClean="0"/>
              <a:pPr eaLnBrk="1" hangingPunct="1">
                <a:spcBef>
                  <a:spcPct val="0"/>
                </a:spcBef>
                <a:buFont typeface="Times New Roman" charset="0"/>
                <a:buNone/>
              </a:pPr>
              <a:t>12</a:t>
            </a:fld>
            <a:endParaRPr lang="en-GB" altLang="it-IT" sz="1400" smtClean="0"/>
          </a:p>
        </p:txBody>
      </p:sp>
      <p:sp>
        <p:nvSpPr>
          <p:cNvPr id="11267" name="Line 1"/>
          <p:cNvSpPr>
            <a:spLocks noChangeShapeType="1"/>
          </p:cNvSpPr>
          <p:nvPr/>
        </p:nvSpPr>
        <p:spPr bwMode="auto">
          <a:xfrm>
            <a:off x="381000" y="61722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8" name="Text Box 8"/>
          <p:cNvSpPr txBox="1">
            <a:spLocks noChangeArrowheads="1"/>
          </p:cNvSpPr>
          <p:nvPr/>
        </p:nvSpPr>
        <p:spPr bwMode="auto">
          <a:xfrm>
            <a:off x="0" y="1166813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400" b="1" i="1" dirty="0" smtClean="0">
                <a:solidFill>
                  <a:srgbClr val="FF0000"/>
                </a:solidFill>
                <a:latin typeface="Georgia" pitchFamily="18" charset="0"/>
              </a:rPr>
              <a:t>First </a:t>
            </a:r>
            <a:r>
              <a:rPr lang="it-IT" altLang="it-IT" sz="2400" b="1" i="1" dirty="0" err="1" smtClean="0">
                <a:solidFill>
                  <a:srgbClr val="FF0000"/>
                </a:solidFill>
                <a:latin typeface="Georgia" pitchFamily="18" charset="0"/>
              </a:rPr>
              <a:t>meteor</a:t>
            </a:r>
            <a:r>
              <a:rPr lang="it-IT" altLang="it-IT" sz="2400" b="1" i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it-IT" altLang="it-IT" sz="2400" b="1" i="1" dirty="0" err="1" smtClean="0">
                <a:solidFill>
                  <a:srgbClr val="FF0000"/>
                </a:solidFill>
                <a:latin typeface="Georgia" pitchFamily="18" charset="0"/>
              </a:rPr>
              <a:t>detected</a:t>
            </a:r>
            <a:r>
              <a:rPr lang="it-IT" altLang="it-IT" sz="2400" b="1" i="1" dirty="0" smtClean="0">
                <a:solidFill>
                  <a:srgbClr val="FF0000"/>
                </a:solidFill>
                <a:latin typeface="Georgia" pitchFamily="18" charset="0"/>
              </a:rPr>
              <a:t> – </a:t>
            </a:r>
            <a:r>
              <a:rPr lang="it-IT" altLang="it-IT" sz="2400" b="1" i="1" dirty="0" err="1" smtClean="0">
                <a:solidFill>
                  <a:srgbClr val="FF0000"/>
                </a:solidFill>
                <a:latin typeface="Georgia" pitchFamily="18" charset="0"/>
              </a:rPr>
              <a:t>Easter</a:t>
            </a:r>
            <a:r>
              <a:rPr lang="it-IT" altLang="it-IT" sz="2400" b="1" i="1" dirty="0" smtClean="0">
                <a:solidFill>
                  <a:srgbClr val="FF0000"/>
                </a:solidFill>
                <a:latin typeface="Georgia" pitchFamily="18" charset="0"/>
              </a:rPr>
              <a:t> 2016</a:t>
            </a:r>
            <a:endParaRPr lang="en-GB" altLang="it-IT" sz="2400" b="1" i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11270" name="Line 2"/>
          <p:cNvSpPr>
            <a:spLocks noChangeShapeType="1"/>
          </p:cNvSpPr>
          <p:nvPr/>
        </p:nvSpPr>
        <p:spPr bwMode="auto">
          <a:xfrm>
            <a:off x="533400" y="11430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1271" name="Picture 9" descr="logo_oato_mo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575"/>
            <a:ext cx="1366837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4" descr="https://photos-3.dropbox.com/t/2/AADFBmTxmn2UQKV8_7B3mBpRR62aeIuocg_HEUoHm_BBIw/12/353219879/jpeg/32x32/1/1456264800/0/2/DSC_0013%5B1%5D.jpg/ELnU_OICGP0MIAcoBw/dsBskJcLmWLV-nmM80yXgAaUqoiPt-AlCuW6PJ2hszE?size_mode=5&amp;size=178x17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609725"/>
            <a:ext cx="2484438" cy="441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6" descr="https://photos-2.dropbox.com/t/2/AABMkN05efXOixghpgwadHvLVxMwYwyMgkjgpCYgLLZa4A/12/353219879/jpeg/32x32/1/1456264800/0/2/DSC_0014%5B1%5D.jpg/ELnU_OICGP0MIAcoBw/LLDNeGr2FP4cr5JLwzhdI6b6ET-E8E-3SxQ6ZigyAl8?size_mode=3&amp;size=1024x76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3" b="11948"/>
          <a:stretch>
            <a:fillRect/>
          </a:stretch>
        </p:blipFill>
        <p:spPr bwMode="auto">
          <a:xfrm>
            <a:off x="5867400" y="1597025"/>
            <a:ext cx="3100388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7" name="Ovale 3"/>
          <p:cNvSpPr>
            <a:spLocks noChangeArrowheads="1"/>
          </p:cNvSpPr>
          <p:nvPr/>
        </p:nvSpPr>
        <p:spPr bwMode="auto">
          <a:xfrm>
            <a:off x="1116013" y="2565400"/>
            <a:ext cx="647700" cy="64770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sp>
        <p:nvSpPr>
          <p:cNvPr id="14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81000" y="6359525"/>
            <a:ext cx="8382000" cy="454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en-GB" altLang="it-IT" sz="1400" dirty="0" smtClean="0">
                <a:latin typeface="Georgia" pitchFamily="18" charset="0"/>
              </a:rPr>
              <a:t>PRISSMA, </a:t>
            </a:r>
            <a:r>
              <a:rPr lang="en-GB" altLang="it-IT" sz="1400" dirty="0" err="1" smtClean="0">
                <a:latin typeface="Georgia" pitchFamily="18" charset="0"/>
              </a:rPr>
              <a:t>D.Gardiol</a:t>
            </a:r>
            <a:r>
              <a:rPr lang="en-GB" altLang="it-IT" sz="1400" dirty="0" smtClean="0">
                <a:latin typeface="Georgia" pitchFamily="18" charset="0"/>
              </a:rPr>
              <a:t>, Chianti Topics Workshop, </a:t>
            </a:r>
            <a:r>
              <a:rPr lang="en-GB" altLang="it-IT" sz="1400" dirty="0" err="1" smtClean="0">
                <a:latin typeface="Georgia" pitchFamily="18" charset="0"/>
              </a:rPr>
              <a:t>Osservatorio</a:t>
            </a:r>
            <a:r>
              <a:rPr lang="en-GB" altLang="it-IT" sz="1400" dirty="0" smtClean="0">
                <a:latin typeface="Georgia" pitchFamily="18" charset="0"/>
              </a:rPr>
              <a:t> del Chianti, 11-13 </a:t>
            </a:r>
            <a:r>
              <a:rPr lang="en-GB" altLang="it-IT" sz="1400" dirty="0" err="1" smtClean="0">
                <a:latin typeface="Georgia" pitchFamily="18" charset="0"/>
              </a:rPr>
              <a:t>maggio</a:t>
            </a:r>
            <a:r>
              <a:rPr lang="en-GB" altLang="it-IT" sz="1400" dirty="0" smtClean="0">
                <a:latin typeface="Georgia" pitchFamily="18" charset="0"/>
              </a:rPr>
              <a:t> 2016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93" y="1622325"/>
            <a:ext cx="8755764" cy="4398963"/>
          </a:xfrm>
          <a:prstGeom prst="rect">
            <a:avLst/>
          </a:prstGeom>
        </p:spPr>
      </p:pic>
      <p:pic>
        <p:nvPicPr>
          <p:cNvPr id="13" name="Picture 10" descr="inaf150x15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2" y="44624"/>
            <a:ext cx="102393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D:\Lavoro\ChiantiTopics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26" y="155551"/>
            <a:ext cx="3619573" cy="83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7806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fld id="{34FDBD36-762A-4817-A046-CAC94FE68639}" type="slidenum">
              <a:rPr lang="en-GB" altLang="it-IT" sz="1400" smtClean="0"/>
              <a:pPr eaLnBrk="1" hangingPunct="1">
                <a:spcBef>
                  <a:spcPct val="0"/>
                </a:spcBef>
                <a:buFont typeface="Times New Roman" charset="0"/>
                <a:buNone/>
              </a:pPr>
              <a:t>13</a:t>
            </a:fld>
            <a:endParaRPr lang="en-GB" altLang="it-IT" sz="1400" smtClean="0"/>
          </a:p>
        </p:txBody>
      </p:sp>
      <p:sp>
        <p:nvSpPr>
          <p:cNvPr id="4099" name="Line 1"/>
          <p:cNvSpPr>
            <a:spLocks noChangeShapeType="1"/>
          </p:cNvSpPr>
          <p:nvPr/>
        </p:nvSpPr>
        <p:spPr bwMode="auto">
          <a:xfrm>
            <a:off x="381000" y="61722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00" name="Text Box 8"/>
          <p:cNvSpPr txBox="1">
            <a:spLocks noChangeArrowheads="1"/>
          </p:cNvSpPr>
          <p:nvPr/>
        </p:nvSpPr>
        <p:spPr bwMode="auto">
          <a:xfrm>
            <a:off x="468313" y="1196975"/>
            <a:ext cx="82073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400" b="1" i="1" dirty="0" smtClean="0">
                <a:solidFill>
                  <a:srgbClr val="FF0000"/>
                </a:solidFill>
                <a:latin typeface="Georgia" pitchFamily="18" charset="0"/>
              </a:rPr>
              <a:t>STRATEGIES  for Network </a:t>
            </a:r>
            <a:r>
              <a:rPr lang="it-IT" altLang="it-IT" sz="2400" b="1" i="1" dirty="0" err="1" smtClean="0">
                <a:solidFill>
                  <a:srgbClr val="FF0000"/>
                </a:solidFill>
                <a:latin typeface="Georgia" pitchFamily="18" charset="0"/>
              </a:rPr>
              <a:t>deployment</a:t>
            </a:r>
            <a:endParaRPr lang="it-IT" altLang="it-IT" sz="2400" b="1" i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4102" name="Line 2"/>
          <p:cNvSpPr>
            <a:spLocks noChangeShapeType="1"/>
          </p:cNvSpPr>
          <p:nvPr/>
        </p:nvSpPr>
        <p:spPr bwMode="auto">
          <a:xfrm>
            <a:off x="533400" y="11430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4103" name="Picture 9" descr="logo_oato_mo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575"/>
            <a:ext cx="1366837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7" name="Rettangolo 1"/>
          <p:cNvSpPr>
            <a:spLocks noChangeArrowheads="1"/>
          </p:cNvSpPr>
          <p:nvPr/>
        </p:nvSpPr>
        <p:spPr bwMode="auto">
          <a:xfrm>
            <a:off x="468312" y="1844824"/>
            <a:ext cx="8142287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ClrTx/>
              <a:buSzTx/>
              <a:buNone/>
            </a:pPr>
            <a:r>
              <a:rPr lang="it-IT" altLang="it-IT" sz="2400" dirty="0" err="1" smtClean="0">
                <a:solidFill>
                  <a:srgbClr val="FF0000"/>
                </a:solidFill>
                <a:latin typeface="Georgia" pitchFamily="18" charset="0"/>
              </a:rPr>
              <a:t>Modularity</a:t>
            </a:r>
            <a:r>
              <a:rPr lang="it-IT" altLang="it-IT" sz="2400" dirty="0" smtClean="0">
                <a:solidFill>
                  <a:schemeClr val="tx1"/>
                </a:solidFill>
                <a:latin typeface="Georgia" pitchFamily="18" charset="0"/>
              </a:rPr>
              <a:t>:</a:t>
            </a:r>
            <a:r>
              <a:rPr lang="it-IT" altLang="it-IT" sz="2400" dirty="0">
                <a:solidFill>
                  <a:schemeClr val="tx1"/>
                </a:solidFill>
                <a:latin typeface="Georgia" pitchFamily="18" charset="0"/>
              </a:rPr>
              <a:t> </a:t>
            </a:r>
            <a:endParaRPr lang="it-IT" altLang="it-IT" sz="2400" dirty="0" smtClean="0">
              <a:solidFill>
                <a:schemeClr val="tx1"/>
              </a:solidFill>
              <a:latin typeface="Georgia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it-IT" altLang="it-IT" sz="2000" dirty="0" smtClean="0">
                <a:solidFill>
                  <a:schemeClr val="tx1"/>
                </a:solidFill>
                <a:latin typeface="Georgia" pitchFamily="18" charset="0"/>
              </a:rPr>
              <a:t>fund and </a:t>
            </a:r>
            <a:r>
              <a:rPr lang="it-IT" altLang="it-IT" sz="2000" dirty="0" err="1" smtClean="0">
                <a:solidFill>
                  <a:schemeClr val="tx1"/>
                </a:solidFill>
                <a:latin typeface="Georgia" pitchFamily="18" charset="0"/>
              </a:rPr>
              <a:t>deploy</a:t>
            </a:r>
            <a:r>
              <a:rPr lang="it-IT" altLang="it-IT" sz="2000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it-IT" altLang="it-IT" sz="2000" dirty="0" err="1" smtClean="0">
                <a:solidFill>
                  <a:schemeClr val="tx1"/>
                </a:solidFill>
                <a:latin typeface="Georgia" pitchFamily="18" charset="0"/>
              </a:rPr>
              <a:t>smaller</a:t>
            </a:r>
            <a:r>
              <a:rPr lang="it-IT" altLang="it-IT" sz="2000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it-IT" altLang="it-IT" sz="2000" dirty="0" err="1" smtClean="0">
                <a:solidFill>
                  <a:schemeClr val="tx1"/>
                </a:solidFill>
                <a:latin typeface="Georgia" pitchFamily="18" charset="0"/>
              </a:rPr>
              <a:t>regional</a:t>
            </a:r>
            <a:r>
              <a:rPr lang="it-IT" altLang="it-IT" sz="2000" dirty="0" smtClean="0">
                <a:solidFill>
                  <a:schemeClr val="tx1"/>
                </a:solidFill>
                <a:latin typeface="Georgia" pitchFamily="18" charset="0"/>
              </a:rPr>
              <a:t> networks </a:t>
            </a:r>
            <a:r>
              <a:rPr lang="it-IT" altLang="it-IT" sz="2000" dirty="0" err="1" smtClean="0">
                <a:solidFill>
                  <a:schemeClr val="tx1"/>
                </a:solidFill>
                <a:latin typeface="Georgia" pitchFamily="18" charset="0"/>
              </a:rPr>
              <a:t>that</a:t>
            </a:r>
            <a:r>
              <a:rPr lang="it-IT" altLang="it-IT" sz="2000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it-IT" altLang="it-IT" sz="2000" dirty="0" err="1" smtClean="0">
                <a:solidFill>
                  <a:schemeClr val="tx1"/>
                </a:solidFill>
                <a:latin typeface="Georgia" pitchFamily="18" charset="0"/>
              </a:rPr>
              <a:t>will</a:t>
            </a:r>
            <a:r>
              <a:rPr lang="it-IT" altLang="it-IT" sz="2000" dirty="0" smtClean="0">
                <a:solidFill>
                  <a:schemeClr val="tx1"/>
                </a:solidFill>
                <a:latin typeface="Georgia" pitchFamily="18" charset="0"/>
              </a:rPr>
              <a:t> be </a:t>
            </a:r>
            <a:r>
              <a:rPr lang="it-IT" altLang="it-IT" sz="2000" dirty="0" err="1" smtClean="0">
                <a:solidFill>
                  <a:schemeClr val="tx1"/>
                </a:solidFill>
                <a:latin typeface="Georgia" pitchFamily="18" charset="0"/>
              </a:rPr>
              <a:t>linked</a:t>
            </a:r>
            <a:r>
              <a:rPr lang="it-IT" altLang="it-IT" sz="2000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it-IT" altLang="it-IT" sz="2000" dirty="0" err="1" smtClean="0">
                <a:solidFill>
                  <a:schemeClr val="tx1"/>
                </a:solidFill>
                <a:latin typeface="Georgia" pitchFamily="18" charset="0"/>
              </a:rPr>
              <a:t>together</a:t>
            </a:r>
            <a:endParaRPr lang="it-IT" altLang="it-IT" sz="2000" dirty="0" smtClean="0">
              <a:solidFill>
                <a:schemeClr val="tx1"/>
              </a:solidFill>
              <a:latin typeface="Georgia" pitchFamily="18" charset="0"/>
            </a:endParaRPr>
          </a:p>
          <a:p>
            <a:pPr marL="0" indent="0" eaLnBrk="1" hangingPunct="1">
              <a:spcBef>
                <a:spcPct val="0"/>
              </a:spcBef>
              <a:buClrTx/>
              <a:buSzTx/>
              <a:buNone/>
            </a:pPr>
            <a:endParaRPr lang="it-IT" altLang="it-IT" sz="2400" dirty="0">
              <a:solidFill>
                <a:schemeClr val="tx1"/>
              </a:solidFill>
              <a:latin typeface="Georgia" pitchFamily="18" charset="0"/>
            </a:endParaRPr>
          </a:p>
          <a:p>
            <a:pPr marL="0" indent="0" eaLnBrk="1" hangingPunct="1">
              <a:spcBef>
                <a:spcPct val="0"/>
              </a:spcBef>
              <a:buClrTx/>
              <a:buSzTx/>
              <a:buNone/>
            </a:pPr>
            <a:r>
              <a:rPr lang="it-IT" altLang="it-IT" sz="2400" dirty="0" err="1" smtClean="0">
                <a:solidFill>
                  <a:srgbClr val="FF0000"/>
                </a:solidFill>
                <a:latin typeface="Georgia" pitchFamily="18" charset="0"/>
              </a:rPr>
              <a:t>Funding</a:t>
            </a:r>
            <a:r>
              <a:rPr lang="it-IT" altLang="it-IT" sz="2400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it-IT" altLang="it-IT" sz="2400" dirty="0" err="1" smtClean="0">
                <a:solidFill>
                  <a:srgbClr val="FF0000"/>
                </a:solidFill>
                <a:latin typeface="Georgia" pitchFamily="18" charset="0"/>
              </a:rPr>
              <a:t>channels</a:t>
            </a:r>
            <a:r>
              <a:rPr lang="it-IT" altLang="it-IT" sz="2400" dirty="0" smtClean="0">
                <a:solidFill>
                  <a:srgbClr val="FF0000"/>
                </a:solidFill>
                <a:latin typeface="Georgia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it-IT" altLang="it-IT" sz="2000" dirty="0" smtClean="0">
                <a:solidFill>
                  <a:schemeClr val="tx1"/>
                </a:solidFill>
                <a:latin typeface="Georgia" pitchFamily="18" charset="0"/>
              </a:rPr>
              <a:t>PRIN MIUR 2015 (</a:t>
            </a:r>
            <a:r>
              <a:rPr lang="it-IT" altLang="it-IT" sz="2000" dirty="0" err="1" smtClean="0">
                <a:solidFill>
                  <a:schemeClr val="tx1"/>
                </a:solidFill>
                <a:latin typeface="Georgia" pitchFamily="18" charset="0"/>
              </a:rPr>
              <a:t>Entire</a:t>
            </a:r>
            <a:r>
              <a:rPr lang="it-IT" altLang="it-IT" sz="2000" dirty="0" smtClean="0">
                <a:solidFill>
                  <a:schemeClr val="tx1"/>
                </a:solidFill>
                <a:latin typeface="Georgia" pitchFamily="18" charset="0"/>
              </a:rPr>
              <a:t> Net)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it-IT" altLang="it-IT" sz="2000" dirty="0" smtClean="0">
                <a:solidFill>
                  <a:schemeClr val="tx1"/>
                </a:solidFill>
                <a:latin typeface="Georgia" pitchFamily="18" charset="0"/>
              </a:rPr>
              <a:t>«Big» Banking </a:t>
            </a:r>
            <a:r>
              <a:rPr lang="it-IT" altLang="it-IT" sz="2000" dirty="0" err="1" smtClean="0">
                <a:solidFill>
                  <a:schemeClr val="tx1"/>
                </a:solidFill>
                <a:latin typeface="Georgia" pitchFamily="18" charset="0"/>
              </a:rPr>
              <a:t>Foundations</a:t>
            </a:r>
            <a:r>
              <a:rPr lang="it-IT" altLang="it-IT" sz="2000" dirty="0" smtClean="0">
                <a:solidFill>
                  <a:schemeClr val="tx1"/>
                </a:solidFill>
                <a:latin typeface="Georgia" pitchFamily="18" charset="0"/>
              </a:rPr>
              <a:t> (Large sub-</a:t>
            </a:r>
            <a:r>
              <a:rPr lang="it-IT" altLang="it-IT" sz="2000" dirty="0" err="1" smtClean="0">
                <a:solidFill>
                  <a:schemeClr val="tx1"/>
                </a:solidFill>
                <a:latin typeface="Georgia" pitchFamily="18" charset="0"/>
              </a:rPr>
              <a:t>nets</a:t>
            </a:r>
            <a:r>
              <a:rPr lang="it-IT" altLang="it-IT" sz="2000" dirty="0" smtClean="0">
                <a:solidFill>
                  <a:schemeClr val="tx1"/>
                </a:solidFill>
                <a:latin typeface="Georgia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it-IT" altLang="it-IT" sz="2000" dirty="0" smtClean="0">
                <a:solidFill>
                  <a:schemeClr val="tx1"/>
                </a:solidFill>
                <a:latin typeface="Georgia" pitchFamily="18" charset="0"/>
              </a:rPr>
              <a:t>«Small» Banking </a:t>
            </a:r>
            <a:r>
              <a:rPr lang="it-IT" altLang="it-IT" sz="2000" dirty="0" err="1" smtClean="0">
                <a:solidFill>
                  <a:schemeClr val="tx1"/>
                </a:solidFill>
                <a:latin typeface="Georgia" pitchFamily="18" charset="0"/>
              </a:rPr>
              <a:t>Foundations</a:t>
            </a:r>
            <a:r>
              <a:rPr lang="it-IT" altLang="it-IT" sz="2000" dirty="0" smtClean="0">
                <a:solidFill>
                  <a:schemeClr val="tx1"/>
                </a:solidFill>
                <a:latin typeface="Georgia" pitchFamily="18" charset="0"/>
              </a:rPr>
              <a:t> (Single </a:t>
            </a:r>
            <a:r>
              <a:rPr lang="it-IT" altLang="it-IT" sz="2000" dirty="0" err="1" smtClean="0">
                <a:solidFill>
                  <a:schemeClr val="tx1"/>
                </a:solidFill>
                <a:latin typeface="Georgia" pitchFamily="18" charset="0"/>
              </a:rPr>
              <a:t>nodes</a:t>
            </a:r>
            <a:r>
              <a:rPr lang="it-IT" altLang="it-IT" sz="2000" dirty="0" smtClean="0">
                <a:solidFill>
                  <a:schemeClr val="tx1"/>
                </a:solidFill>
                <a:latin typeface="Georgia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it-IT" altLang="it-IT" sz="2000" dirty="0" err="1" smtClean="0">
                <a:solidFill>
                  <a:schemeClr val="tx1"/>
                </a:solidFill>
                <a:latin typeface="Georgia" pitchFamily="18" charset="0"/>
              </a:rPr>
              <a:t>Related</a:t>
            </a:r>
            <a:r>
              <a:rPr lang="it-IT" altLang="it-IT" sz="2000" dirty="0" smtClean="0">
                <a:solidFill>
                  <a:schemeClr val="tx1"/>
                </a:solidFill>
                <a:latin typeface="Georgia" pitchFamily="18" charset="0"/>
              </a:rPr>
              <a:t> educational </a:t>
            </a:r>
            <a:r>
              <a:rPr lang="it-IT" altLang="it-IT" sz="2000" dirty="0" err="1" smtClean="0">
                <a:solidFill>
                  <a:schemeClr val="tx1"/>
                </a:solidFill>
                <a:latin typeface="Georgia" pitchFamily="18" charset="0"/>
              </a:rPr>
              <a:t>activities</a:t>
            </a:r>
            <a:r>
              <a:rPr lang="it-IT" altLang="it-IT" sz="2000" dirty="0" smtClean="0">
                <a:solidFill>
                  <a:schemeClr val="tx1"/>
                </a:solidFill>
                <a:latin typeface="Georgia" pitchFamily="18" charset="0"/>
              </a:rPr>
              <a:t> (with Infini.to Planetario di Torino) 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endParaRPr lang="it-IT" altLang="it-IT" sz="2000" dirty="0">
              <a:solidFill>
                <a:schemeClr val="tx1"/>
              </a:solidFill>
              <a:latin typeface="Georgia" pitchFamily="18" charset="0"/>
            </a:endParaRPr>
          </a:p>
          <a:p>
            <a:pPr marL="0" indent="0" eaLnBrk="1" hangingPunct="1">
              <a:spcBef>
                <a:spcPct val="0"/>
              </a:spcBef>
              <a:buClrTx/>
              <a:buSzTx/>
              <a:buNone/>
            </a:pPr>
            <a:r>
              <a:rPr lang="it-IT" altLang="it-IT" sz="2400" dirty="0" smtClean="0">
                <a:solidFill>
                  <a:srgbClr val="FF0000"/>
                </a:solidFill>
                <a:latin typeface="Georgia" pitchFamily="18" charset="0"/>
              </a:rPr>
              <a:t>Educational </a:t>
            </a:r>
            <a:r>
              <a:rPr lang="it-IT" altLang="it-IT" sz="2400" dirty="0" err="1" smtClean="0">
                <a:solidFill>
                  <a:srgbClr val="FF0000"/>
                </a:solidFill>
                <a:latin typeface="Georgia" pitchFamily="18" charset="0"/>
              </a:rPr>
              <a:t>program</a:t>
            </a:r>
            <a:r>
              <a:rPr lang="it-IT" altLang="it-IT" sz="2400" dirty="0" smtClean="0">
                <a:solidFill>
                  <a:srgbClr val="FF0000"/>
                </a:solidFill>
                <a:latin typeface="Georgia" pitchFamily="18" charset="0"/>
              </a:rPr>
              <a:t> (PRISSMA-</a:t>
            </a:r>
            <a:r>
              <a:rPr lang="it-IT" altLang="it-IT" sz="2400" dirty="0" err="1" smtClean="0">
                <a:solidFill>
                  <a:srgbClr val="FF0000"/>
                </a:solidFill>
                <a:latin typeface="Georgia" pitchFamily="18" charset="0"/>
              </a:rPr>
              <a:t>Edu</a:t>
            </a:r>
            <a:r>
              <a:rPr lang="it-IT" altLang="it-IT" sz="2400" dirty="0" smtClean="0">
                <a:solidFill>
                  <a:srgbClr val="FF0000"/>
                </a:solidFill>
                <a:latin typeface="Georgia" pitchFamily="18" charset="0"/>
              </a:rPr>
              <a:t>):</a:t>
            </a:r>
            <a:endParaRPr lang="it-IT" altLang="it-IT" sz="2400" dirty="0">
              <a:solidFill>
                <a:srgbClr val="FF0000"/>
              </a:solidFill>
              <a:latin typeface="Georgia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it-IT" altLang="it-IT" sz="2000" dirty="0" smtClean="0">
                <a:solidFill>
                  <a:schemeClr val="tx1"/>
                </a:solidFill>
                <a:latin typeface="Georgia" pitchFamily="18" charset="0"/>
              </a:rPr>
              <a:t>The </a:t>
            </a:r>
            <a:r>
              <a:rPr lang="it-IT" altLang="it-IT" sz="2000" dirty="0" err="1" smtClean="0">
                <a:solidFill>
                  <a:schemeClr val="tx1"/>
                </a:solidFill>
                <a:latin typeface="Georgia" pitchFamily="18" charset="0"/>
              </a:rPr>
              <a:t>research</a:t>
            </a:r>
            <a:r>
              <a:rPr lang="it-IT" altLang="it-IT" sz="2000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it-IT" altLang="it-IT" sz="2000" dirty="0" err="1" smtClean="0">
                <a:solidFill>
                  <a:schemeClr val="tx1"/>
                </a:solidFill>
                <a:latin typeface="Georgia" pitchFamily="18" charset="0"/>
              </a:rPr>
              <a:t>carried</a:t>
            </a:r>
            <a:r>
              <a:rPr lang="it-IT" altLang="it-IT" sz="2000" dirty="0" smtClean="0">
                <a:solidFill>
                  <a:schemeClr val="tx1"/>
                </a:solidFill>
                <a:latin typeface="Georgia" pitchFamily="18" charset="0"/>
              </a:rPr>
              <a:t> out by PRISSMA </a:t>
            </a:r>
            <a:r>
              <a:rPr lang="it-IT" altLang="it-IT" sz="2000" dirty="0" err="1" smtClean="0">
                <a:solidFill>
                  <a:schemeClr val="tx1"/>
                </a:solidFill>
                <a:latin typeface="Georgia" pitchFamily="18" charset="0"/>
              </a:rPr>
              <a:t>is</a:t>
            </a:r>
            <a:r>
              <a:rPr lang="it-IT" altLang="it-IT" sz="2000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it-IT" altLang="it-IT" sz="2000" dirty="0" err="1" smtClean="0">
                <a:solidFill>
                  <a:schemeClr val="tx1"/>
                </a:solidFill>
                <a:latin typeface="Georgia" pitchFamily="18" charset="0"/>
              </a:rPr>
              <a:t>very</a:t>
            </a:r>
            <a:r>
              <a:rPr lang="it-IT" altLang="it-IT" sz="2000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it-IT" altLang="it-IT" sz="2000" dirty="0" err="1" smtClean="0">
                <a:solidFill>
                  <a:schemeClr val="tx1"/>
                </a:solidFill>
                <a:latin typeface="Georgia" pitchFamily="18" charset="0"/>
              </a:rPr>
              <a:t>well</a:t>
            </a:r>
            <a:r>
              <a:rPr lang="it-IT" altLang="it-IT" sz="2000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it-IT" altLang="it-IT" sz="2000" dirty="0" err="1" smtClean="0">
                <a:solidFill>
                  <a:schemeClr val="tx1"/>
                </a:solidFill>
                <a:latin typeface="Georgia" pitchFamily="18" charset="0"/>
              </a:rPr>
              <a:t>suited</a:t>
            </a:r>
            <a:r>
              <a:rPr lang="it-IT" altLang="it-IT" sz="2000" dirty="0" smtClean="0">
                <a:solidFill>
                  <a:schemeClr val="tx1"/>
                </a:solidFill>
                <a:latin typeface="Georgia" pitchFamily="18" charset="0"/>
              </a:rPr>
              <a:t> for educational </a:t>
            </a:r>
            <a:r>
              <a:rPr lang="it-IT" altLang="it-IT" sz="2000" dirty="0" err="1" smtClean="0">
                <a:solidFill>
                  <a:schemeClr val="tx1"/>
                </a:solidFill>
                <a:latin typeface="Georgia" pitchFamily="18" charset="0"/>
              </a:rPr>
              <a:t>activities</a:t>
            </a:r>
            <a:r>
              <a:rPr lang="it-IT" altLang="it-IT" sz="2000" dirty="0" smtClean="0">
                <a:solidFill>
                  <a:schemeClr val="tx1"/>
                </a:solidFill>
                <a:latin typeface="Georgia" pitchFamily="18" charset="0"/>
              </a:rPr>
              <a:t> in </a:t>
            </a:r>
            <a:r>
              <a:rPr lang="it-IT" altLang="it-IT" sz="2000" dirty="0" err="1" smtClean="0">
                <a:solidFill>
                  <a:schemeClr val="tx1"/>
                </a:solidFill>
                <a:latin typeface="Georgia" pitchFamily="18" charset="0"/>
              </a:rPr>
              <a:t>secondary</a:t>
            </a:r>
            <a:r>
              <a:rPr lang="it-IT" altLang="it-IT" sz="2000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it-IT" altLang="it-IT" sz="2000" dirty="0" err="1" smtClean="0">
                <a:solidFill>
                  <a:schemeClr val="tx1"/>
                </a:solidFill>
                <a:latin typeface="Georgia" pitchFamily="18" charset="0"/>
              </a:rPr>
              <a:t>schools</a:t>
            </a:r>
            <a:endParaRPr lang="it-IT" altLang="it-IT" sz="2000" dirty="0" smtClean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12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81000" y="6359525"/>
            <a:ext cx="8382000" cy="454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en-GB" altLang="it-IT" sz="1400" dirty="0" smtClean="0">
                <a:latin typeface="Georgia" pitchFamily="18" charset="0"/>
              </a:rPr>
              <a:t>PRISSMA, </a:t>
            </a:r>
            <a:r>
              <a:rPr lang="en-GB" altLang="it-IT" sz="1400" dirty="0" err="1" smtClean="0">
                <a:latin typeface="Georgia" pitchFamily="18" charset="0"/>
              </a:rPr>
              <a:t>D.Gardiol</a:t>
            </a:r>
            <a:r>
              <a:rPr lang="en-GB" altLang="it-IT" sz="1400" dirty="0" smtClean="0">
                <a:latin typeface="Georgia" pitchFamily="18" charset="0"/>
              </a:rPr>
              <a:t>, Chianti Topics Workshop, </a:t>
            </a:r>
            <a:r>
              <a:rPr lang="en-GB" altLang="it-IT" sz="1400" dirty="0" err="1" smtClean="0">
                <a:latin typeface="Georgia" pitchFamily="18" charset="0"/>
              </a:rPr>
              <a:t>Osservatorio</a:t>
            </a:r>
            <a:r>
              <a:rPr lang="en-GB" altLang="it-IT" sz="1400" dirty="0" smtClean="0">
                <a:latin typeface="Georgia" pitchFamily="18" charset="0"/>
              </a:rPr>
              <a:t> del Chianti, 11-13 </a:t>
            </a:r>
            <a:r>
              <a:rPr lang="en-GB" altLang="it-IT" sz="1400" dirty="0" err="1" smtClean="0">
                <a:latin typeface="Georgia" pitchFamily="18" charset="0"/>
              </a:rPr>
              <a:t>maggio</a:t>
            </a:r>
            <a:r>
              <a:rPr lang="en-GB" altLang="it-IT" sz="1400" dirty="0" smtClean="0">
                <a:latin typeface="Georgia" pitchFamily="18" charset="0"/>
              </a:rPr>
              <a:t> 2016</a:t>
            </a:r>
          </a:p>
        </p:txBody>
      </p:sp>
      <p:pic>
        <p:nvPicPr>
          <p:cNvPr id="11" name="Picture 10" descr="inaf150x1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2" y="44624"/>
            <a:ext cx="102393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D:\Lavoro\ChiantiTopics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26" y="155551"/>
            <a:ext cx="3619573" cy="83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3892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fld id="{68E7CAE3-B236-4C11-A64F-EC1802C1AA55}" type="slidenum">
              <a:rPr lang="en-GB" altLang="it-IT" sz="1400" smtClean="0"/>
              <a:pPr eaLnBrk="1" hangingPunct="1">
                <a:spcBef>
                  <a:spcPct val="0"/>
                </a:spcBef>
                <a:buFont typeface="Times New Roman" charset="0"/>
                <a:buNone/>
              </a:pPr>
              <a:t>14</a:t>
            </a:fld>
            <a:endParaRPr lang="en-GB" altLang="it-IT" sz="1400" smtClean="0"/>
          </a:p>
        </p:txBody>
      </p:sp>
      <p:sp>
        <p:nvSpPr>
          <p:cNvPr id="8195" name="Line 1"/>
          <p:cNvSpPr>
            <a:spLocks noChangeShapeType="1"/>
          </p:cNvSpPr>
          <p:nvPr/>
        </p:nvSpPr>
        <p:spPr bwMode="auto">
          <a:xfrm>
            <a:off x="381000" y="61722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6" name="Text Box 8"/>
          <p:cNvSpPr txBox="1">
            <a:spLocks noChangeArrowheads="1"/>
          </p:cNvSpPr>
          <p:nvPr/>
        </p:nvSpPr>
        <p:spPr bwMode="auto">
          <a:xfrm>
            <a:off x="0" y="1166813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400" b="1" i="1" dirty="0" smtClean="0">
                <a:solidFill>
                  <a:srgbClr val="FF0000"/>
                </a:solidFill>
                <a:latin typeface="Georgia" pitchFamily="18" charset="0"/>
              </a:rPr>
              <a:t>Candidate </a:t>
            </a:r>
            <a:r>
              <a:rPr lang="it-IT" altLang="it-IT" sz="2400" b="1" i="1" dirty="0" err="1" smtClean="0">
                <a:solidFill>
                  <a:srgbClr val="FF0000"/>
                </a:solidFill>
                <a:latin typeface="Georgia" pitchFamily="18" charset="0"/>
              </a:rPr>
              <a:t>sites</a:t>
            </a:r>
            <a:r>
              <a:rPr lang="it-IT" altLang="it-IT" sz="2400" b="1" i="1" dirty="0" smtClean="0">
                <a:solidFill>
                  <a:srgbClr val="FF0000"/>
                </a:solidFill>
                <a:latin typeface="Georgia" pitchFamily="18" charset="0"/>
              </a:rPr>
              <a:t> in </a:t>
            </a:r>
            <a:r>
              <a:rPr lang="it-IT" altLang="it-IT" sz="2400" b="1" i="1" dirty="0" err="1" smtClean="0">
                <a:solidFill>
                  <a:srgbClr val="FF0000"/>
                </a:solidFill>
                <a:latin typeface="Georgia" pitchFamily="18" charset="0"/>
              </a:rPr>
              <a:t>Northern</a:t>
            </a:r>
            <a:r>
              <a:rPr lang="it-IT" altLang="it-IT" sz="2400" b="1" i="1" dirty="0" smtClean="0">
                <a:solidFill>
                  <a:srgbClr val="FF0000"/>
                </a:solidFill>
                <a:latin typeface="Georgia" pitchFamily="18" charset="0"/>
              </a:rPr>
              <a:t> and Middle </a:t>
            </a:r>
            <a:r>
              <a:rPr lang="it-IT" altLang="it-IT" sz="2400" b="1" i="1" dirty="0" err="1" smtClean="0">
                <a:solidFill>
                  <a:srgbClr val="FF0000"/>
                </a:solidFill>
                <a:latin typeface="Georgia" pitchFamily="18" charset="0"/>
              </a:rPr>
              <a:t>Italy</a:t>
            </a:r>
            <a:endParaRPr lang="en-GB" altLang="it-IT" sz="2400" b="1" i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8198" name="Line 2"/>
          <p:cNvSpPr>
            <a:spLocks noChangeShapeType="1"/>
          </p:cNvSpPr>
          <p:nvPr/>
        </p:nvSpPr>
        <p:spPr bwMode="auto">
          <a:xfrm>
            <a:off x="533400" y="11430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8199" name="Picture 9" descr="logo_oato_mo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575"/>
            <a:ext cx="1366837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tangolo 13"/>
          <p:cNvSpPr/>
          <p:nvPr/>
        </p:nvSpPr>
        <p:spPr>
          <a:xfrm>
            <a:off x="250825" y="2082800"/>
            <a:ext cx="4572000" cy="21701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ITPI01 - Osservatorio Astrofisico di Torino – Pino Torinese (TO)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ITPI02 - Rifugio </a:t>
            </a:r>
            <a:r>
              <a:rPr lang="it-IT" sz="900" dirty="0" err="1">
                <a:solidFill>
                  <a:schemeClr val="tx1"/>
                </a:solidFill>
              </a:rPr>
              <a:t>Jervis</a:t>
            </a:r>
            <a:r>
              <a:rPr lang="it-IT" sz="900" dirty="0">
                <a:solidFill>
                  <a:schemeClr val="tx1"/>
                </a:solidFill>
              </a:rPr>
              <a:t> alla Conca del </a:t>
            </a:r>
            <a:r>
              <a:rPr lang="it-IT" sz="900" dirty="0" err="1">
                <a:solidFill>
                  <a:schemeClr val="tx1"/>
                </a:solidFill>
              </a:rPr>
              <a:t>Pra</a:t>
            </a:r>
            <a:r>
              <a:rPr lang="it-IT" sz="900" dirty="0">
                <a:solidFill>
                  <a:schemeClr val="tx1"/>
                </a:solidFill>
              </a:rPr>
              <a:t> – Bobbio Pellice (TO)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ITPI03 - Osservatorio Astronomico di Alpette – Alpette (TO)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ITPI04 - Osservatorio Astronomico del Liceo Scientifico </a:t>
            </a:r>
            <a:r>
              <a:rPr lang="it-IT" sz="900" dirty="0" err="1">
                <a:solidFill>
                  <a:schemeClr val="tx1"/>
                </a:solidFill>
              </a:rPr>
              <a:t>Peano</a:t>
            </a:r>
            <a:r>
              <a:rPr lang="it-IT" sz="900" dirty="0">
                <a:solidFill>
                  <a:schemeClr val="tx1"/>
                </a:solidFill>
              </a:rPr>
              <a:t> – Cuneo (CN)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ITPI05 - Scuola media statale – La Morra (CN)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ITPI06 - Osservatorio Astronomico di Bellino – Bellino (CN)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ITPI07 - Osservatorio Astronomico di Cerreto d’Asti – Cerreto d’Asti (AT)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ITPI08 - </a:t>
            </a:r>
            <a:r>
              <a:rPr lang="it-IT" sz="900" dirty="0" err="1">
                <a:solidFill>
                  <a:schemeClr val="tx1"/>
                </a:solidFill>
              </a:rPr>
              <a:t>Astrobioparco</a:t>
            </a:r>
            <a:r>
              <a:rPr lang="it-IT" sz="900" dirty="0">
                <a:solidFill>
                  <a:schemeClr val="tx1"/>
                </a:solidFill>
              </a:rPr>
              <a:t> Oasi di Felizzano – Felizzano (AL)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ITPI09 - Osservatorio Astronomico del Monferrato – Odalengo Piccolo (AL)</a:t>
            </a:r>
          </a:p>
          <a:p>
            <a:pPr>
              <a:defRPr/>
            </a:pPr>
            <a:r>
              <a:rPr lang="it-IT" sz="900" cap="all" dirty="0">
                <a:solidFill>
                  <a:schemeClr val="tx1"/>
                </a:solidFill>
              </a:rPr>
              <a:t> ITPI10 – O</a:t>
            </a:r>
            <a:r>
              <a:rPr lang="it-IT" sz="900" dirty="0">
                <a:solidFill>
                  <a:schemeClr val="tx1"/>
                </a:solidFill>
              </a:rPr>
              <a:t>sservatorio Astronomico di Suno – Suno (NO)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ITAO01 - Osservatorio </a:t>
            </a:r>
            <a:r>
              <a:rPr lang="it-IT" sz="900" dirty="0" err="1">
                <a:solidFill>
                  <a:schemeClr val="tx1"/>
                </a:solidFill>
              </a:rPr>
              <a:t>Astr</a:t>
            </a:r>
            <a:r>
              <a:rPr lang="it-IT" sz="900" dirty="0">
                <a:solidFill>
                  <a:schemeClr val="tx1"/>
                </a:solidFill>
              </a:rPr>
              <a:t>. regionale della Valle d’Aosta – </a:t>
            </a:r>
            <a:r>
              <a:rPr lang="it-IT" sz="900" dirty="0" err="1">
                <a:solidFill>
                  <a:schemeClr val="tx1"/>
                </a:solidFill>
              </a:rPr>
              <a:t>S.Barthelemy</a:t>
            </a:r>
            <a:r>
              <a:rPr lang="it-IT" sz="900" dirty="0">
                <a:solidFill>
                  <a:schemeClr val="tx1"/>
                </a:solidFill>
              </a:rPr>
              <a:t> (AO)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ITLI01 - Castello di Ventimiglia – Ventimiglia (IM)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ITLI02 - Osservatorio Astronomico del Righi – Genova (GE)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ITLI03 - Osservatorio Astronomico regionale della Liguria – Parco dell’</a:t>
            </a:r>
            <a:r>
              <a:rPr lang="it-IT" sz="900" dirty="0" err="1">
                <a:solidFill>
                  <a:schemeClr val="tx1"/>
                </a:solidFill>
              </a:rPr>
              <a:t>Antola</a:t>
            </a:r>
            <a:r>
              <a:rPr lang="it-IT" sz="900" dirty="0">
                <a:solidFill>
                  <a:schemeClr val="tx1"/>
                </a:solidFill>
              </a:rPr>
              <a:t> (GE)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ITLI04 - Osservatorio Astronomico Savonese – Savona (SV)</a:t>
            </a:r>
          </a:p>
        </p:txBody>
      </p:sp>
      <p:sp>
        <p:nvSpPr>
          <p:cNvPr id="4" name="Rettangolo 3"/>
          <p:cNvSpPr/>
          <p:nvPr/>
        </p:nvSpPr>
        <p:spPr>
          <a:xfrm>
            <a:off x="4752975" y="1989138"/>
            <a:ext cx="4572000" cy="27241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 ITLO01 - Osservatorio Astronomico </a:t>
            </a:r>
            <a:r>
              <a:rPr lang="it-IT" sz="900" dirty="0" err="1">
                <a:solidFill>
                  <a:schemeClr val="tx1"/>
                </a:solidFill>
              </a:rPr>
              <a:t>G.V.Schiaparelli</a:t>
            </a:r>
            <a:r>
              <a:rPr lang="it-IT" sz="900" dirty="0">
                <a:solidFill>
                  <a:schemeClr val="tx1"/>
                </a:solidFill>
              </a:rPr>
              <a:t> – Monte dei Fiori (VA)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 ITLO02 - Gruppo Astrofili Tradatesi - Tradate (VA)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 ITLO03 - Osservatorio Astronomico di Vigevano –Vigevano (PV)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 ITLO04 - Osservatorio Astronomico Ca’ del Monte – Ca’ del Monte (PV)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 ITLO05 - Osservatorio Astronomico di Merate – Merate (LC)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 ITLO06 - Osservatorio Astronomico di Sormano – Sormano (CO)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 ITLO07 - Gruppo Astrofili Soresinesi – Soresina (CR)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 ITLO08 - Osservatorio Astronomico </a:t>
            </a:r>
            <a:r>
              <a:rPr lang="it-IT" sz="900" dirty="0" err="1">
                <a:solidFill>
                  <a:schemeClr val="tx1"/>
                </a:solidFill>
              </a:rPr>
              <a:t>S.Zani</a:t>
            </a:r>
            <a:r>
              <a:rPr lang="it-IT" sz="900" dirty="0">
                <a:solidFill>
                  <a:schemeClr val="tx1"/>
                </a:solidFill>
              </a:rPr>
              <a:t> – Lumezzane (BS)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 ITLO09 - Osservatorio Astronomico </a:t>
            </a:r>
            <a:r>
              <a:rPr lang="it-IT" sz="900" dirty="0" err="1">
                <a:solidFill>
                  <a:schemeClr val="tx1"/>
                </a:solidFill>
              </a:rPr>
              <a:t>G.Piazzi</a:t>
            </a:r>
            <a:r>
              <a:rPr lang="it-IT" sz="900" dirty="0">
                <a:solidFill>
                  <a:schemeClr val="tx1"/>
                </a:solidFill>
              </a:rPr>
              <a:t> – Ponte in Valtellina (SO)</a:t>
            </a:r>
          </a:p>
          <a:p>
            <a:pPr>
              <a:defRPr/>
            </a:pPr>
            <a:r>
              <a:rPr lang="it-IT" sz="900" cap="all" dirty="0">
                <a:solidFill>
                  <a:schemeClr val="tx1"/>
                </a:solidFill>
              </a:rPr>
              <a:t> Itlo10 – </a:t>
            </a:r>
            <a:r>
              <a:rPr lang="it-IT" sz="900" dirty="0">
                <a:solidFill>
                  <a:schemeClr val="tx1"/>
                </a:solidFill>
              </a:rPr>
              <a:t>Osservatorio Astronomico Presolana – Castione della Presolana (BG)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 ITLO11 – Osservatorio Astronomico – </a:t>
            </a:r>
            <a:r>
              <a:rPr lang="it-IT" sz="900" dirty="0" err="1">
                <a:solidFill>
                  <a:schemeClr val="tx1"/>
                </a:solidFill>
              </a:rPr>
              <a:t>S.Benedetto</a:t>
            </a:r>
            <a:r>
              <a:rPr lang="it-IT" sz="900" dirty="0">
                <a:solidFill>
                  <a:schemeClr val="tx1"/>
                </a:solidFill>
              </a:rPr>
              <a:t> Po (MN)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 ITVE01 - Osservatorio del Monte Baldo – </a:t>
            </a:r>
            <a:r>
              <a:rPr lang="it-IT" sz="900" dirty="0" err="1">
                <a:solidFill>
                  <a:schemeClr val="tx1"/>
                </a:solidFill>
              </a:rPr>
              <a:t>Novezzine</a:t>
            </a:r>
            <a:r>
              <a:rPr lang="it-IT" sz="900" dirty="0">
                <a:solidFill>
                  <a:schemeClr val="tx1"/>
                </a:solidFill>
              </a:rPr>
              <a:t> di Ferrara (VR)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 ITVE02 - Stazione osservativa di Asiago – Asiago (VI)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 ITVE03 - Gruppo Astrofili Vicentini – Torri di Arcugnano (VI)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 ITVE04 - Osservatorio Astronomico di Vittorio Veneto – Fregona (TV)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 ITVE05 - Osservatorio Astronomico del Col </a:t>
            </a:r>
            <a:r>
              <a:rPr lang="it-IT" sz="900" dirty="0" err="1">
                <a:solidFill>
                  <a:schemeClr val="tx1"/>
                </a:solidFill>
              </a:rPr>
              <a:t>Drusciè</a:t>
            </a:r>
            <a:r>
              <a:rPr lang="it-IT" sz="900" dirty="0">
                <a:solidFill>
                  <a:schemeClr val="tx1"/>
                </a:solidFill>
              </a:rPr>
              <a:t> – Cortina d’Ampezzo (BL) 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 ITVE06 – Centro Astronomico </a:t>
            </a:r>
            <a:r>
              <a:rPr lang="it-IT" sz="900" dirty="0" err="1">
                <a:solidFill>
                  <a:schemeClr val="tx1"/>
                </a:solidFill>
              </a:rPr>
              <a:t>G.Vanin</a:t>
            </a:r>
            <a:r>
              <a:rPr lang="it-IT" sz="900" dirty="0">
                <a:solidFill>
                  <a:schemeClr val="tx1"/>
                </a:solidFill>
              </a:rPr>
              <a:t> – Feltre (BL)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 ITVE07 – Osservatorio Astronomico </a:t>
            </a:r>
            <a:r>
              <a:rPr lang="it-IT" sz="900" dirty="0" err="1">
                <a:solidFill>
                  <a:schemeClr val="tx1"/>
                </a:solidFill>
              </a:rPr>
              <a:t>V.Bazzan</a:t>
            </a:r>
            <a:r>
              <a:rPr lang="it-IT" sz="900" dirty="0">
                <a:solidFill>
                  <a:schemeClr val="tx1"/>
                </a:solidFill>
              </a:rPr>
              <a:t> – Rovigo (RO)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 ITVE08 – Osservatorio Astronomico Alto Vicentino - Marana di Crespadoro (VI)</a:t>
            </a:r>
          </a:p>
        </p:txBody>
      </p:sp>
      <p:sp>
        <p:nvSpPr>
          <p:cNvPr id="8204" name="Rettangolo 4"/>
          <p:cNvSpPr>
            <a:spLocks noChangeArrowheads="1"/>
          </p:cNvSpPr>
          <p:nvPr/>
        </p:nvSpPr>
        <p:spPr bwMode="auto">
          <a:xfrm>
            <a:off x="300038" y="4743450"/>
            <a:ext cx="4572000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it-IT" altLang="it-IT" sz="900">
                <a:solidFill>
                  <a:schemeClr val="tx1"/>
                </a:solidFill>
              </a:rPr>
              <a:t> ITER01 - Osservatorio di Cavezzo – Cavezzo (MO)</a:t>
            </a:r>
          </a:p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it-IT" altLang="it-IT" sz="900">
                <a:solidFill>
                  <a:schemeClr val="tx1"/>
                </a:solidFill>
              </a:rPr>
              <a:t> ITER02 – Osservatorio comunale G.Abetti – S.Giovanni in Persiceto (BO)</a:t>
            </a:r>
          </a:p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it-IT" altLang="it-IT" sz="900">
                <a:solidFill>
                  <a:schemeClr val="tx1"/>
                </a:solidFill>
              </a:rPr>
              <a:t> ITER03 – Osservatorio Astronomico di Monte Romano – Brisighella (RA)</a:t>
            </a:r>
          </a:p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it-IT" altLang="it-IT" sz="900">
                <a:solidFill>
                  <a:schemeClr val="tx1"/>
                </a:solidFill>
              </a:rPr>
              <a:t> ITER04 – Stazione Osservativa di Loiano – Loiano (BO)</a:t>
            </a:r>
          </a:p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it-IT" altLang="it-IT" sz="900">
                <a:solidFill>
                  <a:schemeClr val="tx1"/>
                </a:solidFill>
              </a:rPr>
              <a:t> ITER05 – Osservatorio Astronomico Felsina – Montepastore (BO)</a:t>
            </a:r>
          </a:p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it-IT" altLang="it-IT" sz="900">
                <a:solidFill>
                  <a:schemeClr val="tx1"/>
                </a:solidFill>
              </a:rPr>
              <a:t>ITER06 – Osservatorio A.Betti – Gagliarda (BO)</a:t>
            </a:r>
          </a:p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it-IT" altLang="it-IT" sz="900">
                <a:solidFill>
                  <a:schemeClr val="tx1"/>
                </a:solidFill>
              </a:rPr>
              <a:t>ITER07 – Osservatorio A.Secchi – Castelnovo di Sotto (RE)</a:t>
            </a:r>
          </a:p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it-IT" altLang="it-IT" sz="900">
                <a:solidFill>
                  <a:schemeClr val="tx1"/>
                </a:solidFill>
              </a:rPr>
              <a:t> ITER08 – O.A. Appennino Reggiano – Cervarezza Terme (RE)</a:t>
            </a:r>
          </a:p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it-IT" altLang="it-IT" sz="900">
                <a:solidFill>
                  <a:schemeClr val="tx1"/>
                </a:solidFill>
              </a:rPr>
              <a:t>ITER09 – O.A. di Montemaggiore – Predappio (FC)</a:t>
            </a:r>
          </a:p>
        </p:txBody>
      </p:sp>
      <p:sp>
        <p:nvSpPr>
          <p:cNvPr id="8205" name="Text Box 8"/>
          <p:cNvSpPr txBox="1">
            <a:spLocks noChangeArrowheads="1"/>
          </p:cNvSpPr>
          <p:nvPr/>
        </p:nvSpPr>
        <p:spPr bwMode="auto">
          <a:xfrm>
            <a:off x="-323850" y="1722438"/>
            <a:ext cx="4716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1800" i="1">
                <a:solidFill>
                  <a:schemeClr val="tx1"/>
                </a:solidFill>
                <a:latin typeface="Georgia" pitchFamily="18" charset="0"/>
              </a:rPr>
              <a:t>Piemonte, Liguria, Valle d’Aosta</a:t>
            </a:r>
            <a:endParaRPr lang="en-GB" altLang="it-IT" sz="1800" i="1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8206" name="Text Box 8"/>
          <p:cNvSpPr txBox="1">
            <a:spLocks noChangeArrowheads="1"/>
          </p:cNvSpPr>
          <p:nvPr/>
        </p:nvSpPr>
        <p:spPr bwMode="auto">
          <a:xfrm>
            <a:off x="4140200" y="1692275"/>
            <a:ext cx="47164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1800" i="1">
                <a:solidFill>
                  <a:schemeClr val="tx1"/>
                </a:solidFill>
                <a:latin typeface="Georgia" pitchFamily="18" charset="0"/>
              </a:rPr>
              <a:t>Lombardia, Veneto</a:t>
            </a:r>
            <a:endParaRPr lang="en-GB" altLang="it-IT" sz="1800" i="1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8207" name="Text Box 8"/>
          <p:cNvSpPr txBox="1">
            <a:spLocks noChangeArrowheads="1"/>
          </p:cNvSpPr>
          <p:nvPr/>
        </p:nvSpPr>
        <p:spPr bwMode="auto">
          <a:xfrm>
            <a:off x="82550" y="4437063"/>
            <a:ext cx="4041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1800" i="1">
                <a:solidFill>
                  <a:schemeClr val="tx1"/>
                </a:solidFill>
                <a:latin typeface="Georgia" pitchFamily="18" charset="0"/>
              </a:rPr>
              <a:t>Emilia Romagna</a:t>
            </a:r>
            <a:endParaRPr lang="en-GB" altLang="it-IT" sz="1800" i="1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8208" name="Text Box 8"/>
          <p:cNvSpPr txBox="1">
            <a:spLocks noChangeArrowheads="1"/>
          </p:cNvSpPr>
          <p:nvPr/>
        </p:nvSpPr>
        <p:spPr bwMode="auto">
          <a:xfrm>
            <a:off x="4140200" y="4787900"/>
            <a:ext cx="4716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1800" i="1">
                <a:solidFill>
                  <a:schemeClr val="tx1"/>
                </a:solidFill>
                <a:latin typeface="Georgia" pitchFamily="18" charset="0"/>
              </a:rPr>
              <a:t>Toscana</a:t>
            </a:r>
            <a:endParaRPr lang="en-GB" altLang="it-IT" sz="1800" i="1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787900" y="5013325"/>
            <a:ext cx="4572000" cy="10620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ITTO01 – O.A. di Lajatico – Orciatico di Lajatico (PI)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ITTO02 – Osservatorio Polifunzionale del Chianti – Barberino Val d’Elsa (FI)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ITTO03 – O.A. Pian de’ Termini – </a:t>
            </a:r>
            <a:r>
              <a:rPr lang="it-IT" sz="900" dirty="0" err="1">
                <a:solidFill>
                  <a:schemeClr val="tx1"/>
                </a:solidFill>
              </a:rPr>
              <a:t>S.Marcello</a:t>
            </a:r>
            <a:r>
              <a:rPr lang="it-IT" sz="900" dirty="0">
                <a:solidFill>
                  <a:schemeClr val="tx1"/>
                </a:solidFill>
              </a:rPr>
              <a:t> Pistoiese (PT)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ITTO04 – O.A. di Vorno – Capannori (LU)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ITTO05 – O.A. Città di Volterra – Volterra (PI)</a:t>
            </a:r>
          </a:p>
          <a:p>
            <a:pPr>
              <a:defRPr/>
            </a:pPr>
            <a:r>
              <a:rPr lang="it-IT" sz="900" cap="all" dirty="0">
                <a:solidFill>
                  <a:schemeClr val="tx1"/>
                </a:solidFill>
              </a:rPr>
              <a:t>ITTO06 – </a:t>
            </a:r>
            <a:r>
              <a:rPr lang="it-IT" sz="900" cap="all" dirty="0" err="1">
                <a:solidFill>
                  <a:schemeClr val="tx1"/>
                </a:solidFill>
              </a:rPr>
              <a:t>o.a</a:t>
            </a:r>
            <a:r>
              <a:rPr lang="it-IT" sz="900" cap="all" dirty="0">
                <a:solidFill>
                  <a:schemeClr val="tx1"/>
                </a:solidFill>
              </a:rPr>
              <a:t>. </a:t>
            </a:r>
            <a:r>
              <a:rPr lang="it-IT" sz="900" cap="all" dirty="0" err="1">
                <a:solidFill>
                  <a:schemeClr val="tx1"/>
                </a:solidFill>
              </a:rPr>
              <a:t>b</a:t>
            </a:r>
            <a:r>
              <a:rPr lang="it-IT" sz="900" dirty="0" err="1">
                <a:solidFill>
                  <a:schemeClr val="tx1"/>
                </a:solidFill>
              </a:rPr>
              <a:t>eppe</a:t>
            </a:r>
            <a:r>
              <a:rPr lang="it-IT" sz="900" dirty="0">
                <a:solidFill>
                  <a:schemeClr val="tx1"/>
                </a:solidFill>
              </a:rPr>
              <a:t> Forti – Montelupo Fiorentino (FI)</a:t>
            </a:r>
          </a:p>
          <a:p>
            <a:pPr>
              <a:defRPr/>
            </a:pPr>
            <a:r>
              <a:rPr lang="it-IT" sz="900" cap="all" dirty="0">
                <a:solidFill>
                  <a:schemeClr val="tx1"/>
                </a:solidFill>
              </a:rPr>
              <a:t>ITTO07 – O.A. V</a:t>
            </a:r>
            <a:r>
              <a:rPr lang="it-IT" sz="900" dirty="0">
                <a:solidFill>
                  <a:schemeClr val="tx1"/>
                </a:solidFill>
              </a:rPr>
              <a:t>illa Ferraia – Monticiano (SI)</a:t>
            </a:r>
          </a:p>
        </p:txBody>
      </p:sp>
      <p:sp>
        <p:nvSpPr>
          <p:cNvPr id="8210" name="Rettangolo 6"/>
          <p:cNvSpPr>
            <a:spLocks noChangeArrowheads="1"/>
          </p:cNvSpPr>
          <p:nvPr/>
        </p:nvSpPr>
        <p:spPr bwMode="auto">
          <a:xfrm>
            <a:off x="250825" y="1700213"/>
            <a:ext cx="4244975" cy="2552700"/>
          </a:xfrm>
          <a:prstGeom prst="rect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sp>
        <p:nvSpPr>
          <p:cNvPr id="8211" name="Rettangolo 22"/>
          <p:cNvSpPr>
            <a:spLocks noChangeArrowheads="1"/>
          </p:cNvSpPr>
          <p:nvPr/>
        </p:nvSpPr>
        <p:spPr bwMode="auto">
          <a:xfrm>
            <a:off x="4752975" y="1692275"/>
            <a:ext cx="4243388" cy="3021013"/>
          </a:xfrm>
          <a:prstGeom prst="rect">
            <a:avLst/>
          </a:prstGeom>
          <a:noFill/>
          <a:ln w="5715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sp>
        <p:nvSpPr>
          <p:cNvPr id="8212" name="Rettangolo 23"/>
          <p:cNvSpPr>
            <a:spLocks noChangeArrowheads="1"/>
          </p:cNvSpPr>
          <p:nvPr/>
        </p:nvSpPr>
        <p:spPr bwMode="auto">
          <a:xfrm>
            <a:off x="250825" y="4437063"/>
            <a:ext cx="4244975" cy="1655762"/>
          </a:xfrm>
          <a:prstGeom prst="rect">
            <a:avLst/>
          </a:prstGeom>
          <a:noFill/>
          <a:ln w="571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sp>
        <p:nvSpPr>
          <p:cNvPr id="8213" name="Rettangolo 24"/>
          <p:cNvSpPr>
            <a:spLocks noChangeArrowheads="1"/>
          </p:cNvSpPr>
          <p:nvPr/>
        </p:nvSpPr>
        <p:spPr bwMode="auto">
          <a:xfrm>
            <a:off x="4752975" y="4806950"/>
            <a:ext cx="4243388" cy="1276350"/>
          </a:xfrm>
          <a:prstGeom prst="rect">
            <a:avLst/>
          </a:prstGeom>
          <a:noFill/>
          <a:ln w="571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sp>
        <p:nvSpPr>
          <p:cNvPr id="22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81000" y="6359525"/>
            <a:ext cx="8382000" cy="454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en-GB" altLang="it-IT" sz="1400" dirty="0" smtClean="0">
                <a:latin typeface="Georgia" pitchFamily="18" charset="0"/>
              </a:rPr>
              <a:t>PRISSMA, </a:t>
            </a:r>
            <a:r>
              <a:rPr lang="en-GB" altLang="it-IT" sz="1400" dirty="0" err="1" smtClean="0">
                <a:latin typeface="Georgia" pitchFamily="18" charset="0"/>
              </a:rPr>
              <a:t>D.Gardiol</a:t>
            </a:r>
            <a:r>
              <a:rPr lang="en-GB" altLang="it-IT" sz="1400" dirty="0" smtClean="0">
                <a:latin typeface="Georgia" pitchFamily="18" charset="0"/>
              </a:rPr>
              <a:t>, Chianti Topics Workshop, </a:t>
            </a:r>
            <a:r>
              <a:rPr lang="en-GB" altLang="it-IT" sz="1400" dirty="0" err="1" smtClean="0">
                <a:latin typeface="Georgia" pitchFamily="18" charset="0"/>
              </a:rPr>
              <a:t>Osservatorio</a:t>
            </a:r>
            <a:r>
              <a:rPr lang="en-GB" altLang="it-IT" sz="1400" dirty="0" smtClean="0">
                <a:latin typeface="Georgia" pitchFamily="18" charset="0"/>
              </a:rPr>
              <a:t> del Chianti, 11-13 </a:t>
            </a:r>
            <a:r>
              <a:rPr lang="en-GB" altLang="it-IT" sz="1400" dirty="0" err="1" smtClean="0">
                <a:latin typeface="Georgia" pitchFamily="18" charset="0"/>
              </a:rPr>
              <a:t>maggio</a:t>
            </a:r>
            <a:r>
              <a:rPr lang="en-GB" altLang="it-IT" sz="1400" dirty="0" smtClean="0">
                <a:latin typeface="Georgia" pitchFamily="18" charset="0"/>
              </a:rPr>
              <a:t> 2016</a:t>
            </a:r>
          </a:p>
        </p:txBody>
      </p:sp>
      <p:pic>
        <p:nvPicPr>
          <p:cNvPr id="21" name="Picture 10" descr="inaf150x1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2" y="44624"/>
            <a:ext cx="102393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D:\Lavoro\ChiantiTopics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26" y="155551"/>
            <a:ext cx="3619573" cy="83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fld id="{68DD27E2-0675-46D8-A2CA-DA5AC70021E4}" type="slidenum">
              <a:rPr lang="en-GB" altLang="it-IT" sz="1400" smtClean="0"/>
              <a:pPr eaLnBrk="1" hangingPunct="1">
                <a:spcBef>
                  <a:spcPct val="0"/>
                </a:spcBef>
                <a:buFont typeface="Times New Roman" charset="0"/>
                <a:buNone/>
              </a:pPr>
              <a:t>15</a:t>
            </a:fld>
            <a:endParaRPr lang="en-GB" altLang="it-IT" sz="1400" smtClean="0"/>
          </a:p>
        </p:txBody>
      </p:sp>
      <p:sp>
        <p:nvSpPr>
          <p:cNvPr id="9219" name="Line 1"/>
          <p:cNvSpPr>
            <a:spLocks noChangeShapeType="1"/>
          </p:cNvSpPr>
          <p:nvPr/>
        </p:nvSpPr>
        <p:spPr bwMode="auto">
          <a:xfrm>
            <a:off x="381000" y="61722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222" name="Line 2"/>
          <p:cNvSpPr>
            <a:spLocks noChangeShapeType="1"/>
          </p:cNvSpPr>
          <p:nvPr/>
        </p:nvSpPr>
        <p:spPr bwMode="auto">
          <a:xfrm>
            <a:off x="533400" y="11430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9223" name="Picture 9" descr="logo_oato_mo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575"/>
            <a:ext cx="1366837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tangolo 13"/>
          <p:cNvSpPr/>
          <p:nvPr/>
        </p:nvSpPr>
        <p:spPr>
          <a:xfrm>
            <a:off x="250825" y="2082800"/>
            <a:ext cx="4572000" cy="21701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ITPI01 - Osservatorio Astrofisico di Torino – Pino Torinese (TO)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ITPI02 - Rifugio </a:t>
            </a:r>
            <a:r>
              <a:rPr lang="it-IT" sz="900" dirty="0" err="1">
                <a:solidFill>
                  <a:schemeClr val="tx1"/>
                </a:solidFill>
              </a:rPr>
              <a:t>Jervis</a:t>
            </a:r>
            <a:r>
              <a:rPr lang="it-IT" sz="900" dirty="0">
                <a:solidFill>
                  <a:schemeClr val="tx1"/>
                </a:solidFill>
              </a:rPr>
              <a:t> alla Conca del </a:t>
            </a:r>
            <a:r>
              <a:rPr lang="it-IT" sz="900" dirty="0" err="1">
                <a:solidFill>
                  <a:schemeClr val="tx1"/>
                </a:solidFill>
              </a:rPr>
              <a:t>Pra</a:t>
            </a:r>
            <a:r>
              <a:rPr lang="it-IT" sz="900" dirty="0">
                <a:solidFill>
                  <a:schemeClr val="tx1"/>
                </a:solidFill>
              </a:rPr>
              <a:t> – Bobbio Pellice (TO)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ITPI03 - Osservatorio Astronomico di Alpette – Alpette (TO)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ITPI04 - Osservatorio Astronomico del Liceo Scientifico </a:t>
            </a:r>
            <a:r>
              <a:rPr lang="it-IT" sz="900" dirty="0" err="1">
                <a:solidFill>
                  <a:schemeClr val="tx1"/>
                </a:solidFill>
              </a:rPr>
              <a:t>Peano</a:t>
            </a:r>
            <a:r>
              <a:rPr lang="it-IT" sz="900" dirty="0">
                <a:solidFill>
                  <a:schemeClr val="tx1"/>
                </a:solidFill>
              </a:rPr>
              <a:t> – Cuneo (CN)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ITPI05 - Scuola media statale – La Morra (CN)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ITPI06 - Osservatorio Astronomico di Bellino – Bellino (CN)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ITPI07 - Osservatorio Astronomico di Cerreto d’Asti – Cerreto d’Asti (AT)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ITPI08 - </a:t>
            </a:r>
            <a:r>
              <a:rPr lang="it-IT" sz="900" dirty="0" err="1">
                <a:solidFill>
                  <a:schemeClr val="tx1"/>
                </a:solidFill>
              </a:rPr>
              <a:t>Astrobioparco</a:t>
            </a:r>
            <a:r>
              <a:rPr lang="it-IT" sz="900" dirty="0">
                <a:solidFill>
                  <a:schemeClr val="tx1"/>
                </a:solidFill>
              </a:rPr>
              <a:t> Oasi di Felizzano – Felizzano (AL)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ITPI09 - Osservatorio Astronomico del Monferrato – Odalengo Piccolo (AL)</a:t>
            </a:r>
          </a:p>
          <a:p>
            <a:pPr>
              <a:defRPr/>
            </a:pPr>
            <a:r>
              <a:rPr lang="it-IT" sz="900" cap="all" dirty="0">
                <a:solidFill>
                  <a:schemeClr val="tx1"/>
                </a:solidFill>
              </a:rPr>
              <a:t> ITPI10 – O</a:t>
            </a:r>
            <a:r>
              <a:rPr lang="it-IT" sz="900" dirty="0">
                <a:solidFill>
                  <a:schemeClr val="tx1"/>
                </a:solidFill>
              </a:rPr>
              <a:t>sservatorio Astronomico di Suno – Suno (NO)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ITAO01 - Osservatorio </a:t>
            </a:r>
            <a:r>
              <a:rPr lang="it-IT" sz="900" dirty="0" err="1">
                <a:solidFill>
                  <a:schemeClr val="tx1"/>
                </a:solidFill>
              </a:rPr>
              <a:t>Astr</a:t>
            </a:r>
            <a:r>
              <a:rPr lang="it-IT" sz="900" dirty="0">
                <a:solidFill>
                  <a:schemeClr val="tx1"/>
                </a:solidFill>
              </a:rPr>
              <a:t>. regionale della Valle d’Aosta – </a:t>
            </a:r>
            <a:r>
              <a:rPr lang="it-IT" sz="900" dirty="0" err="1">
                <a:solidFill>
                  <a:schemeClr val="tx1"/>
                </a:solidFill>
              </a:rPr>
              <a:t>S.Barthelemy</a:t>
            </a:r>
            <a:r>
              <a:rPr lang="it-IT" sz="900" dirty="0">
                <a:solidFill>
                  <a:schemeClr val="tx1"/>
                </a:solidFill>
              </a:rPr>
              <a:t> (AO)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ITLI01 - Castello di Ventimiglia – Ventimiglia (IM)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ITLI02 - Osservatorio Astronomico del Righi – Genova (GE)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ITLI03 - Osservatorio Astronomico regionale della Liguria – Parco dell’</a:t>
            </a:r>
            <a:r>
              <a:rPr lang="it-IT" sz="900" dirty="0" err="1">
                <a:solidFill>
                  <a:schemeClr val="tx1"/>
                </a:solidFill>
              </a:rPr>
              <a:t>Antola</a:t>
            </a:r>
            <a:r>
              <a:rPr lang="it-IT" sz="900" dirty="0">
                <a:solidFill>
                  <a:schemeClr val="tx1"/>
                </a:solidFill>
              </a:rPr>
              <a:t> (GE)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ITLI04 - Osservatorio Astronomico Savonese – Savona (SV)</a:t>
            </a:r>
          </a:p>
        </p:txBody>
      </p:sp>
      <p:sp>
        <p:nvSpPr>
          <p:cNvPr id="4" name="Rettangolo 3"/>
          <p:cNvSpPr/>
          <p:nvPr/>
        </p:nvSpPr>
        <p:spPr>
          <a:xfrm>
            <a:off x="4752975" y="1989138"/>
            <a:ext cx="4572000" cy="27241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 ITLO01 - Osservatorio Astronomico </a:t>
            </a:r>
            <a:r>
              <a:rPr lang="it-IT" sz="900" dirty="0" err="1">
                <a:solidFill>
                  <a:schemeClr val="tx1"/>
                </a:solidFill>
              </a:rPr>
              <a:t>G.V.Schiaparelli</a:t>
            </a:r>
            <a:r>
              <a:rPr lang="it-IT" sz="900" dirty="0">
                <a:solidFill>
                  <a:schemeClr val="tx1"/>
                </a:solidFill>
              </a:rPr>
              <a:t> – Monte dei Fiori (VA)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 ITLO02 - Gruppo Astrofili Tradatesi - Tradate (VA)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 ITLO03 - Osservatorio Astronomico di Vigevano –Vigevano (PV)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 ITLO04 - Osservatorio Astronomico Ca’ del Monte – Ca’ del Monte (PV)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 ITLO05 - Osservatorio Astronomico di Merate – Merate (LC)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 ITLO06 - Osservatorio Astronomico di Sormano – Sormano (CO)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 ITLO07 - Gruppo Astrofili Soresinesi – Soresina (CR)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 ITLO08 - Osservatorio Astronomico </a:t>
            </a:r>
            <a:r>
              <a:rPr lang="it-IT" sz="900" dirty="0" err="1">
                <a:solidFill>
                  <a:schemeClr val="tx1"/>
                </a:solidFill>
              </a:rPr>
              <a:t>S.Zani</a:t>
            </a:r>
            <a:r>
              <a:rPr lang="it-IT" sz="900" dirty="0">
                <a:solidFill>
                  <a:schemeClr val="tx1"/>
                </a:solidFill>
              </a:rPr>
              <a:t> – Lumezzane (BS)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 ITLO09 - Osservatorio Astronomico </a:t>
            </a:r>
            <a:r>
              <a:rPr lang="it-IT" sz="900" dirty="0" err="1">
                <a:solidFill>
                  <a:schemeClr val="tx1"/>
                </a:solidFill>
              </a:rPr>
              <a:t>G.Piazzi</a:t>
            </a:r>
            <a:r>
              <a:rPr lang="it-IT" sz="900" dirty="0">
                <a:solidFill>
                  <a:schemeClr val="tx1"/>
                </a:solidFill>
              </a:rPr>
              <a:t> – Ponte in Valtellina (SO)</a:t>
            </a:r>
          </a:p>
          <a:p>
            <a:pPr>
              <a:defRPr/>
            </a:pPr>
            <a:r>
              <a:rPr lang="it-IT" sz="900" cap="all" dirty="0">
                <a:solidFill>
                  <a:schemeClr val="tx1"/>
                </a:solidFill>
              </a:rPr>
              <a:t> Itlo10 – </a:t>
            </a:r>
            <a:r>
              <a:rPr lang="it-IT" sz="900" dirty="0">
                <a:solidFill>
                  <a:schemeClr val="tx1"/>
                </a:solidFill>
              </a:rPr>
              <a:t>Osservatorio Astronomico Presolana – Castione della Presolana (BG)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 ITLO11 – Osservatorio Astronomico – </a:t>
            </a:r>
            <a:r>
              <a:rPr lang="it-IT" sz="900" dirty="0" err="1">
                <a:solidFill>
                  <a:schemeClr val="tx1"/>
                </a:solidFill>
              </a:rPr>
              <a:t>S.Benedetto</a:t>
            </a:r>
            <a:r>
              <a:rPr lang="it-IT" sz="900" dirty="0">
                <a:solidFill>
                  <a:schemeClr val="tx1"/>
                </a:solidFill>
              </a:rPr>
              <a:t> Po (MN)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 ITVE01 - Osservatorio del Monte Baldo – </a:t>
            </a:r>
            <a:r>
              <a:rPr lang="it-IT" sz="900" dirty="0" err="1">
                <a:solidFill>
                  <a:schemeClr val="tx1"/>
                </a:solidFill>
              </a:rPr>
              <a:t>Novezzine</a:t>
            </a:r>
            <a:r>
              <a:rPr lang="it-IT" sz="900" dirty="0">
                <a:solidFill>
                  <a:schemeClr val="tx1"/>
                </a:solidFill>
              </a:rPr>
              <a:t> di Ferrara (VR)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 ITVE02 - Stazione osservativa di Asiago – Asiago (VI)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 ITVE03 - Gruppo Astrofili Vicentini – Torri di Arcugnano (VI)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 ITVE04 - Osservatorio Astronomico di Vittorio Veneto – Fregona (TV)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 ITVE05 - Osservatorio Astronomico del Col </a:t>
            </a:r>
            <a:r>
              <a:rPr lang="it-IT" sz="900" dirty="0" err="1">
                <a:solidFill>
                  <a:schemeClr val="tx1"/>
                </a:solidFill>
              </a:rPr>
              <a:t>Drusciè</a:t>
            </a:r>
            <a:r>
              <a:rPr lang="it-IT" sz="900" dirty="0">
                <a:solidFill>
                  <a:schemeClr val="tx1"/>
                </a:solidFill>
              </a:rPr>
              <a:t> – Cortina d’Ampezzo (BL) 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 ITVE06 – Centro Astronomico </a:t>
            </a:r>
            <a:r>
              <a:rPr lang="it-IT" sz="900" dirty="0" err="1">
                <a:solidFill>
                  <a:schemeClr val="tx1"/>
                </a:solidFill>
              </a:rPr>
              <a:t>G.Vanin</a:t>
            </a:r>
            <a:r>
              <a:rPr lang="it-IT" sz="900" dirty="0">
                <a:solidFill>
                  <a:schemeClr val="tx1"/>
                </a:solidFill>
              </a:rPr>
              <a:t> – Feltre (BL)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 ITVE07 – Osservatorio Astronomico </a:t>
            </a:r>
            <a:r>
              <a:rPr lang="it-IT" sz="900" dirty="0" err="1">
                <a:solidFill>
                  <a:schemeClr val="tx1"/>
                </a:solidFill>
              </a:rPr>
              <a:t>V.Bazzan</a:t>
            </a:r>
            <a:r>
              <a:rPr lang="it-IT" sz="900" dirty="0">
                <a:solidFill>
                  <a:schemeClr val="tx1"/>
                </a:solidFill>
              </a:rPr>
              <a:t> – Rovigo (RO)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 ITVE08 – Osservatorio Astronomico Alto Vicentino - Marana di Crespadoro (VI)</a:t>
            </a:r>
          </a:p>
        </p:txBody>
      </p:sp>
      <p:sp>
        <p:nvSpPr>
          <p:cNvPr id="9228" name="Rettangolo 4"/>
          <p:cNvSpPr>
            <a:spLocks noChangeArrowheads="1"/>
          </p:cNvSpPr>
          <p:nvPr/>
        </p:nvSpPr>
        <p:spPr bwMode="auto">
          <a:xfrm>
            <a:off x="300038" y="4743450"/>
            <a:ext cx="4572000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it-IT" altLang="it-IT" sz="900">
                <a:solidFill>
                  <a:schemeClr val="tx1"/>
                </a:solidFill>
              </a:rPr>
              <a:t> ITER01 - Osservatorio di Cavezzo – Cavezzo (MO)</a:t>
            </a:r>
          </a:p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it-IT" altLang="it-IT" sz="900">
                <a:solidFill>
                  <a:schemeClr val="tx1"/>
                </a:solidFill>
              </a:rPr>
              <a:t> ITER02 – Osservatorio comunale G.Abetti – S.Giovanni in Persiceto (BO)</a:t>
            </a:r>
          </a:p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it-IT" altLang="it-IT" sz="900">
                <a:solidFill>
                  <a:schemeClr val="tx1"/>
                </a:solidFill>
              </a:rPr>
              <a:t> ITER03 – Osservatorio Astronomico di Monte Romano – Brisighella (RA)</a:t>
            </a:r>
          </a:p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it-IT" altLang="it-IT" sz="900">
                <a:solidFill>
                  <a:schemeClr val="tx1"/>
                </a:solidFill>
              </a:rPr>
              <a:t> ITER04 – Stazione Osservativa di Loiano – Loiano (BO)</a:t>
            </a:r>
          </a:p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it-IT" altLang="it-IT" sz="900">
                <a:solidFill>
                  <a:schemeClr val="tx1"/>
                </a:solidFill>
              </a:rPr>
              <a:t> ITER05 – Osservatorio Astronomico Felsina – Montepastore (BO)</a:t>
            </a:r>
          </a:p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it-IT" altLang="it-IT" sz="900">
                <a:solidFill>
                  <a:schemeClr val="tx1"/>
                </a:solidFill>
              </a:rPr>
              <a:t>ITER06 – Osservatorio A.Betti – Gagliarda (BO)</a:t>
            </a:r>
          </a:p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it-IT" altLang="it-IT" sz="900">
                <a:solidFill>
                  <a:schemeClr val="tx1"/>
                </a:solidFill>
              </a:rPr>
              <a:t>ITER07 – Osservatorio A.Secchi – Castelnovo di Sotto (RE)</a:t>
            </a:r>
          </a:p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it-IT" altLang="it-IT" sz="900">
                <a:solidFill>
                  <a:schemeClr val="tx1"/>
                </a:solidFill>
              </a:rPr>
              <a:t> ITER08 – O.A. Appennino Reggiano – Cervarezza Terme (RE)</a:t>
            </a:r>
          </a:p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it-IT" altLang="it-IT" sz="900">
                <a:solidFill>
                  <a:schemeClr val="tx1"/>
                </a:solidFill>
              </a:rPr>
              <a:t>ITER09 – O.A. di Montemaggiore – Predappio (FC)</a:t>
            </a:r>
          </a:p>
        </p:txBody>
      </p:sp>
      <p:sp>
        <p:nvSpPr>
          <p:cNvPr id="9229" name="Text Box 8"/>
          <p:cNvSpPr txBox="1">
            <a:spLocks noChangeArrowheads="1"/>
          </p:cNvSpPr>
          <p:nvPr/>
        </p:nvSpPr>
        <p:spPr bwMode="auto">
          <a:xfrm>
            <a:off x="-323850" y="1722438"/>
            <a:ext cx="4716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1800" i="1">
                <a:solidFill>
                  <a:schemeClr val="tx1"/>
                </a:solidFill>
                <a:latin typeface="Georgia" pitchFamily="18" charset="0"/>
              </a:rPr>
              <a:t>Piemonte, Liguria, Valle d’Aosta</a:t>
            </a:r>
            <a:endParaRPr lang="en-GB" altLang="it-IT" sz="1800" i="1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9230" name="Text Box 8"/>
          <p:cNvSpPr txBox="1">
            <a:spLocks noChangeArrowheads="1"/>
          </p:cNvSpPr>
          <p:nvPr/>
        </p:nvSpPr>
        <p:spPr bwMode="auto">
          <a:xfrm>
            <a:off x="4140200" y="1692275"/>
            <a:ext cx="47164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1800" i="1">
                <a:solidFill>
                  <a:schemeClr val="tx1"/>
                </a:solidFill>
                <a:latin typeface="Georgia" pitchFamily="18" charset="0"/>
              </a:rPr>
              <a:t>Lombardia, Veneto</a:t>
            </a:r>
            <a:endParaRPr lang="en-GB" altLang="it-IT" sz="1800" i="1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9231" name="Text Box 8"/>
          <p:cNvSpPr txBox="1">
            <a:spLocks noChangeArrowheads="1"/>
          </p:cNvSpPr>
          <p:nvPr/>
        </p:nvSpPr>
        <p:spPr bwMode="auto">
          <a:xfrm>
            <a:off x="82550" y="4437063"/>
            <a:ext cx="4041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1800" i="1">
                <a:solidFill>
                  <a:schemeClr val="tx1"/>
                </a:solidFill>
                <a:latin typeface="Georgia" pitchFamily="18" charset="0"/>
              </a:rPr>
              <a:t>Emilia Romagna</a:t>
            </a:r>
            <a:endParaRPr lang="en-GB" altLang="it-IT" sz="1800" i="1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9232" name="Text Box 8"/>
          <p:cNvSpPr txBox="1">
            <a:spLocks noChangeArrowheads="1"/>
          </p:cNvSpPr>
          <p:nvPr/>
        </p:nvSpPr>
        <p:spPr bwMode="auto">
          <a:xfrm>
            <a:off x="4140200" y="4787900"/>
            <a:ext cx="4716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1800" i="1">
                <a:solidFill>
                  <a:schemeClr val="tx1"/>
                </a:solidFill>
                <a:latin typeface="Georgia" pitchFamily="18" charset="0"/>
              </a:rPr>
              <a:t>Toscana</a:t>
            </a:r>
            <a:endParaRPr lang="en-GB" altLang="it-IT" sz="1800" i="1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787900" y="5013325"/>
            <a:ext cx="4572000" cy="10620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ITTO01 – O.A. di Lajatico – Orciatico di Lajatico (PI)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ITTO02 – Osservatorio Polifunzionale del Chianti – Barberino Val d’Elsa (FI)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ITTO03 – O.A. Pian de’ Termini – </a:t>
            </a:r>
            <a:r>
              <a:rPr lang="it-IT" sz="900" dirty="0" err="1">
                <a:solidFill>
                  <a:schemeClr val="tx1"/>
                </a:solidFill>
              </a:rPr>
              <a:t>S.Marcello</a:t>
            </a:r>
            <a:r>
              <a:rPr lang="it-IT" sz="900" dirty="0">
                <a:solidFill>
                  <a:schemeClr val="tx1"/>
                </a:solidFill>
              </a:rPr>
              <a:t> Pistoiese (PT)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ITTO04 – O.A. di Vorno – Capannori (LU)</a:t>
            </a:r>
          </a:p>
          <a:p>
            <a:pPr>
              <a:defRPr/>
            </a:pPr>
            <a:r>
              <a:rPr lang="it-IT" sz="900" dirty="0">
                <a:solidFill>
                  <a:schemeClr val="tx1"/>
                </a:solidFill>
              </a:rPr>
              <a:t>ITTO05 – O.A. Città di Volterra – Volterra (PI)</a:t>
            </a:r>
          </a:p>
          <a:p>
            <a:pPr>
              <a:defRPr/>
            </a:pPr>
            <a:r>
              <a:rPr lang="it-IT" sz="900" cap="all" dirty="0">
                <a:solidFill>
                  <a:schemeClr val="tx1"/>
                </a:solidFill>
              </a:rPr>
              <a:t>ITTO06 – </a:t>
            </a:r>
            <a:r>
              <a:rPr lang="it-IT" sz="900" cap="all" dirty="0" err="1">
                <a:solidFill>
                  <a:schemeClr val="tx1"/>
                </a:solidFill>
              </a:rPr>
              <a:t>o.a</a:t>
            </a:r>
            <a:r>
              <a:rPr lang="it-IT" sz="900" cap="all" dirty="0">
                <a:solidFill>
                  <a:schemeClr val="tx1"/>
                </a:solidFill>
              </a:rPr>
              <a:t>. </a:t>
            </a:r>
            <a:r>
              <a:rPr lang="it-IT" sz="900" cap="all" dirty="0" err="1">
                <a:solidFill>
                  <a:schemeClr val="tx1"/>
                </a:solidFill>
              </a:rPr>
              <a:t>b</a:t>
            </a:r>
            <a:r>
              <a:rPr lang="it-IT" sz="900" dirty="0" err="1">
                <a:solidFill>
                  <a:schemeClr val="tx1"/>
                </a:solidFill>
              </a:rPr>
              <a:t>eppe</a:t>
            </a:r>
            <a:r>
              <a:rPr lang="it-IT" sz="900" dirty="0">
                <a:solidFill>
                  <a:schemeClr val="tx1"/>
                </a:solidFill>
              </a:rPr>
              <a:t> Forti – Montelupo Fiorentino (FI)</a:t>
            </a:r>
          </a:p>
          <a:p>
            <a:pPr>
              <a:defRPr/>
            </a:pPr>
            <a:r>
              <a:rPr lang="it-IT" sz="900" cap="all" dirty="0">
                <a:solidFill>
                  <a:schemeClr val="tx1"/>
                </a:solidFill>
              </a:rPr>
              <a:t>ITTO07 – O.A. V</a:t>
            </a:r>
            <a:r>
              <a:rPr lang="it-IT" sz="900" dirty="0">
                <a:solidFill>
                  <a:schemeClr val="tx1"/>
                </a:solidFill>
              </a:rPr>
              <a:t>illa Ferraia – Monticiano (SI)</a:t>
            </a:r>
          </a:p>
        </p:txBody>
      </p:sp>
      <p:sp>
        <p:nvSpPr>
          <p:cNvPr id="9234" name="Rettangolo 6"/>
          <p:cNvSpPr>
            <a:spLocks noChangeArrowheads="1"/>
          </p:cNvSpPr>
          <p:nvPr/>
        </p:nvSpPr>
        <p:spPr bwMode="auto">
          <a:xfrm>
            <a:off x="250825" y="1700213"/>
            <a:ext cx="4244975" cy="2552700"/>
          </a:xfrm>
          <a:prstGeom prst="rect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sp>
        <p:nvSpPr>
          <p:cNvPr id="9235" name="Rettangolo 22"/>
          <p:cNvSpPr>
            <a:spLocks noChangeArrowheads="1"/>
          </p:cNvSpPr>
          <p:nvPr/>
        </p:nvSpPr>
        <p:spPr bwMode="auto">
          <a:xfrm>
            <a:off x="4752975" y="1692275"/>
            <a:ext cx="4243388" cy="3021013"/>
          </a:xfrm>
          <a:prstGeom prst="rect">
            <a:avLst/>
          </a:prstGeom>
          <a:noFill/>
          <a:ln w="5715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sp>
        <p:nvSpPr>
          <p:cNvPr id="9236" name="Rettangolo 23"/>
          <p:cNvSpPr>
            <a:spLocks noChangeArrowheads="1"/>
          </p:cNvSpPr>
          <p:nvPr/>
        </p:nvSpPr>
        <p:spPr bwMode="auto">
          <a:xfrm>
            <a:off x="250825" y="4437063"/>
            <a:ext cx="4244975" cy="1655762"/>
          </a:xfrm>
          <a:prstGeom prst="rect">
            <a:avLst/>
          </a:prstGeom>
          <a:noFill/>
          <a:ln w="571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sp>
        <p:nvSpPr>
          <p:cNvPr id="9237" name="Rettangolo 24"/>
          <p:cNvSpPr>
            <a:spLocks noChangeArrowheads="1"/>
          </p:cNvSpPr>
          <p:nvPr/>
        </p:nvSpPr>
        <p:spPr bwMode="auto">
          <a:xfrm>
            <a:off x="4752975" y="4806950"/>
            <a:ext cx="4243388" cy="1276350"/>
          </a:xfrm>
          <a:prstGeom prst="rect">
            <a:avLst/>
          </a:prstGeom>
          <a:noFill/>
          <a:ln w="571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9238" name="Immagin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692275"/>
            <a:ext cx="8135938" cy="44005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81000" y="6359525"/>
            <a:ext cx="8382000" cy="454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en-GB" altLang="it-IT" sz="1400" dirty="0" smtClean="0">
                <a:latin typeface="Georgia" pitchFamily="18" charset="0"/>
              </a:rPr>
              <a:t>PRISSMA, </a:t>
            </a:r>
            <a:r>
              <a:rPr lang="en-GB" altLang="it-IT" sz="1400" dirty="0" err="1" smtClean="0">
                <a:latin typeface="Georgia" pitchFamily="18" charset="0"/>
              </a:rPr>
              <a:t>D.Gardiol</a:t>
            </a:r>
            <a:r>
              <a:rPr lang="en-GB" altLang="it-IT" sz="1400" dirty="0" smtClean="0">
                <a:latin typeface="Georgia" pitchFamily="18" charset="0"/>
              </a:rPr>
              <a:t>, Chianti Topics Workshop, </a:t>
            </a:r>
            <a:r>
              <a:rPr lang="en-GB" altLang="it-IT" sz="1400" dirty="0" err="1" smtClean="0">
                <a:latin typeface="Georgia" pitchFamily="18" charset="0"/>
              </a:rPr>
              <a:t>Osservatorio</a:t>
            </a:r>
            <a:r>
              <a:rPr lang="en-GB" altLang="it-IT" sz="1400" dirty="0" smtClean="0">
                <a:latin typeface="Georgia" pitchFamily="18" charset="0"/>
              </a:rPr>
              <a:t> del Chianti, 11-13 </a:t>
            </a:r>
            <a:r>
              <a:rPr lang="en-GB" altLang="it-IT" sz="1400" dirty="0" err="1" smtClean="0">
                <a:latin typeface="Georgia" pitchFamily="18" charset="0"/>
              </a:rPr>
              <a:t>maggio</a:t>
            </a:r>
            <a:r>
              <a:rPr lang="en-GB" altLang="it-IT" sz="1400" dirty="0" smtClean="0">
                <a:latin typeface="Georgia" pitchFamily="18" charset="0"/>
              </a:rPr>
              <a:t> 2016</a:t>
            </a: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0" y="1166813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400" b="1" i="1" dirty="0" smtClean="0">
                <a:solidFill>
                  <a:srgbClr val="FF0000"/>
                </a:solidFill>
                <a:latin typeface="Georgia" pitchFamily="18" charset="0"/>
              </a:rPr>
              <a:t>Candidate </a:t>
            </a:r>
            <a:r>
              <a:rPr lang="it-IT" altLang="it-IT" sz="2400" b="1" i="1" dirty="0" err="1" smtClean="0">
                <a:solidFill>
                  <a:srgbClr val="FF0000"/>
                </a:solidFill>
                <a:latin typeface="Georgia" pitchFamily="18" charset="0"/>
              </a:rPr>
              <a:t>sites</a:t>
            </a:r>
            <a:r>
              <a:rPr lang="it-IT" altLang="it-IT" sz="2400" b="1" i="1" dirty="0" smtClean="0">
                <a:solidFill>
                  <a:srgbClr val="FF0000"/>
                </a:solidFill>
                <a:latin typeface="Georgia" pitchFamily="18" charset="0"/>
              </a:rPr>
              <a:t> in </a:t>
            </a:r>
            <a:r>
              <a:rPr lang="it-IT" altLang="it-IT" sz="2400" b="1" i="1" dirty="0" err="1" smtClean="0">
                <a:solidFill>
                  <a:srgbClr val="FF0000"/>
                </a:solidFill>
                <a:latin typeface="Georgia" pitchFamily="18" charset="0"/>
              </a:rPr>
              <a:t>Northern</a:t>
            </a:r>
            <a:r>
              <a:rPr lang="it-IT" altLang="it-IT" sz="2400" b="1" i="1" dirty="0" smtClean="0">
                <a:solidFill>
                  <a:srgbClr val="FF0000"/>
                </a:solidFill>
                <a:latin typeface="Georgia" pitchFamily="18" charset="0"/>
              </a:rPr>
              <a:t> and Middle </a:t>
            </a:r>
            <a:r>
              <a:rPr lang="it-IT" altLang="it-IT" sz="2400" b="1" i="1" dirty="0" err="1" smtClean="0">
                <a:solidFill>
                  <a:srgbClr val="FF0000"/>
                </a:solidFill>
                <a:latin typeface="Georgia" pitchFamily="18" charset="0"/>
              </a:rPr>
              <a:t>Italy</a:t>
            </a:r>
            <a:endParaRPr lang="en-GB" altLang="it-IT" sz="2400" b="1" i="1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22" name="Picture 10" descr="inaf150x1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2" y="44624"/>
            <a:ext cx="102393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D:\Lavoro\ChiantiTopics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26" y="155551"/>
            <a:ext cx="3619573" cy="83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fld id="{A8CF71FF-3787-4138-8983-EFA1D7FAB928}" type="slidenum">
              <a:rPr lang="en-GB" altLang="it-IT" sz="1400" smtClean="0"/>
              <a:pPr eaLnBrk="1" hangingPunct="1">
                <a:spcBef>
                  <a:spcPct val="0"/>
                </a:spcBef>
                <a:buFont typeface="Times New Roman" charset="0"/>
                <a:buNone/>
              </a:pPr>
              <a:t>16</a:t>
            </a:fld>
            <a:endParaRPr lang="en-GB" altLang="it-IT" sz="1400" smtClean="0"/>
          </a:p>
        </p:txBody>
      </p:sp>
      <p:sp>
        <p:nvSpPr>
          <p:cNvPr id="11267" name="Line 1"/>
          <p:cNvSpPr>
            <a:spLocks noChangeShapeType="1"/>
          </p:cNvSpPr>
          <p:nvPr/>
        </p:nvSpPr>
        <p:spPr bwMode="auto">
          <a:xfrm>
            <a:off x="381000" y="61722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8" name="Text Box 8"/>
          <p:cNvSpPr txBox="1">
            <a:spLocks noChangeArrowheads="1"/>
          </p:cNvSpPr>
          <p:nvPr/>
        </p:nvSpPr>
        <p:spPr bwMode="auto">
          <a:xfrm>
            <a:off x="0" y="1166813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400" b="1" i="1" dirty="0" smtClean="0">
                <a:solidFill>
                  <a:srgbClr val="FF0000"/>
                </a:solidFill>
                <a:latin typeface="Georgia" pitchFamily="18" charset="0"/>
              </a:rPr>
              <a:t>Connection with </a:t>
            </a:r>
            <a:r>
              <a:rPr lang="it-IT" altLang="it-IT" sz="2400" b="1" i="1" dirty="0" err="1" smtClean="0">
                <a:solidFill>
                  <a:srgbClr val="FF0000"/>
                </a:solidFill>
                <a:latin typeface="Georgia" pitchFamily="18" charset="0"/>
              </a:rPr>
              <a:t>existing</a:t>
            </a:r>
            <a:r>
              <a:rPr lang="it-IT" altLang="it-IT" sz="2400" b="1" i="1" dirty="0" smtClean="0">
                <a:solidFill>
                  <a:srgbClr val="FF0000"/>
                </a:solidFill>
                <a:latin typeface="Georgia" pitchFamily="18" charset="0"/>
              </a:rPr>
              <a:t> amateur network – IMTN</a:t>
            </a:r>
            <a:endParaRPr lang="en-GB" altLang="it-IT" sz="2400" b="1" i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11270" name="Line 2"/>
          <p:cNvSpPr>
            <a:spLocks noChangeShapeType="1"/>
          </p:cNvSpPr>
          <p:nvPr/>
        </p:nvSpPr>
        <p:spPr bwMode="auto">
          <a:xfrm>
            <a:off x="533400" y="11430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1271" name="Picture 9" descr="logo_oato_mo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575"/>
            <a:ext cx="1366837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81000" y="6359525"/>
            <a:ext cx="8382000" cy="454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en-GB" altLang="it-IT" sz="1400" dirty="0" smtClean="0">
                <a:latin typeface="Georgia" pitchFamily="18" charset="0"/>
              </a:rPr>
              <a:t>PRISSMA, </a:t>
            </a:r>
            <a:r>
              <a:rPr lang="en-GB" altLang="it-IT" sz="1400" dirty="0" err="1" smtClean="0">
                <a:latin typeface="Georgia" pitchFamily="18" charset="0"/>
              </a:rPr>
              <a:t>D.Gardiol</a:t>
            </a:r>
            <a:r>
              <a:rPr lang="en-GB" altLang="it-IT" sz="1400" dirty="0" smtClean="0">
                <a:latin typeface="Georgia" pitchFamily="18" charset="0"/>
              </a:rPr>
              <a:t>, Chianti Topics Workshop, </a:t>
            </a:r>
            <a:r>
              <a:rPr lang="en-GB" altLang="it-IT" sz="1400" dirty="0" err="1" smtClean="0">
                <a:latin typeface="Georgia" pitchFamily="18" charset="0"/>
              </a:rPr>
              <a:t>Osservatorio</a:t>
            </a:r>
            <a:r>
              <a:rPr lang="en-GB" altLang="it-IT" sz="1400" dirty="0" smtClean="0">
                <a:latin typeface="Georgia" pitchFamily="18" charset="0"/>
              </a:rPr>
              <a:t> del Chianti, 11-13 </a:t>
            </a:r>
            <a:r>
              <a:rPr lang="en-GB" altLang="it-IT" sz="1400" dirty="0" err="1" smtClean="0">
                <a:latin typeface="Georgia" pitchFamily="18" charset="0"/>
              </a:rPr>
              <a:t>maggio</a:t>
            </a:r>
            <a:r>
              <a:rPr lang="en-GB" altLang="it-IT" sz="1400" dirty="0" smtClean="0">
                <a:latin typeface="Georgia" pitchFamily="18" charset="0"/>
              </a:rPr>
              <a:t> 2016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153" y="1687628"/>
            <a:ext cx="4247967" cy="421492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3" y="4690026"/>
            <a:ext cx="4137357" cy="1291277"/>
          </a:xfrm>
          <a:prstGeom prst="rect">
            <a:avLst/>
          </a:prstGeom>
        </p:spPr>
      </p:pic>
      <p:pic>
        <p:nvPicPr>
          <p:cNvPr id="1026" name="Picture 2" descr="Geminidi 20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97" y="1687628"/>
            <a:ext cx="3671779" cy="288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inaf150x15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2" y="44624"/>
            <a:ext cx="102393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D:\Lavoro\ChiantiTopics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26" y="155551"/>
            <a:ext cx="3619573" cy="83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4722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fld id="{A8CF71FF-3787-4138-8983-EFA1D7FAB928}" type="slidenum">
              <a:rPr lang="en-GB" altLang="it-IT" sz="1400" smtClean="0"/>
              <a:pPr eaLnBrk="1" hangingPunct="1">
                <a:spcBef>
                  <a:spcPct val="0"/>
                </a:spcBef>
                <a:buFont typeface="Times New Roman" charset="0"/>
                <a:buNone/>
              </a:pPr>
              <a:t>17</a:t>
            </a:fld>
            <a:endParaRPr lang="en-GB" altLang="it-IT" sz="1400" smtClean="0"/>
          </a:p>
        </p:txBody>
      </p:sp>
      <p:sp>
        <p:nvSpPr>
          <p:cNvPr id="11267" name="Line 1"/>
          <p:cNvSpPr>
            <a:spLocks noChangeShapeType="1"/>
          </p:cNvSpPr>
          <p:nvPr/>
        </p:nvSpPr>
        <p:spPr bwMode="auto">
          <a:xfrm>
            <a:off x="381000" y="61722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8" name="Text Box 8"/>
          <p:cNvSpPr txBox="1">
            <a:spLocks noChangeArrowheads="1"/>
          </p:cNvSpPr>
          <p:nvPr/>
        </p:nvSpPr>
        <p:spPr bwMode="auto">
          <a:xfrm>
            <a:off x="0" y="1166813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400" b="1" i="1" dirty="0" smtClean="0">
                <a:solidFill>
                  <a:srgbClr val="FF0000"/>
                </a:solidFill>
                <a:latin typeface="Georgia" pitchFamily="18" charset="0"/>
              </a:rPr>
              <a:t>EDMOND - </a:t>
            </a:r>
            <a:r>
              <a:rPr lang="it-IT" sz="2400" i="1" dirty="0" err="1">
                <a:solidFill>
                  <a:srgbClr val="FF0000"/>
                </a:solidFill>
                <a:latin typeface="Georgia" panose="02040502050405020303" pitchFamily="18" charset="0"/>
              </a:rPr>
              <a:t>European</a:t>
            </a:r>
            <a:r>
              <a:rPr lang="it-IT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it-IT" sz="2400" i="1" dirty="0" err="1">
                <a:solidFill>
                  <a:srgbClr val="FF0000"/>
                </a:solidFill>
                <a:latin typeface="Georgia" panose="02040502050405020303" pitchFamily="18" charset="0"/>
              </a:rPr>
              <a:t>viDeo</a:t>
            </a:r>
            <a:r>
              <a:rPr lang="it-IT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it-IT" sz="2400" i="1" dirty="0" err="1">
                <a:solidFill>
                  <a:srgbClr val="FF0000"/>
                </a:solidFill>
                <a:latin typeface="Georgia" panose="02040502050405020303" pitchFamily="18" charset="0"/>
              </a:rPr>
              <a:t>MeteOr</a:t>
            </a:r>
            <a:r>
              <a:rPr lang="it-IT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 Network Database</a:t>
            </a:r>
            <a:endParaRPr lang="en-GB" altLang="it-IT" sz="2400" b="1" i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11270" name="Line 2"/>
          <p:cNvSpPr>
            <a:spLocks noChangeShapeType="1"/>
          </p:cNvSpPr>
          <p:nvPr/>
        </p:nvSpPr>
        <p:spPr bwMode="auto">
          <a:xfrm>
            <a:off x="533400" y="11430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1271" name="Picture 9" descr="logo_oato_mo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575"/>
            <a:ext cx="1366837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81000" y="6359525"/>
            <a:ext cx="8382000" cy="454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en-GB" altLang="it-IT" sz="1400" dirty="0" smtClean="0">
                <a:latin typeface="Georgia" pitchFamily="18" charset="0"/>
              </a:rPr>
              <a:t>PRISSMA, </a:t>
            </a:r>
            <a:r>
              <a:rPr lang="en-GB" altLang="it-IT" sz="1400" dirty="0" err="1" smtClean="0">
                <a:latin typeface="Georgia" pitchFamily="18" charset="0"/>
              </a:rPr>
              <a:t>D.Gardiol</a:t>
            </a:r>
            <a:r>
              <a:rPr lang="en-GB" altLang="it-IT" sz="1400" dirty="0" smtClean="0">
                <a:latin typeface="Georgia" pitchFamily="18" charset="0"/>
              </a:rPr>
              <a:t>, Chianti Topics Workshop, </a:t>
            </a:r>
            <a:r>
              <a:rPr lang="en-GB" altLang="it-IT" sz="1400" dirty="0" err="1" smtClean="0">
                <a:latin typeface="Georgia" pitchFamily="18" charset="0"/>
              </a:rPr>
              <a:t>Osservatorio</a:t>
            </a:r>
            <a:r>
              <a:rPr lang="en-GB" altLang="it-IT" sz="1400" dirty="0" smtClean="0">
                <a:latin typeface="Georgia" pitchFamily="18" charset="0"/>
              </a:rPr>
              <a:t> del Chianti, 11-13 </a:t>
            </a:r>
            <a:r>
              <a:rPr lang="en-GB" altLang="it-IT" sz="1400" dirty="0" err="1" smtClean="0">
                <a:latin typeface="Georgia" pitchFamily="18" charset="0"/>
              </a:rPr>
              <a:t>maggio</a:t>
            </a:r>
            <a:r>
              <a:rPr lang="en-GB" altLang="it-IT" sz="1400" dirty="0" smtClean="0">
                <a:latin typeface="Georgia" pitchFamily="18" charset="0"/>
              </a:rPr>
              <a:t> 2016</a:t>
            </a:r>
          </a:p>
        </p:txBody>
      </p:sp>
      <p:pic>
        <p:nvPicPr>
          <p:cNvPr id="12" name="Picture 10" descr="inaf150x1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2" y="44624"/>
            <a:ext cx="102393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D:\Lavoro\ChiantiTopics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26" y="155551"/>
            <a:ext cx="3619573" cy="83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0" y="1772816"/>
            <a:ext cx="8892480" cy="152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983" y="3566778"/>
            <a:ext cx="4688017" cy="232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B20141217_RMAP_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9000"/>
            <a:ext cx="4152528" cy="248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6385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fld id="{6788433F-EAD0-4376-A392-F3418A08F0F9}" type="slidenum">
              <a:rPr lang="en-GB" altLang="it-IT" sz="1400" smtClean="0"/>
              <a:pPr eaLnBrk="1" hangingPunct="1">
                <a:spcBef>
                  <a:spcPct val="0"/>
                </a:spcBef>
                <a:buFont typeface="Times New Roman" charset="0"/>
                <a:buNone/>
              </a:pPr>
              <a:t>18</a:t>
            </a:fld>
            <a:endParaRPr lang="en-GB" altLang="it-IT" sz="1400" smtClean="0"/>
          </a:p>
        </p:txBody>
      </p:sp>
      <p:sp>
        <p:nvSpPr>
          <p:cNvPr id="4099" name="Line 1"/>
          <p:cNvSpPr>
            <a:spLocks noChangeShapeType="1"/>
          </p:cNvSpPr>
          <p:nvPr/>
        </p:nvSpPr>
        <p:spPr bwMode="auto">
          <a:xfrm>
            <a:off x="381000" y="61722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00" name="Line 2"/>
          <p:cNvSpPr>
            <a:spLocks noChangeShapeType="1"/>
          </p:cNvSpPr>
          <p:nvPr/>
        </p:nvSpPr>
        <p:spPr bwMode="auto">
          <a:xfrm>
            <a:off x="533400" y="11430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01" name="Text Box 8"/>
          <p:cNvSpPr txBox="1">
            <a:spLocks noChangeArrowheads="1"/>
          </p:cNvSpPr>
          <p:nvPr/>
        </p:nvSpPr>
        <p:spPr bwMode="auto">
          <a:xfrm>
            <a:off x="468313" y="1341438"/>
            <a:ext cx="838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400" b="1" i="1" dirty="0" err="1">
                <a:solidFill>
                  <a:srgbClr val="FF0000"/>
                </a:solidFill>
                <a:latin typeface="Georgia" panose="02040502050405020303" pitchFamily="18" charset="0"/>
              </a:rPr>
              <a:t>Laboratory</a:t>
            </a:r>
            <a:r>
              <a:rPr lang="it-IT" altLang="it-IT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 of Monte dei Cappuccini - </a:t>
            </a:r>
            <a:r>
              <a:rPr lang="it-IT" altLang="it-IT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Torino</a:t>
            </a:r>
            <a:endParaRPr lang="en-GB" altLang="it-IT" sz="2400" b="1" i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4102" name="Picture 9" descr="logo_oato_mo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-26988"/>
            <a:ext cx="1366837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085975"/>
            <a:ext cx="4641850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292725" y="2071688"/>
            <a:ext cx="3516313" cy="37856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2000" dirty="0" err="1">
                <a:solidFill>
                  <a:schemeClr val="tx1"/>
                </a:solidFill>
                <a:latin typeface="Georgia" panose="02040502050405020303" pitchFamily="18" charset="0"/>
              </a:rPr>
              <a:t>Founded</a:t>
            </a:r>
            <a:r>
              <a:rPr lang="it-IT" sz="2000" dirty="0">
                <a:solidFill>
                  <a:schemeClr val="tx1"/>
                </a:solidFill>
                <a:latin typeface="Georgia" panose="02040502050405020303" pitchFamily="18" charset="0"/>
              </a:rPr>
              <a:t> by C. Castagnoli in the </a:t>
            </a:r>
            <a:r>
              <a:rPr lang="it-IT" sz="2000" dirty="0" err="1">
                <a:solidFill>
                  <a:schemeClr val="tx1"/>
                </a:solidFill>
                <a:latin typeface="Georgia" panose="02040502050405020303" pitchFamily="18" charset="0"/>
              </a:rPr>
              <a:t>sixties</a:t>
            </a:r>
            <a:endParaRPr lang="it-IT" sz="20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>
              <a:buFont typeface="Times New Roman" pitchFamily="18" charset="0"/>
              <a:buNone/>
              <a:defRPr/>
            </a:pPr>
            <a:endParaRPr lang="it-IT" sz="20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2000" dirty="0" err="1">
                <a:solidFill>
                  <a:schemeClr val="tx1"/>
                </a:solidFill>
                <a:latin typeface="Georgia" panose="02040502050405020303" pitchFamily="18" charset="0"/>
              </a:rPr>
              <a:t>Run</a:t>
            </a:r>
            <a:r>
              <a:rPr lang="it-IT" sz="20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it-IT" sz="2000" dirty="0" err="1">
                <a:solidFill>
                  <a:schemeClr val="tx1"/>
                </a:solidFill>
                <a:latin typeface="Georgia" panose="02040502050405020303" pitchFamily="18" charset="0"/>
              </a:rPr>
              <a:t>at</a:t>
            </a:r>
            <a:r>
              <a:rPr lang="it-IT" sz="20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it-IT" sz="2000" dirty="0" err="1">
                <a:solidFill>
                  <a:schemeClr val="tx1"/>
                </a:solidFill>
                <a:latin typeface="Georgia" panose="02040502050405020303" pitchFamily="18" charset="0"/>
              </a:rPr>
              <a:t>present</a:t>
            </a:r>
            <a:r>
              <a:rPr lang="it-IT" sz="2000" dirty="0">
                <a:solidFill>
                  <a:schemeClr val="tx1"/>
                </a:solidFill>
                <a:latin typeface="Georgia" panose="02040502050405020303" pitchFamily="18" charset="0"/>
              </a:rPr>
              <a:t> by INAF-</a:t>
            </a:r>
            <a:r>
              <a:rPr lang="it-IT" sz="2000" dirty="0" err="1">
                <a:solidFill>
                  <a:schemeClr val="tx1"/>
                </a:solidFill>
                <a:latin typeface="Georgia" panose="02040502050405020303" pitchFamily="18" charset="0"/>
              </a:rPr>
              <a:t>OATo</a:t>
            </a:r>
            <a:r>
              <a:rPr lang="it-IT" sz="2000" dirty="0">
                <a:solidFill>
                  <a:schemeClr val="tx1"/>
                </a:solidFill>
                <a:latin typeface="Georgia" panose="02040502050405020303" pitchFamily="18" charset="0"/>
              </a:rPr>
              <a:t> and Cosmo-geofisica </a:t>
            </a:r>
            <a:r>
              <a:rPr lang="it-IT" sz="2000" dirty="0" err="1">
                <a:solidFill>
                  <a:schemeClr val="tx1"/>
                </a:solidFill>
                <a:latin typeface="Georgia" panose="02040502050405020303" pitchFamily="18" charset="0"/>
              </a:rPr>
              <a:t>research</a:t>
            </a:r>
            <a:r>
              <a:rPr lang="it-IT" sz="2000" dirty="0">
                <a:solidFill>
                  <a:schemeClr val="tx1"/>
                </a:solidFill>
                <a:latin typeface="Georgia" panose="02040502050405020303" pitchFamily="18" charset="0"/>
              </a:rPr>
              <a:t> team (</a:t>
            </a:r>
            <a:r>
              <a:rPr lang="it-IT" sz="2000" dirty="0" err="1">
                <a:solidFill>
                  <a:schemeClr val="tx1"/>
                </a:solidFill>
                <a:latin typeface="Georgia" panose="02040502050405020303" pitchFamily="18" charset="0"/>
              </a:rPr>
              <a:t>University</a:t>
            </a:r>
            <a:r>
              <a:rPr lang="it-IT" sz="2000" dirty="0">
                <a:solidFill>
                  <a:schemeClr val="tx1"/>
                </a:solidFill>
                <a:latin typeface="Georgia" panose="02040502050405020303" pitchFamily="18" charset="0"/>
              </a:rPr>
              <a:t> of </a:t>
            </a:r>
            <a:r>
              <a:rPr lang="it-IT" sz="2000" dirty="0" err="1">
                <a:solidFill>
                  <a:schemeClr val="tx1"/>
                </a:solidFill>
                <a:latin typeface="Georgia" panose="02040502050405020303" pitchFamily="18" charset="0"/>
              </a:rPr>
              <a:t>Turin</a:t>
            </a:r>
            <a:r>
              <a:rPr lang="it-IT" sz="2000" dirty="0">
                <a:solidFill>
                  <a:schemeClr val="tx1"/>
                </a:solidFill>
                <a:latin typeface="Georgia" panose="02040502050405020303" pitchFamily="18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it-IT" sz="20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solidFill>
                  <a:schemeClr val="tx1"/>
                </a:solidFill>
                <a:latin typeface="Georgia" panose="02040502050405020303" pitchFamily="18" charset="0"/>
              </a:rPr>
              <a:t>The </a:t>
            </a:r>
            <a:r>
              <a:rPr lang="it-IT" sz="2000" dirty="0" err="1">
                <a:solidFill>
                  <a:schemeClr val="tx1"/>
                </a:solidFill>
                <a:latin typeface="Georgia" panose="02040502050405020303" pitchFamily="18" charset="0"/>
              </a:rPr>
              <a:t>rocky</a:t>
            </a:r>
            <a:r>
              <a:rPr lang="it-IT" sz="20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it-IT" sz="2000" dirty="0" err="1">
                <a:solidFill>
                  <a:schemeClr val="tx1"/>
                </a:solidFill>
                <a:latin typeface="Georgia" panose="02040502050405020303" pitchFamily="18" charset="0"/>
              </a:rPr>
              <a:t>hill</a:t>
            </a:r>
            <a:r>
              <a:rPr lang="it-IT" sz="20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provides</a:t>
            </a:r>
            <a:r>
              <a:rPr lang="it-IT" sz="2000" dirty="0" smtClean="0">
                <a:solidFill>
                  <a:schemeClr val="tx1"/>
                </a:solidFill>
                <a:latin typeface="Georgia" panose="02040502050405020303" pitchFamily="18" charset="0"/>
              </a:rPr>
              <a:t> a </a:t>
            </a:r>
            <a:r>
              <a:rPr lang="it-IT" sz="2000" dirty="0" err="1">
                <a:solidFill>
                  <a:schemeClr val="tx1"/>
                </a:solidFill>
                <a:latin typeface="Georgia" panose="02040502050405020303" pitchFamily="18" charset="0"/>
              </a:rPr>
              <a:t>shielding</a:t>
            </a:r>
            <a:r>
              <a:rPr lang="it-IT" sz="2000" dirty="0">
                <a:solidFill>
                  <a:schemeClr val="tx1"/>
                </a:solidFill>
                <a:latin typeface="Georgia" panose="02040502050405020303" pitchFamily="18" charset="0"/>
              </a:rPr>
              <a:t> for the detectors from the </a:t>
            </a:r>
            <a:r>
              <a:rPr lang="it-IT" sz="2000" dirty="0" err="1">
                <a:solidFill>
                  <a:schemeClr val="tx1"/>
                </a:solidFill>
                <a:latin typeface="Georgia" panose="02040502050405020303" pitchFamily="18" charset="0"/>
              </a:rPr>
              <a:t>environment</a:t>
            </a:r>
            <a:r>
              <a:rPr lang="it-IT" sz="2000" dirty="0">
                <a:solidFill>
                  <a:schemeClr val="tx1"/>
                </a:solidFill>
                <a:latin typeface="Georgia" panose="02040502050405020303" pitchFamily="18" charset="0"/>
              </a:rPr>
              <a:t> (70 </a:t>
            </a:r>
            <a:r>
              <a:rPr lang="it-IT" sz="2000" dirty="0" err="1">
                <a:solidFill>
                  <a:schemeClr val="tx1"/>
                </a:solidFill>
                <a:latin typeface="Georgia" panose="02040502050405020303" pitchFamily="18" charset="0"/>
              </a:rPr>
              <a:t>m.w.e</a:t>
            </a:r>
            <a:r>
              <a:rPr lang="it-IT" sz="2000" dirty="0" smtClean="0">
                <a:solidFill>
                  <a:schemeClr val="tx1"/>
                </a:solidFill>
                <a:latin typeface="Georgia" panose="02040502050405020303" pitchFamily="18" charset="0"/>
              </a:rPr>
              <a:t>)</a:t>
            </a:r>
            <a:endParaRPr lang="it-IT" sz="20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81000" y="6359525"/>
            <a:ext cx="8382000" cy="454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en-GB" altLang="it-IT" sz="1400" dirty="0" smtClean="0">
                <a:latin typeface="Georgia" pitchFamily="18" charset="0"/>
              </a:rPr>
              <a:t>PRISSMA, </a:t>
            </a:r>
            <a:r>
              <a:rPr lang="en-GB" altLang="it-IT" sz="1400" dirty="0" err="1" smtClean="0">
                <a:latin typeface="Georgia" pitchFamily="18" charset="0"/>
              </a:rPr>
              <a:t>D.Gardiol</a:t>
            </a:r>
            <a:r>
              <a:rPr lang="en-GB" altLang="it-IT" sz="1400" dirty="0" smtClean="0">
                <a:latin typeface="Georgia" pitchFamily="18" charset="0"/>
              </a:rPr>
              <a:t>, Chianti Topics Workshop, </a:t>
            </a:r>
            <a:r>
              <a:rPr lang="en-GB" altLang="it-IT" sz="1400" dirty="0" err="1" smtClean="0">
                <a:latin typeface="Georgia" pitchFamily="18" charset="0"/>
              </a:rPr>
              <a:t>Osservatorio</a:t>
            </a:r>
            <a:r>
              <a:rPr lang="en-GB" altLang="it-IT" sz="1400" dirty="0" smtClean="0">
                <a:latin typeface="Georgia" pitchFamily="18" charset="0"/>
              </a:rPr>
              <a:t> del Chianti, 11-13 </a:t>
            </a:r>
            <a:r>
              <a:rPr lang="en-GB" altLang="it-IT" sz="1400" dirty="0" err="1" smtClean="0">
                <a:latin typeface="Georgia" pitchFamily="18" charset="0"/>
              </a:rPr>
              <a:t>maggio</a:t>
            </a:r>
            <a:r>
              <a:rPr lang="en-GB" altLang="it-IT" sz="1400" dirty="0" smtClean="0">
                <a:latin typeface="Georgia" pitchFamily="18" charset="0"/>
              </a:rPr>
              <a:t> 2016</a:t>
            </a:r>
          </a:p>
        </p:txBody>
      </p:sp>
      <p:pic>
        <p:nvPicPr>
          <p:cNvPr id="13" name="Picture 10" descr="inaf150x1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2" y="44624"/>
            <a:ext cx="102393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D:\Lavoro\ChiantiTopics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26" y="155551"/>
            <a:ext cx="3619573" cy="83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2439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fld id="{EEE600EB-D301-4B83-93EB-B1A31CCB8461}" type="slidenum">
              <a:rPr lang="en-GB" altLang="it-IT" sz="1400" smtClean="0"/>
              <a:pPr eaLnBrk="1" hangingPunct="1">
                <a:spcBef>
                  <a:spcPct val="0"/>
                </a:spcBef>
                <a:buFont typeface="Times New Roman" charset="0"/>
                <a:buNone/>
              </a:pPr>
              <a:t>19</a:t>
            </a:fld>
            <a:endParaRPr lang="en-GB" altLang="it-IT" sz="1400" smtClean="0"/>
          </a:p>
        </p:txBody>
      </p:sp>
      <p:sp>
        <p:nvSpPr>
          <p:cNvPr id="5123" name="Line 1"/>
          <p:cNvSpPr>
            <a:spLocks noChangeShapeType="1"/>
          </p:cNvSpPr>
          <p:nvPr/>
        </p:nvSpPr>
        <p:spPr bwMode="auto">
          <a:xfrm>
            <a:off x="381000" y="61722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4" name="Line 2"/>
          <p:cNvSpPr>
            <a:spLocks noChangeShapeType="1"/>
          </p:cNvSpPr>
          <p:nvPr/>
        </p:nvSpPr>
        <p:spPr bwMode="auto">
          <a:xfrm>
            <a:off x="533400" y="11430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468313" y="1341438"/>
            <a:ext cx="8382000" cy="4124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it-IT" altLang="it-IT" b="1" i="1" dirty="0">
                <a:solidFill>
                  <a:srgbClr val="FF0000"/>
                </a:solidFill>
                <a:latin typeface="Georgia" panose="02040502050405020303" pitchFamily="18" charset="0"/>
              </a:rPr>
              <a:t>Gamma </a:t>
            </a:r>
            <a:r>
              <a:rPr lang="it-IT" altLang="it-IT" b="1" i="1" dirty="0" err="1">
                <a:solidFill>
                  <a:srgbClr val="FF0000"/>
                </a:solidFill>
                <a:latin typeface="Georgia" panose="02040502050405020303" pitchFamily="18" charset="0"/>
              </a:rPr>
              <a:t>spectrometer</a:t>
            </a:r>
            <a:endParaRPr lang="en-GB" altLang="it-IT" b="1" i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>
              <a:spcBef>
                <a:spcPct val="50000"/>
              </a:spcBef>
              <a:buClrTx/>
              <a:buSzTx/>
              <a:buFont typeface="Times New Roman" pitchFamily="18" charset="0"/>
              <a:buNone/>
              <a:defRPr/>
            </a:pPr>
            <a:r>
              <a:rPr lang="it-IT" altLang="it-IT" sz="1800" dirty="0" err="1">
                <a:solidFill>
                  <a:schemeClr val="tx1"/>
                </a:solidFill>
                <a:latin typeface="Georgia" panose="02040502050405020303" pitchFamily="18" charset="0"/>
              </a:rPr>
              <a:t>We</a:t>
            </a:r>
            <a:r>
              <a:rPr lang="it-IT" altLang="it-IT" sz="18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it-IT" altLang="it-IT" sz="1800" dirty="0" err="1">
                <a:solidFill>
                  <a:schemeClr val="tx1"/>
                </a:solidFill>
                <a:latin typeface="Georgia" panose="02040502050405020303" pitchFamily="18" charset="0"/>
              </a:rPr>
              <a:t>actually</a:t>
            </a:r>
            <a:r>
              <a:rPr lang="it-IT" altLang="it-IT" sz="1800" dirty="0">
                <a:solidFill>
                  <a:schemeClr val="tx1"/>
                </a:solidFill>
                <a:latin typeface="Georgia" panose="02040502050405020303" pitchFamily="18" charset="0"/>
              </a:rPr>
              <a:t> operate </a:t>
            </a:r>
            <a:r>
              <a:rPr lang="it-IT" altLang="it-IT" sz="1800" dirty="0" err="1">
                <a:solidFill>
                  <a:schemeClr val="tx1"/>
                </a:solidFill>
                <a:latin typeface="Georgia" panose="02040502050405020303" pitchFamily="18" charset="0"/>
              </a:rPr>
              <a:t>with</a:t>
            </a:r>
            <a:r>
              <a:rPr lang="it-IT" altLang="it-IT" sz="1800" dirty="0">
                <a:solidFill>
                  <a:schemeClr val="tx1"/>
                </a:solidFill>
                <a:latin typeface="Georgia" panose="02040502050405020303" pitchFamily="18" charset="0"/>
              </a:rPr>
              <a:t> a </a:t>
            </a:r>
            <a:r>
              <a:rPr lang="it-IT" altLang="it-IT" sz="1800" dirty="0" err="1">
                <a:solidFill>
                  <a:schemeClr val="tx1"/>
                </a:solidFill>
                <a:latin typeface="Georgia" panose="02040502050405020303" pitchFamily="18" charset="0"/>
              </a:rPr>
              <a:t>selective</a:t>
            </a:r>
            <a:r>
              <a:rPr lang="it-IT" altLang="it-IT" sz="18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it-IT" altLang="it-IT" sz="1800" dirty="0" err="1">
                <a:solidFill>
                  <a:schemeClr val="tx1"/>
                </a:solidFill>
                <a:latin typeface="Georgia" panose="02040502050405020303" pitchFamily="18" charset="0"/>
              </a:rPr>
              <a:t>Ge-NaI</a:t>
            </a:r>
            <a:r>
              <a:rPr lang="it-IT" altLang="it-IT" sz="1800" dirty="0">
                <a:solidFill>
                  <a:schemeClr val="tx1"/>
                </a:solidFill>
                <a:latin typeface="Georgia" panose="02040502050405020303" pitchFamily="18" charset="0"/>
              </a:rPr>
              <a:t>(</a:t>
            </a:r>
            <a:r>
              <a:rPr lang="it-IT" altLang="it-IT" sz="1800" dirty="0" err="1">
                <a:solidFill>
                  <a:schemeClr val="tx1"/>
                </a:solidFill>
                <a:latin typeface="Georgia" panose="02040502050405020303" pitchFamily="18" charset="0"/>
              </a:rPr>
              <a:t>Tl</a:t>
            </a:r>
            <a:r>
              <a:rPr lang="it-IT" altLang="it-IT" sz="1800" dirty="0">
                <a:solidFill>
                  <a:schemeClr val="tx1"/>
                </a:solidFill>
                <a:latin typeface="Georgia" panose="02040502050405020303" pitchFamily="18" charset="0"/>
              </a:rPr>
              <a:t>) </a:t>
            </a:r>
            <a:r>
              <a:rPr lang="it-IT" altLang="it-IT" sz="1800" dirty="0" err="1">
                <a:solidFill>
                  <a:schemeClr val="tx1"/>
                </a:solidFill>
                <a:latin typeface="Georgia" panose="02040502050405020303" pitchFamily="18" charset="0"/>
              </a:rPr>
              <a:t>spectrometer</a:t>
            </a:r>
            <a:r>
              <a:rPr lang="it-IT" altLang="it-IT" sz="1800" dirty="0">
                <a:solidFill>
                  <a:schemeClr val="tx1"/>
                </a:solidFill>
                <a:latin typeface="Georgia" panose="02040502050405020303" pitchFamily="18" charset="0"/>
              </a:rPr>
              <a:t> (</a:t>
            </a:r>
            <a:r>
              <a:rPr lang="it-IT" altLang="it-IT" sz="1800" b="1" dirty="0">
                <a:solidFill>
                  <a:schemeClr val="tx1"/>
                </a:solidFill>
                <a:latin typeface="Georgia" panose="02040502050405020303" pitchFamily="18" charset="0"/>
              </a:rPr>
              <a:t>GEM150)</a:t>
            </a:r>
            <a:r>
              <a:rPr lang="it-IT" altLang="it-IT" sz="18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</a:p>
          <a:p>
            <a:pPr>
              <a:spcBef>
                <a:spcPct val="50000"/>
              </a:spcBef>
              <a:buClrTx/>
              <a:buSzTx/>
              <a:buFont typeface="Times New Roman" pitchFamily="18" charset="0"/>
              <a:buNone/>
              <a:defRPr/>
            </a:pPr>
            <a:r>
              <a:rPr lang="it-IT" altLang="it-IT" sz="1800" b="1" dirty="0" err="1">
                <a:solidFill>
                  <a:schemeClr val="tx1"/>
                </a:solidFill>
                <a:latin typeface="Georgia" panose="02040502050405020303" pitchFamily="18" charset="0"/>
                <a:sym typeface="Symbol"/>
              </a:rPr>
              <a:t>HPGe</a:t>
            </a:r>
            <a:r>
              <a:rPr lang="it-IT" altLang="it-IT" sz="1800" b="1" dirty="0">
                <a:solidFill>
                  <a:schemeClr val="tx1"/>
                </a:solidFill>
                <a:latin typeface="Georgia" panose="02040502050405020303" pitchFamily="18" charset="0"/>
                <a:sym typeface="Symbol"/>
              </a:rPr>
              <a:t> Crystal </a:t>
            </a:r>
            <a:r>
              <a:rPr lang="it-IT" sz="1800" dirty="0">
                <a:solidFill>
                  <a:schemeClr val="tx1"/>
                </a:solidFill>
                <a:latin typeface="Georgia" panose="02040502050405020303" pitchFamily="18" charset="0"/>
                <a:cs typeface="Times New Roman" charset="0"/>
              </a:rPr>
              <a:t>(</a:t>
            </a:r>
            <a:r>
              <a:rPr lang="it-IT" sz="1800" dirty="0">
                <a:solidFill>
                  <a:schemeClr val="tx1"/>
                </a:solidFill>
                <a:latin typeface="Georgia" panose="02040502050405020303" pitchFamily="18" charset="0"/>
                <a:cs typeface="Times New Roman" charset="0"/>
                <a:sym typeface="Symbol" pitchFamily="18" charset="2"/>
              </a:rPr>
              <a:t></a:t>
            </a:r>
            <a:r>
              <a:rPr lang="it-IT" sz="1800" dirty="0">
                <a:solidFill>
                  <a:schemeClr val="tx1"/>
                </a:solidFill>
                <a:latin typeface="Georgia" panose="02040502050405020303" pitchFamily="18" charset="0"/>
                <a:cs typeface="Times New Roman" charset="0"/>
              </a:rPr>
              <a:t>3 kg)</a:t>
            </a:r>
            <a:r>
              <a:rPr lang="it-IT" sz="1800" i="1" dirty="0">
                <a:solidFill>
                  <a:schemeClr val="tx1"/>
                </a:solidFill>
                <a:latin typeface="Georgia" panose="02040502050405020303" pitchFamily="18" charset="0"/>
                <a:cs typeface="Times New Roman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Georgia" panose="02040502050405020303" pitchFamily="18" charset="0"/>
                <a:cs typeface="Times New Roman" charset="0"/>
              </a:rPr>
              <a:t>coaxial</a:t>
            </a:r>
            <a:r>
              <a:rPr lang="it-IT" sz="1800" dirty="0">
                <a:solidFill>
                  <a:schemeClr val="tx1"/>
                </a:solidFill>
                <a:latin typeface="Georgia" panose="02040502050405020303" pitchFamily="18" charset="0"/>
                <a:cs typeface="Times New Roman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Georgia" panose="02040502050405020303" pitchFamily="18" charset="0"/>
                <a:cs typeface="Times New Roman" charset="0"/>
              </a:rPr>
              <a:t>close-end</a:t>
            </a:r>
            <a:endParaRPr lang="it-IT" altLang="it-IT" sz="1800" dirty="0">
              <a:solidFill>
                <a:schemeClr val="tx1"/>
              </a:solidFill>
              <a:latin typeface="Georgia" panose="02040502050405020303" pitchFamily="18" charset="0"/>
              <a:sym typeface="Symbol"/>
            </a:endParaRPr>
          </a:p>
          <a:p>
            <a:pPr marL="468000" lvl="1">
              <a:buFont typeface="Arial" pitchFamily="34" charset="0"/>
              <a:buChar char="•"/>
              <a:defRPr/>
            </a:pPr>
            <a:r>
              <a:rPr lang="it-IT" sz="1800" dirty="0">
                <a:latin typeface="Georgia" panose="02040502050405020303" pitchFamily="18" charset="0"/>
                <a:cs typeface="Times New Roman" charset="0"/>
              </a:rPr>
              <a:t>  </a:t>
            </a:r>
            <a:r>
              <a:rPr lang="it-IT" sz="1800" i="1" dirty="0">
                <a:solidFill>
                  <a:schemeClr val="tx1"/>
                </a:solidFill>
                <a:latin typeface="Georgia" panose="02040502050405020303" pitchFamily="18" charset="0"/>
                <a:cs typeface="Times New Roman" charset="0"/>
              </a:rPr>
              <a:t>p</a:t>
            </a:r>
            <a:r>
              <a:rPr lang="it-IT" sz="1800" dirty="0">
                <a:solidFill>
                  <a:schemeClr val="tx1"/>
                </a:solidFill>
                <a:latin typeface="Georgia" panose="02040502050405020303" pitchFamily="18" charset="0"/>
                <a:cs typeface="Times New Roman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Georgia" panose="02040502050405020303" pitchFamily="18" charset="0"/>
                <a:cs typeface="Times New Roman" charset="0"/>
              </a:rPr>
              <a:t>type</a:t>
            </a:r>
            <a:endParaRPr lang="it-IT" sz="1800" dirty="0">
              <a:solidFill>
                <a:schemeClr val="tx1"/>
              </a:solidFill>
              <a:latin typeface="Georgia" panose="02040502050405020303" pitchFamily="18" charset="0"/>
              <a:cs typeface="Times New Roman" charset="0"/>
              <a:sym typeface="Symbol" pitchFamily="18" charset="2"/>
            </a:endParaRPr>
          </a:p>
          <a:p>
            <a:pPr marL="468000" lvl="1">
              <a:buFont typeface="Arial" pitchFamily="34" charset="0"/>
              <a:buChar char="•"/>
              <a:defRPr/>
            </a:pPr>
            <a:r>
              <a:rPr lang="it-IT" sz="1800" dirty="0">
                <a:solidFill>
                  <a:schemeClr val="tx1"/>
                </a:solidFill>
                <a:latin typeface="Georgia" panose="02040502050405020303" pitchFamily="18" charset="0"/>
                <a:cs typeface="Times New Roman" charset="0"/>
                <a:sym typeface="Symbol" pitchFamily="18" charset="2"/>
              </a:rPr>
              <a:t>  relative </a:t>
            </a:r>
            <a:r>
              <a:rPr lang="it-IT" sz="1800" dirty="0" err="1">
                <a:solidFill>
                  <a:schemeClr val="tx1"/>
                </a:solidFill>
                <a:latin typeface="Georgia" panose="02040502050405020303" pitchFamily="18" charset="0"/>
                <a:cs typeface="Times New Roman" charset="0"/>
                <a:sym typeface="Symbol" pitchFamily="18" charset="2"/>
              </a:rPr>
              <a:t>efficiency</a:t>
            </a:r>
            <a:r>
              <a:rPr lang="it-IT" sz="1800" dirty="0">
                <a:solidFill>
                  <a:schemeClr val="tx1"/>
                </a:solidFill>
                <a:latin typeface="Georgia" panose="02040502050405020303" pitchFamily="18" charset="0"/>
                <a:cs typeface="Times New Roman" charset="0"/>
                <a:sym typeface="Symbol" pitchFamily="18" charset="2"/>
              </a:rPr>
              <a:t> = 147 %</a:t>
            </a:r>
          </a:p>
          <a:p>
            <a:pPr marL="468000" lvl="1">
              <a:buFont typeface="Arial" pitchFamily="34" charset="0"/>
              <a:buChar char="•"/>
              <a:defRPr/>
            </a:pPr>
            <a:r>
              <a:rPr lang="it-IT" sz="1800" dirty="0">
                <a:solidFill>
                  <a:schemeClr val="tx1"/>
                </a:solidFill>
                <a:latin typeface="Georgia" panose="02040502050405020303" pitchFamily="18" charset="0"/>
                <a:cs typeface="Times New Roman" charset="0"/>
                <a:sym typeface="Symbol" pitchFamily="18" charset="2"/>
              </a:rPr>
              <a:t>  At </a:t>
            </a:r>
            <a:r>
              <a:rPr lang="it-IT" sz="1800" baseline="30000" dirty="0">
                <a:solidFill>
                  <a:schemeClr val="tx1"/>
                </a:solidFill>
                <a:latin typeface="Georgia" panose="02040502050405020303" pitchFamily="18" charset="0"/>
                <a:cs typeface="Times New Roman" charset="0"/>
                <a:sym typeface="Symbol" pitchFamily="18" charset="2"/>
              </a:rPr>
              <a:t>60</a:t>
            </a:r>
            <a:r>
              <a:rPr lang="it-IT" sz="1800" dirty="0">
                <a:solidFill>
                  <a:schemeClr val="tx1"/>
                </a:solidFill>
                <a:latin typeface="Georgia" panose="02040502050405020303" pitchFamily="18" charset="0"/>
                <a:cs typeface="Times New Roman" charset="0"/>
                <a:sym typeface="Symbol" pitchFamily="18" charset="2"/>
              </a:rPr>
              <a:t>Co 1332.5 </a:t>
            </a:r>
            <a:r>
              <a:rPr lang="it-IT" sz="1800" dirty="0" err="1">
                <a:solidFill>
                  <a:schemeClr val="tx1"/>
                </a:solidFill>
                <a:latin typeface="Georgia" panose="02040502050405020303" pitchFamily="18" charset="0"/>
                <a:cs typeface="Times New Roman" charset="0"/>
                <a:sym typeface="Symbol" pitchFamily="18" charset="2"/>
              </a:rPr>
              <a:t>keV</a:t>
            </a:r>
            <a:r>
              <a:rPr lang="it-IT" sz="1800" dirty="0">
                <a:solidFill>
                  <a:schemeClr val="tx1"/>
                </a:solidFill>
                <a:latin typeface="Georgia" panose="02040502050405020303" pitchFamily="18" charset="0"/>
                <a:cs typeface="Times New Roman" charset="0"/>
                <a:sym typeface="Symbol" pitchFamily="18" charset="2"/>
              </a:rPr>
              <a:t> g :</a:t>
            </a:r>
          </a:p>
          <a:p>
            <a:pPr marL="468000" lvl="1" eaLnBrk="0" hangingPunct="0">
              <a:defRPr/>
            </a:pPr>
            <a:r>
              <a:rPr lang="it-IT" sz="1800" dirty="0">
                <a:solidFill>
                  <a:schemeClr val="tx1"/>
                </a:solidFill>
                <a:latin typeface="Georgia" panose="02040502050405020303" pitchFamily="18" charset="0"/>
                <a:cs typeface="Times New Roman" charset="0"/>
              </a:rPr>
              <a:t>            </a:t>
            </a:r>
            <a:r>
              <a:rPr lang="it-IT" sz="1800" dirty="0" err="1">
                <a:solidFill>
                  <a:schemeClr val="tx1"/>
                </a:solidFill>
                <a:latin typeface="Georgia" panose="02040502050405020303" pitchFamily="18" charset="0"/>
                <a:cs typeface="Times New Roman" charset="0"/>
              </a:rPr>
              <a:t>resolution</a:t>
            </a:r>
            <a:r>
              <a:rPr lang="it-IT" sz="1800" dirty="0">
                <a:solidFill>
                  <a:schemeClr val="tx1"/>
                </a:solidFill>
                <a:latin typeface="Georgia" panose="02040502050405020303" pitchFamily="18" charset="0"/>
                <a:cs typeface="Times New Roman" charset="0"/>
              </a:rPr>
              <a:t> (FWHM) = 1.85 </a:t>
            </a:r>
            <a:r>
              <a:rPr lang="it-IT" sz="1800" dirty="0" err="1">
                <a:solidFill>
                  <a:schemeClr val="tx1"/>
                </a:solidFill>
                <a:latin typeface="Georgia" panose="02040502050405020303" pitchFamily="18" charset="0"/>
                <a:cs typeface="Times New Roman" charset="0"/>
              </a:rPr>
              <a:t>keV</a:t>
            </a:r>
            <a:r>
              <a:rPr lang="it-IT" sz="1800" dirty="0">
                <a:solidFill>
                  <a:schemeClr val="tx1"/>
                </a:solidFill>
                <a:latin typeface="Georgia" panose="02040502050405020303" pitchFamily="18" charset="0"/>
                <a:cs typeface="Times New Roman" charset="0"/>
              </a:rPr>
              <a:t/>
            </a:r>
            <a:br>
              <a:rPr lang="it-IT" sz="1800" dirty="0">
                <a:solidFill>
                  <a:schemeClr val="tx1"/>
                </a:solidFill>
                <a:latin typeface="Georgia" panose="02040502050405020303" pitchFamily="18" charset="0"/>
                <a:cs typeface="Times New Roman" charset="0"/>
              </a:rPr>
            </a:br>
            <a:r>
              <a:rPr lang="it-IT" sz="1800" dirty="0">
                <a:solidFill>
                  <a:schemeClr val="tx1"/>
                </a:solidFill>
                <a:latin typeface="Georgia" panose="02040502050405020303" pitchFamily="18" charset="0"/>
                <a:cs typeface="Times New Roman" charset="0"/>
              </a:rPr>
              <a:t>            </a:t>
            </a:r>
            <a:r>
              <a:rPr lang="it-IT" sz="1800" dirty="0" err="1">
                <a:solidFill>
                  <a:schemeClr val="tx1"/>
                </a:solidFill>
                <a:latin typeface="Georgia" panose="02040502050405020303" pitchFamily="18" charset="0"/>
                <a:cs typeface="Times New Roman" charset="0"/>
              </a:rPr>
              <a:t>peak</a:t>
            </a:r>
            <a:r>
              <a:rPr lang="it-IT" sz="1800" dirty="0">
                <a:solidFill>
                  <a:schemeClr val="tx1"/>
                </a:solidFill>
                <a:latin typeface="Georgia" panose="02040502050405020303" pitchFamily="18" charset="0"/>
                <a:cs typeface="Times New Roman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Georgia" panose="02040502050405020303" pitchFamily="18" charset="0"/>
                <a:cs typeface="Times New Roman" charset="0"/>
              </a:rPr>
              <a:t>to</a:t>
            </a:r>
            <a:r>
              <a:rPr lang="it-IT" sz="1800" dirty="0">
                <a:solidFill>
                  <a:schemeClr val="tx1"/>
                </a:solidFill>
                <a:latin typeface="Georgia" panose="02040502050405020303" pitchFamily="18" charset="0"/>
                <a:cs typeface="Times New Roman" charset="0"/>
              </a:rPr>
              <a:t> Compton </a:t>
            </a:r>
            <a:r>
              <a:rPr lang="it-IT" sz="1800" dirty="0" err="1">
                <a:solidFill>
                  <a:schemeClr val="tx1"/>
                </a:solidFill>
                <a:latin typeface="Georgia" panose="02040502050405020303" pitchFamily="18" charset="0"/>
                <a:cs typeface="Times New Roman" charset="0"/>
              </a:rPr>
              <a:t>ratio</a:t>
            </a:r>
            <a:r>
              <a:rPr lang="it-IT" sz="1800" dirty="0">
                <a:solidFill>
                  <a:schemeClr val="tx1"/>
                </a:solidFill>
                <a:latin typeface="Georgia" panose="02040502050405020303" pitchFamily="18" charset="0"/>
                <a:cs typeface="Times New Roman" charset="0"/>
              </a:rPr>
              <a:t> = 104 </a:t>
            </a:r>
          </a:p>
          <a:p>
            <a:pPr marL="0" lvl="1" eaLnBrk="0" hangingPunct="0">
              <a:defRPr/>
            </a:pPr>
            <a:endParaRPr lang="it-IT" sz="1800" dirty="0">
              <a:solidFill>
                <a:schemeClr val="tx1"/>
              </a:solidFill>
              <a:latin typeface="Georgia" panose="02040502050405020303" pitchFamily="18" charset="0"/>
              <a:cs typeface="Times New Roman" charset="0"/>
            </a:endParaRPr>
          </a:p>
          <a:p>
            <a:pPr marL="0" lvl="1" eaLnBrk="0" hangingPunct="0">
              <a:defRPr/>
            </a:pPr>
            <a:endParaRPr lang="it-IT" sz="1800" b="1" dirty="0">
              <a:solidFill>
                <a:schemeClr val="tx1"/>
              </a:solidFill>
              <a:latin typeface="Georgia" panose="02040502050405020303" pitchFamily="18" charset="0"/>
              <a:cs typeface="Times New Roman" charset="0"/>
            </a:endParaRPr>
          </a:p>
          <a:p>
            <a:pPr marL="0" lvl="1" eaLnBrk="0" hangingPunct="0">
              <a:defRPr/>
            </a:pPr>
            <a:r>
              <a:rPr lang="it-IT" sz="1800" b="1" dirty="0" err="1">
                <a:solidFill>
                  <a:schemeClr val="tx1"/>
                </a:solidFill>
                <a:latin typeface="Georgia" panose="02040502050405020303" pitchFamily="18" charset="0"/>
                <a:cs typeface="Times New Roman" charset="0"/>
              </a:rPr>
              <a:t>NaI</a:t>
            </a:r>
            <a:r>
              <a:rPr lang="it-IT" sz="1800" b="1" dirty="0">
                <a:solidFill>
                  <a:schemeClr val="tx1"/>
                </a:solidFill>
                <a:latin typeface="Georgia" panose="02040502050405020303" pitchFamily="18" charset="0"/>
                <a:cs typeface="Times New Roman" charset="0"/>
              </a:rPr>
              <a:t>(</a:t>
            </a:r>
            <a:r>
              <a:rPr lang="it-IT" sz="1800" b="1" dirty="0" err="1">
                <a:solidFill>
                  <a:schemeClr val="tx1"/>
                </a:solidFill>
                <a:latin typeface="Georgia" panose="02040502050405020303" pitchFamily="18" charset="0"/>
                <a:cs typeface="Times New Roman" charset="0"/>
              </a:rPr>
              <a:t>Tl</a:t>
            </a:r>
            <a:r>
              <a:rPr lang="it-IT" sz="1800" b="1" dirty="0">
                <a:solidFill>
                  <a:schemeClr val="tx1"/>
                </a:solidFill>
                <a:latin typeface="Georgia" panose="02040502050405020303" pitchFamily="18" charset="0"/>
                <a:cs typeface="Times New Roman" charset="0"/>
              </a:rPr>
              <a:t>) </a:t>
            </a:r>
            <a:r>
              <a:rPr lang="it-IT" sz="1800" b="1" dirty="0" err="1">
                <a:solidFill>
                  <a:schemeClr val="tx1"/>
                </a:solidFill>
                <a:latin typeface="Georgia" panose="02040502050405020303" pitchFamily="18" charset="0"/>
                <a:cs typeface="Times New Roman" charset="0"/>
              </a:rPr>
              <a:t>scintillator</a:t>
            </a:r>
            <a:endParaRPr lang="it-IT" sz="1800" b="1" dirty="0">
              <a:solidFill>
                <a:schemeClr val="tx1"/>
              </a:solidFill>
              <a:latin typeface="Georgia" panose="02040502050405020303" pitchFamily="18" charset="0"/>
              <a:cs typeface="Times New Roman" charset="0"/>
            </a:endParaRPr>
          </a:p>
          <a:p>
            <a:pPr marL="468000" lvl="1" eaLnBrk="0" hangingPunct="0">
              <a:buFont typeface="Arial" pitchFamily="34" charset="0"/>
              <a:buChar char="•"/>
              <a:defRPr/>
            </a:pPr>
            <a:r>
              <a:rPr lang="it-IT" sz="1800" dirty="0">
                <a:solidFill>
                  <a:schemeClr val="tx1"/>
                </a:solidFill>
                <a:latin typeface="Georgia" panose="02040502050405020303" pitchFamily="18" charset="0"/>
                <a:cs typeface="Times New Roman" charset="0"/>
              </a:rPr>
              <a:t>  </a:t>
            </a:r>
            <a:r>
              <a:rPr lang="it-IT" sz="1800" u="sng" dirty="0" err="1">
                <a:solidFill>
                  <a:schemeClr val="tx1"/>
                </a:solidFill>
                <a:latin typeface="Georgia" panose="02040502050405020303" pitchFamily="18" charset="0"/>
                <a:cs typeface="Times New Roman" charset="0"/>
              </a:rPr>
              <a:t>anulus</a:t>
            </a:r>
            <a:r>
              <a:rPr lang="it-IT" sz="1800" u="sng" dirty="0">
                <a:solidFill>
                  <a:schemeClr val="tx1"/>
                </a:solidFill>
                <a:latin typeface="Georgia" panose="02040502050405020303" pitchFamily="18" charset="0"/>
                <a:cs typeface="Times New Roman" charset="0"/>
              </a:rPr>
              <a:t> and </a:t>
            </a:r>
            <a:r>
              <a:rPr lang="it-IT" sz="1800" u="sng" dirty="0" err="1">
                <a:solidFill>
                  <a:schemeClr val="tx1"/>
                </a:solidFill>
                <a:latin typeface="Georgia" panose="02040502050405020303" pitchFamily="18" charset="0"/>
                <a:cs typeface="Times New Roman" charset="0"/>
              </a:rPr>
              <a:t>plug</a:t>
            </a:r>
            <a:r>
              <a:rPr lang="it-IT" sz="1800" dirty="0">
                <a:solidFill>
                  <a:schemeClr val="tx1"/>
                </a:solidFill>
                <a:latin typeface="Georgia" panose="02040502050405020303" pitchFamily="18" charset="0"/>
                <a:cs typeface="Times New Roman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Georgia" panose="02040502050405020303" pitchFamily="18" charset="0"/>
                <a:cs typeface="Times New Roman" charset="0"/>
              </a:rPr>
              <a:t>cylindric</a:t>
            </a:r>
            <a:r>
              <a:rPr lang="it-IT" sz="1800" dirty="0">
                <a:solidFill>
                  <a:schemeClr val="tx1"/>
                </a:solidFill>
                <a:latin typeface="Georgia" panose="02040502050405020303" pitchFamily="18" charset="0"/>
                <a:cs typeface="Times New Roman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Georgia" panose="02040502050405020303" pitchFamily="18" charset="0"/>
                <a:cs typeface="Times New Roman" charset="0"/>
              </a:rPr>
              <a:t>crystals</a:t>
            </a:r>
            <a:r>
              <a:rPr lang="it-IT" sz="1800" dirty="0">
                <a:solidFill>
                  <a:schemeClr val="tx1"/>
                </a:solidFill>
                <a:latin typeface="Georgia" panose="02040502050405020303" pitchFamily="18" charset="0"/>
                <a:cs typeface="Times New Roman" charset="0"/>
              </a:rPr>
              <a:t> (</a:t>
            </a:r>
            <a:r>
              <a:rPr lang="it-IT" sz="1800" dirty="0">
                <a:solidFill>
                  <a:schemeClr val="tx1"/>
                </a:solidFill>
                <a:latin typeface="Georgia" panose="02040502050405020303" pitchFamily="18" charset="0"/>
                <a:cs typeface="Times New Roman" charset="0"/>
                <a:sym typeface="Symbol" pitchFamily="18" charset="2"/>
              </a:rPr>
              <a:t>90</a:t>
            </a:r>
            <a:r>
              <a:rPr lang="it-IT" sz="1800" dirty="0">
                <a:solidFill>
                  <a:schemeClr val="tx1"/>
                </a:solidFill>
                <a:latin typeface="Georgia" panose="02040502050405020303" pitchFamily="18" charset="0"/>
                <a:cs typeface="Times New Roman" charset="0"/>
              </a:rPr>
              <a:t> kg)</a:t>
            </a:r>
          </a:p>
          <a:p>
            <a:pPr marL="468000" lvl="1" eaLnBrk="0" hangingPunct="0">
              <a:buFont typeface="Arial" pitchFamily="34" charset="0"/>
              <a:buChar char="•"/>
              <a:defRPr/>
            </a:pPr>
            <a:r>
              <a:rPr lang="it-IT" sz="1800" dirty="0">
                <a:solidFill>
                  <a:schemeClr val="tx1"/>
                </a:solidFill>
                <a:latin typeface="Georgia" panose="02040502050405020303" pitchFamily="18" charset="0"/>
                <a:cs typeface="Times New Roman" charset="0"/>
              </a:rPr>
              <a:t> </a:t>
            </a:r>
            <a:r>
              <a:rPr lang="it-IT" sz="1800" dirty="0">
                <a:latin typeface="Georgia" panose="02040502050405020303" pitchFamily="18" charset="0"/>
                <a:cs typeface="Times New Roman" charset="0"/>
              </a:rPr>
              <a:t> </a:t>
            </a:r>
            <a:r>
              <a:rPr lang="it-IT" sz="1800" dirty="0">
                <a:solidFill>
                  <a:schemeClr val="tx1"/>
                </a:solidFill>
                <a:latin typeface="Georgia" panose="02040502050405020303" pitchFamily="18" charset="0"/>
                <a:cs typeface="Times New Roman" charset="0"/>
              </a:rPr>
              <a:t>7 </a:t>
            </a:r>
            <a:r>
              <a:rPr lang="it-IT" sz="1800" dirty="0" err="1">
                <a:solidFill>
                  <a:schemeClr val="tx1"/>
                </a:solidFill>
                <a:latin typeface="Georgia" panose="02040502050405020303" pitchFamily="18" charset="0"/>
                <a:cs typeface="Times New Roman" charset="0"/>
              </a:rPr>
              <a:t>photomultipliers</a:t>
            </a:r>
            <a:endParaRPr lang="it-IT" sz="1800" dirty="0">
              <a:solidFill>
                <a:schemeClr val="tx1"/>
              </a:solidFill>
              <a:latin typeface="Georgia" panose="02040502050405020303" pitchFamily="18" charset="0"/>
              <a:cs typeface="Times New Roman" charset="0"/>
            </a:endParaRPr>
          </a:p>
        </p:txBody>
      </p:sp>
      <p:pic>
        <p:nvPicPr>
          <p:cNvPr id="5126" name="Picture 9" descr="logo_oato_mo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-26988"/>
            <a:ext cx="1366837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29" descr="dscn00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420938"/>
            <a:ext cx="2919413" cy="2187575"/>
          </a:xfrm>
          <a:prstGeom prst="rect">
            <a:avLst/>
          </a:prstGeom>
          <a:solidFill>
            <a:srgbClr val="000000"/>
          </a:solidFill>
          <a:ln w="222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31" name="Picture 1026" descr="dscn42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9" r="27019"/>
          <a:stretch>
            <a:fillRect/>
          </a:stretch>
        </p:blipFill>
        <p:spPr bwMode="auto">
          <a:xfrm>
            <a:off x="7308850" y="3644900"/>
            <a:ext cx="1439863" cy="2354263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81000" y="6359525"/>
            <a:ext cx="8382000" cy="454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en-GB" altLang="it-IT" sz="1400" dirty="0" smtClean="0">
                <a:latin typeface="Georgia" pitchFamily="18" charset="0"/>
              </a:rPr>
              <a:t>PRISSMA, </a:t>
            </a:r>
            <a:r>
              <a:rPr lang="en-GB" altLang="it-IT" sz="1400" dirty="0" err="1" smtClean="0">
                <a:latin typeface="Georgia" pitchFamily="18" charset="0"/>
              </a:rPr>
              <a:t>D.Gardiol</a:t>
            </a:r>
            <a:r>
              <a:rPr lang="en-GB" altLang="it-IT" sz="1400" dirty="0" smtClean="0">
                <a:latin typeface="Georgia" pitchFamily="18" charset="0"/>
              </a:rPr>
              <a:t>, Chianti Topics Workshop, </a:t>
            </a:r>
            <a:r>
              <a:rPr lang="en-GB" altLang="it-IT" sz="1400" dirty="0" err="1" smtClean="0">
                <a:latin typeface="Georgia" pitchFamily="18" charset="0"/>
              </a:rPr>
              <a:t>Osservatorio</a:t>
            </a:r>
            <a:r>
              <a:rPr lang="en-GB" altLang="it-IT" sz="1400" dirty="0" smtClean="0">
                <a:latin typeface="Georgia" pitchFamily="18" charset="0"/>
              </a:rPr>
              <a:t> del Chianti, 11-13 </a:t>
            </a:r>
            <a:r>
              <a:rPr lang="en-GB" altLang="it-IT" sz="1400" dirty="0" err="1" smtClean="0">
                <a:latin typeface="Georgia" pitchFamily="18" charset="0"/>
              </a:rPr>
              <a:t>maggio</a:t>
            </a:r>
            <a:r>
              <a:rPr lang="en-GB" altLang="it-IT" sz="1400" dirty="0" smtClean="0">
                <a:latin typeface="Georgia" pitchFamily="18" charset="0"/>
              </a:rPr>
              <a:t> 2016</a:t>
            </a:r>
          </a:p>
        </p:txBody>
      </p:sp>
      <p:pic>
        <p:nvPicPr>
          <p:cNvPr id="12" name="Picture 10" descr="inaf150x1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2" y="44624"/>
            <a:ext cx="102393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D:\Lavoro\ChiantiTopics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26" y="155551"/>
            <a:ext cx="3619573" cy="83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8768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fld id="{A8CF71FF-3787-4138-8983-EFA1D7FAB928}" type="slidenum">
              <a:rPr lang="en-GB" altLang="it-IT" sz="1400" smtClean="0"/>
              <a:pPr eaLnBrk="1" hangingPunct="1">
                <a:spcBef>
                  <a:spcPct val="0"/>
                </a:spcBef>
                <a:buFont typeface="Times New Roman" charset="0"/>
                <a:buNone/>
              </a:pPr>
              <a:t>2</a:t>
            </a:fld>
            <a:endParaRPr lang="en-GB" altLang="it-IT" sz="1400" smtClean="0"/>
          </a:p>
        </p:txBody>
      </p:sp>
      <p:sp>
        <p:nvSpPr>
          <p:cNvPr id="11267" name="Line 1"/>
          <p:cNvSpPr>
            <a:spLocks noChangeShapeType="1"/>
          </p:cNvSpPr>
          <p:nvPr/>
        </p:nvSpPr>
        <p:spPr bwMode="auto">
          <a:xfrm>
            <a:off x="381000" y="61722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8" name="Text Box 8"/>
          <p:cNvSpPr txBox="1">
            <a:spLocks noChangeArrowheads="1"/>
          </p:cNvSpPr>
          <p:nvPr/>
        </p:nvSpPr>
        <p:spPr bwMode="auto">
          <a:xfrm>
            <a:off x="0" y="1166813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400" b="1" i="1" dirty="0" err="1" smtClean="0">
                <a:solidFill>
                  <a:srgbClr val="FF0000"/>
                </a:solidFill>
                <a:latin typeface="Georgia" pitchFamily="18" charset="0"/>
              </a:rPr>
              <a:t>Our</a:t>
            </a:r>
            <a:r>
              <a:rPr lang="it-IT" altLang="it-IT" sz="2400" b="1" i="1" dirty="0" smtClean="0">
                <a:solidFill>
                  <a:srgbClr val="FF0000"/>
                </a:solidFill>
                <a:latin typeface="Georgia" pitchFamily="18" charset="0"/>
              </a:rPr>
              <a:t> small </a:t>
            </a:r>
            <a:r>
              <a:rPr lang="it-IT" altLang="it-IT" sz="2400" b="1" i="1" dirty="0" err="1" smtClean="0">
                <a:solidFill>
                  <a:srgbClr val="FF0000"/>
                </a:solidFill>
                <a:latin typeface="Georgia" pitchFamily="18" charset="0"/>
              </a:rPr>
              <a:t>telescope</a:t>
            </a:r>
            <a:r>
              <a:rPr lang="it-IT" altLang="it-IT" sz="2400" b="1" i="1" dirty="0" smtClean="0">
                <a:solidFill>
                  <a:srgbClr val="FF0000"/>
                </a:solidFill>
                <a:latin typeface="Georgia" pitchFamily="18" charset="0"/>
              </a:rPr>
              <a:t>: </a:t>
            </a:r>
            <a:r>
              <a:rPr lang="it-IT" altLang="it-IT" sz="2400" b="1" i="1" dirty="0" err="1" smtClean="0">
                <a:solidFill>
                  <a:srgbClr val="FF0000"/>
                </a:solidFill>
                <a:latin typeface="Georgia" pitchFamily="18" charset="0"/>
              </a:rPr>
              <a:t>all-sky</a:t>
            </a:r>
            <a:r>
              <a:rPr lang="it-IT" altLang="it-IT" sz="2400" b="1" i="1" dirty="0" smtClean="0">
                <a:solidFill>
                  <a:srgbClr val="FF0000"/>
                </a:solidFill>
                <a:latin typeface="Georgia" pitchFamily="18" charset="0"/>
              </a:rPr>
              <a:t> camera + control </a:t>
            </a:r>
            <a:r>
              <a:rPr lang="it-IT" altLang="it-IT" sz="2400" b="1" i="1" dirty="0" err="1" smtClean="0">
                <a:solidFill>
                  <a:srgbClr val="FF0000"/>
                </a:solidFill>
                <a:latin typeface="Georgia" pitchFamily="18" charset="0"/>
              </a:rPr>
              <a:t>system</a:t>
            </a:r>
            <a:endParaRPr lang="en-GB" altLang="it-IT" sz="2400" b="1" i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11270" name="Line 2"/>
          <p:cNvSpPr>
            <a:spLocks noChangeShapeType="1"/>
          </p:cNvSpPr>
          <p:nvPr/>
        </p:nvSpPr>
        <p:spPr bwMode="auto">
          <a:xfrm>
            <a:off x="533400" y="11430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1271" name="Picture 9" descr="logo_oato_mo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575"/>
            <a:ext cx="1366837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81000" y="6359525"/>
            <a:ext cx="8382000" cy="454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en-GB" altLang="it-IT" sz="1400" dirty="0" smtClean="0">
                <a:latin typeface="Georgia" pitchFamily="18" charset="0"/>
              </a:rPr>
              <a:t>PRISSMA, </a:t>
            </a:r>
            <a:r>
              <a:rPr lang="en-GB" altLang="it-IT" sz="1400" dirty="0" err="1" smtClean="0">
                <a:latin typeface="Georgia" pitchFamily="18" charset="0"/>
              </a:rPr>
              <a:t>D.Gardiol</a:t>
            </a:r>
            <a:r>
              <a:rPr lang="en-GB" altLang="it-IT" sz="1400" dirty="0" smtClean="0">
                <a:latin typeface="Georgia" pitchFamily="18" charset="0"/>
              </a:rPr>
              <a:t>, Chianti Topics Workshop, </a:t>
            </a:r>
            <a:r>
              <a:rPr lang="en-GB" altLang="it-IT" sz="1400" dirty="0" err="1" smtClean="0">
                <a:latin typeface="Georgia" pitchFamily="18" charset="0"/>
              </a:rPr>
              <a:t>Osservatorio</a:t>
            </a:r>
            <a:r>
              <a:rPr lang="en-GB" altLang="it-IT" sz="1400" dirty="0" smtClean="0">
                <a:latin typeface="Georgia" pitchFamily="18" charset="0"/>
              </a:rPr>
              <a:t> del Chianti, 11-13 </a:t>
            </a:r>
            <a:r>
              <a:rPr lang="en-GB" altLang="it-IT" sz="1400" dirty="0" err="1" smtClean="0">
                <a:latin typeface="Georgia" pitchFamily="18" charset="0"/>
              </a:rPr>
              <a:t>maggio</a:t>
            </a:r>
            <a:r>
              <a:rPr lang="en-GB" altLang="it-IT" sz="1400" dirty="0" smtClean="0">
                <a:latin typeface="Georgia" pitchFamily="18" charset="0"/>
              </a:rPr>
              <a:t> 2016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00808"/>
            <a:ext cx="5797192" cy="4347894"/>
          </a:xfrm>
          <a:prstGeom prst="rect">
            <a:avLst/>
          </a:prstGeom>
        </p:spPr>
      </p:pic>
      <p:pic>
        <p:nvPicPr>
          <p:cNvPr id="10" name="Picture 10" descr="inaf150x1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2" y="44624"/>
            <a:ext cx="102393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D:\Lavoro\ChiantiTopics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26" y="155551"/>
            <a:ext cx="3619573" cy="83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6165899" y="1871633"/>
            <a:ext cx="261631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sz="2000" dirty="0" smtClean="0">
                <a:solidFill>
                  <a:schemeClr val="tx1"/>
                </a:solidFill>
                <a:latin typeface="Georgia" panose="02040502050405020303" pitchFamily="18" charset="0"/>
              </a:rPr>
              <a:t>Digital camera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sz="2000" dirty="0" smtClean="0">
                <a:solidFill>
                  <a:schemeClr val="tx1"/>
                </a:solidFill>
                <a:latin typeface="Georgia" panose="02040502050405020303" pitchFamily="18" charset="0"/>
              </a:rPr>
              <a:t>1.2 </a:t>
            </a:r>
            <a:r>
              <a:rPr lang="it-IT" sz="2000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Mpixel</a:t>
            </a:r>
            <a:endParaRPr lang="it-IT" sz="2000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sz="2000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Microsec</a:t>
            </a:r>
            <a:r>
              <a:rPr lang="it-IT" sz="2000" dirty="0" smtClean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exp</a:t>
            </a:r>
            <a:r>
              <a:rPr lang="it-IT" sz="2000" dirty="0" smtClean="0">
                <a:solidFill>
                  <a:schemeClr val="tx1"/>
                </a:solidFill>
                <a:latin typeface="Georgia" panose="02040502050405020303" pitchFamily="18" charset="0"/>
              </a:rPr>
              <a:t> time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sz="2000" dirty="0" smtClean="0">
                <a:solidFill>
                  <a:schemeClr val="tx1"/>
                </a:solidFill>
                <a:latin typeface="Georgia" panose="02040502050405020303" pitchFamily="18" charset="0"/>
              </a:rPr>
              <a:t>30 </a:t>
            </a:r>
            <a:r>
              <a:rPr lang="it-IT" sz="2000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fps</a:t>
            </a:r>
            <a:endParaRPr lang="it-IT" sz="2000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sz="2000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PoE</a:t>
            </a:r>
            <a:r>
              <a:rPr lang="it-IT" sz="2000" dirty="0" smtClean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allowing</a:t>
            </a:r>
            <a:r>
              <a:rPr lang="it-IT" sz="2000" dirty="0" smtClean="0">
                <a:solidFill>
                  <a:schemeClr val="tx1"/>
                </a:solidFill>
                <a:latin typeface="Georgia" panose="02040502050405020303" pitchFamily="18" charset="0"/>
              </a:rPr>
              <a:t> 100 m </a:t>
            </a:r>
            <a:r>
              <a:rPr lang="it-IT" sz="2000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cable</a:t>
            </a:r>
            <a:endParaRPr lang="it-IT" sz="2000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it-IT" sz="20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3826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fld id="{73D82A4E-C203-4141-B60C-AE8256A637E1}" type="slidenum">
              <a:rPr lang="en-GB" altLang="it-IT" sz="1400" smtClean="0"/>
              <a:pPr eaLnBrk="1" hangingPunct="1">
                <a:spcBef>
                  <a:spcPct val="0"/>
                </a:spcBef>
                <a:buFont typeface="Times New Roman" charset="0"/>
                <a:buNone/>
              </a:pPr>
              <a:t>20</a:t>
            </a:fld>
            <a:endParaRPr lang="en-GB" altLang="it-IT" sz="1400" smtClean="0"/>
          </a:p>
        </p:txBody>
      </p:sp>
      <p:sp>
        <p:nvSpPr>
          <p:cNvPr id="7171" name="Line 1"/>
          <p:cNvSpPr>
            <a:spLocks noChangeShapeType="1"/>
          </p:cNvSpPr>
          <p:nvPr/>
        </p:nvSpPr>
        <p:spPr bwMode="auto">
          <a:xfrm>
            <a:off x="381000" y="61722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72" name="Line 2"/>
          <p:cNvSpPr>
            <a:spLocks noChangeShapeType="1"/>
          </p:cNvSpPr>
          <p:nvPr/>
        </p:nvSpPr>
        <p:spPr bwMode="auto">
          <a:xfrm>
            <a:off x="533400" y="11430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7173" name="Picture 9" descr="logo_oato_mo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-26988"/>
            <a:ext cx="1366837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CasellaDiTesto 9"/>
          <p:cNvSpPr txBox="1">
            <a:spLocks noChangeArrowheads="1"/>
          </p:cNvSpPr>
          <p:nvPr/>
        </p:nvSpPr>
        <p:spPr bwMode="auto">
          <a:xfrm>
            <a:off x="611188" y="1484313"/>
            <a:ext cx="6624637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it-IT" altLang="it-IT" sz="2400" i="1" dirty="0" err="1">
                <a:solidFill>
                  <a:schemeClr val="tx1"/>
                </a:solidFill>
                <a:latin typeface="Georgia" panose="02040502050405020303" pitchFamily="18" charset="0"/>
              </a:rPr>
              <a:t>Our</a:t>
            </a:r>
            <a:r>
              <a:rPr lang="it-IT" altLang="it-IT" sz="2400" i="1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it-IT" altLang="it-IT" sz="2400" i="1" dirty="0" err="1">
                <a:solidFill>
                  <a:schemeClr val="tx1"/>
                </a:solidFill>
                <a:latin typeface="Georgia" panose="02040502050405020303" pitchFamily="18" charset="0"/>
              </a:rPr>
              <a:t>analysis</a:t>
            </a:r>
            <a:r>
              <a:rPr lang="it-IT" altLang="it-IT" sz="2400" i="1" dirty="0">
                <a:solidFill>
                  <a:schemeClr val="tx1"/>
                </a:solidFill>
                <a:latin typeface="Georgia" panose="02040502050405020303" pitchFamily="18" charset="0"/>
              </a:rPr>
              <a:t> software: </a:t>
            </a:r>
            <a:r>
              <a:rPr lang="it-IT" altLang="it-IT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TITAN</a:t>
            </a:r>
          </a:p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endParaRPr lang="it-IT" altLang="it-IT" sz="2400" i="1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t-IT" altLang="it-IT" sz="2000" i="1" dirty="0">
                <a:solidFill>
                  <a:schemeClr val="tx1"/>
                </a:solidFill>
                <a:latin typeface="Georgia" panose="02040502050405020303" pitchFamily="18" charset="0"/>
              </a:rPr>
              <a:t>  </a:t>
            </a:r>
            <a:r>
              <a:rPr lang="it-IT" altLang="it-IT" sz="2000" i="1" dirty="0" err="1">
                <a:solidFill>
                  <a:schemeClr val="tx1"/>
                </a:solidFill>
                <a:latin typeface="Georgia" panose="02040502050405020303" pitchFamily="18" charset="0"/>
              </a:rPr>
              <a:t>Automatic</a:t>
            </a:r>
            <a:r>
              <a:rPr lang="it-IT" altLang="it-IT" sz="2000" i="1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it-IT" altLang="it-IT" sz="2000" i="1" dirty="0" err="1">
                <a:solidFill>
                  <a:schemeClr val="tx1"/>
                </a:solidFill>
                <a:latin typeface="Georgia" panose="02040502050405020303" pitchFamily="18" charset="0"/>
              </a:rPr>
              <a:t>peak</a:t>
            </a:r>
            <a:r>
              <a:rPr lang="it-IT" altLang="it-IT" sz="2000" i="1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it-IT" altLang="it-IT" sz="2000" i="1" dirty="0" err="1">
                <a:solidFill>
                  <a:schemeClr val="tx1"/>
                </a:solidFill>
                <a:latin typeface="Georgia" panose="02040502050405020303" pitchFamily="18" charset="0"/>
              </a:rPr>
              <a:t>search</a:t>
            </a:r>
            <a:r>
              <a:rPr lang="it-IT" altLang="it-IT" sz="2000" i="1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t-IT" altLang="it-IT" sz="2000" i="1" dirty="0">
                <a:solidFill>
                  <a:schemeClr val="tx1"/>
                </a:solidFill>
                <a:latin typeface="Georgia" panose="02040502050405020303" pitchFamily="18" charset="0"/>
              </a:rPr>
              <a:t>  </a:t>
            </a:r>
            <a:r>
              <a:rPr lang="it-IT" altLang="it-IT" sz="2000" i="1" dirty="0" err="1">
                <a:solidFill>
                  <a:schemeClr val="tx1"/>
                </a:solidFill>
                <a:latin typeface="Georgia" panose="02040502050405020303" pitchFamily="18" charset="0"/>
              </a:rPr>
              <a:t>Ch-keV</a:t>
            </a:r>
            <a:r>
              <a:rPr lang="it-IT" altLang="it-IT" sz="2000" i="1" dirty="0">
                <a:solidFill>
                  <a:schemeClr val="tx1"/>
                </a:solidFill>
                <a:latin typeface="Georgia" panose="02040502050405020303" pitchFamily="18" charset="0"/>
              </a:rPr>
              <a:t> and </a:t>
            </a:r>
            <a:r>
              <a:rPr lang="it-IT" altLang="it-IT" sz="2000" i="1" dirty="0" err="1">
                <a:solidFill>
                  <a:schemeClr val="tx1"/>
                </a:solidFill>
                <a:latin typeface="Georgia" panose="02040502050405020303" pitchFamily="18" charset="0"/>
              </a:rPr>
              <a:t>ch</a:t>
            </a:r>
            <a:r>
              <a:rPr lang="it-IT" altLang="it-IT" sz="2000" i="1" dirty="0">
                <a:solidFill>
                  <a:schemeClr val="tx1"/>
                </a:solidFill>
                <a:latin typeface="Georgia" panose="02040502050405020303" pitchFamily="18" charset="0"/>
              </a:rPr>
              <a:t>-sigma </a:t>
            </a:r>
            <a:r>
              <a:rPr lang="it-IT" altLang="it-IT" sz="2000" i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calibration</a:t>
            </a:r>
            <a:r>
              <a:rPr lang="it-IT" altLang="it-IT" sz="2000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endParaRPr lang="it-IT" altLang="it-IT" sz="2000" i="1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t-IT" altLang="it-IT" sz="2000" i="1" dirty="0">
                <a:solidFill>
                  <a:schemeClr val="tx1"/>
                </a:solidFill>
                <a:latin typeface="Georgia" panose="02040502050405020303" pitchFamily="18" charset="0"/>
              </a:rPr>
              <a:t>  </a:t>
            </a:r>
            <a:r>
              <a:rPr lang="it-IT" altLang="it-IT" sz="2000" i="1" dirty="0" err="1">
                <a:solidFill>
                  <a:schemeClr val="tx1"/>
                </a:solidFill>
                <a:latin typeface="Georgia" panose="02040502050405020303" pitchFamily="18" charset="0"/>
              </a:rPr>
              <a:t>Coincidence</a:t>
            </a:r>
            <a:r>
              <a:rPr lang="it-IT" altLang="it-IT" sz="2000" i="1" dirty="0">
                <a:solidFill>
                  <a:schemeClr val="tx1"/>
                </a:solidFill>
                <a:latin typeface="Georgia" panose="02040502050405020303" pitchFamily="18" charset="0"/>
              </a:rPr>
              <a:t> subroutines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t-IT" altLang="it-IT" sz="2000" i="1" dirty="0">
                <a:solidFill>
                  <a:schemeClr val="tx1"/>
                </a:solidFill>
                <a:latin typeface="Georgia" panose="02040502050405020303" pitchFamily="18" charset="0"/>
              </a:rPr>
              <a:t>  User Interface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endParaRPr lang="it-IT" altLang="it-IT" sz="2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7178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00"/>
          <a:stretch>
            <a:fillRect/>
          </a:stretch>
        </p:blipFill>
        <p:spPr bwMode="auto">
          <a:xfrm>
            <a:off x="5219700" y="1268413"/>
            <a:ext cx="3673475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346450"/>
            <a:ext cx="4464050" cy="274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8"/>
          <a:stretch>
            <a:fillRect/>
          </a:stretch>
        </p:blipFill>
        <p:spPr bwMode="auto">
          <a:xfrm>
            <a:off x="827088" y="3933825"/>
            <a:ext cx="2166937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81000" y="6359525"/>
            <a:ext cx="8382000" cy="454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en-GB" altLang="it-IT" sz="1400" dirty="0" smtClean="0">
                <a:latin typeface="Georgia" pitchFamily="18" charset="0"/>
              </a:rPr>
              <a:t>PRISSMA, </a:t>
            </a:r>
            <a:r>
              <a:rPr lang="en-GB" altLang="it-IT" sz="1400" dirty="0" err="1" smtClean="0">
                <a:latin typeface="Georgia" pitchFamily="18" charset="0"/>
              </a:rPr>
              <a:t>D.Gardiol</a:t>
            </a:r>
            <a:r>
              <a:rPr lang="en-GB" altLang="it-IT" sz="1400" dirty="0" smtClean="0">
                <a:latin typeface="Georgia" pitchFamily="18" charset="0"/>
              </a:rPr>
              <a:t>, Chianti Topics Workshop, </a:t>
            </a:r>
            <a:r>
              <a:rPr lang="en-GB" altLang="it-IT" sz="1400" dirty="0" err="1" smtClean="0">
                <a:latin typeface="Georgia" pitchFamily="18" charset="0"/>
              </a:rPr>
              <a:t>Osservatorio</a:t>
            </a:r>
            <a:r>
              <a:rPr lang="en-GB" altLang="it-IT" sz="1400" dirty="0" smtClean="0">
                <a:latin typeface="Georgia" pitchFamily="18" charset="0"/>
              </a:rPr>
              <a:t> del Chianti, 11-13 </a:t>
            </a:r>
            <a:r>
              <a:rPr lang="en-GB" altLang="it-IT" sz="1400" dirty="0" err="1" smtClean="0">
                <a:latin typeface="Georgia" pitchFamily="18" charset="0"/>
              </a:rPr>
              <a:t>maggio</a:t>
            </a:r>
            <a:r>
              <a:rPr lang="en-GB" altLang="it-IT" sz="1400" dirty="0" smtClean="0">
                <a:latin typeface="Georgia" pitchFamily="18" charset="0"/>
              </a:rPr>
              <a:t> 2016</a:t>
            </a:r>
          </a:p>
        </p:txBody>
      </p:sp>
      <p:pic>
        <p:nvPicPr>
          <p:cNvPr id="14" name="Picture 10" descr="inaf150x15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2" y="44624"/>
            <a:ext cx="102393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D:\Lavoro\ChiantiTopics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26" y="155551"/>
            <a:ext cx="3619573" cy="83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3260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600" y="1557338"/>
            <a:ext cx="9144000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fld id="{208FEDA5-5C38-4DCD-B142-E75A23283707}" type="slidenum">
              <a:rPr lang="en-GB" altLang="it-IT" sz="1400" smtClean="0"/>
              <a:pPr eaLnBrk="1" hangingPunct="1">
                <a:spcBef>
                  <a:spcPct val="0"/>
                </a:spcBef>
                <a:buFont typeface="Times New Roman" charset="0"/>
                <a:buNone/>
              </a:pPr>
              <a:t>21</a:t>
            </a:fld>
            <a:endParaRPr lang="en-GB" altLang="it-IT" sz="1400" smtClean="0"/>
          </a:p>
        </p:txBody>
      </p:sp>
      <p:sp>
        <p:nvSpPr>
          <p:cNvPr id="8196" name="Line 1"/>
          <p:cNvSpPr>
            <a:spLocks noChangeShapeType="1"/>
          </p:cNvSpPr>
          <p:nvPr/>
        </p:nvSpPr>
        <p:spPr bwMode="auto">
          <a:xfrm>
            <a:off x="381000" y="61722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7" name="Line 2"/>
          <p:cNvSpPr>
            <a:spLocks noChangeShapeType="1"/>
          </p:cNvSpPr>
          <p:nvPr/>
        </p:nvSpPr>
        <p:spPr bwMode="auto">
          <a:xfrm>
            <a:off x="533400" y="11430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8" name="Text Box 8"/>
          <p:cNvSpPr txBox="1">
            <a:spLocks noChangeArrowheads="1"/>
          </p:cNvSpPr>
          <p:nvPr/>
        </p:nvSpPr>
        <p:spPr bwMode="auto">
          <a:xfrm>
            <a:off x="490538" y="1341438"/>
            <a:ext cx="838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800" b="1">
                <a:solidFill>
                  <a:schemeClr val="tx1"/>
                </a:solidFill>
                <a:latin typeface="Comic Sans MS" pitchFamily="66" charset="0"/>
              </a:rPr>
              <a:t>Dergaon (fall 2001) </a:t>
            </a:r>
            <a:r>
              <a:rPr lang="el-GR" altLang="it-IT" sz="2800" b="1">
                <a:solidFill>
                  <a:schemeClr val="tx1"/>
                </a:solidFill>
                <a:latin typeface="Comic Sans MS" pitchFamily="66" charset="0"/>
              </a:rPr>
              <a:t>γ</a:t>
            </a:r>
            <a:r>
              <a:rPr lang="it-IT" altLang="it-IT" sz="2800" b="1">
                <a:solidFill>
                  <a:schemeClr val="tx1"/>
                </a:solidFill>
                <a:latin typeface="Comic Sans MS" pitchFamily="66" charset="0"/>
              </a:rPr>
              <a:t>-spectrum </a:t>
            </a:r>
          </a:p>
        </p:txBody>
      </p:sp>
      <p:pic>
        <p:nvPicPr>
          <p:cNvPr id="8199" name="Picture 9" descr="logo_oato_mo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-26988"/>
            <a:ext cx="1366837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5" name="CasellaDiTesto 14"/>
          <p:cNvSpPr txBox="1">
            <a:spLocks noChangeArrowheads="1"/>
          </p:cNvSpPr>
          <p:nvPr/>
        </p:nvSpPr>
        <p:spPr bwMode="auto">
          <a:xfrm>
            <a:off x="4787900" y="2298700"/>
            <a:ext cx="6477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it-IT" altLang="it-IT" sz="1600" baseline="30000">
                <a:solidFill>
                  <a:srgbClr val="FF0000"/>
                </a:solidFill>
                <a:latin typeface="Comic Sans MS" pitchFamily="66" charset="0"/>
              </a:rPr>
              <a:t>26</a:t>
            </a:r>
            <a:r>
              <a:rPr lang="it-IT" altLang="it-IT" sz="1600">
                <a:solidFill>
                  <a:srgbClr val="FF0000"/>
                </a:solidFill>
                <a:latin typeface="Comic Sans MS" pitchFamily="66" charset="0"/>
              </a:rPr>
              <a:t>Al</a:t>
            </a:r>
          </a:p>
        </p:txBody>
      </p:sp>
      <p:sp>
        <p:nvSpPr>
          <p:cNvPr id="8206" name="CasellaDiTesto 23"/>
          <p:cNvSpPr txBox="1">
            <a:spLocks noChangeArrowheads="1"/>
          </p:cNvSpPr>
          <p:nvPr/>
        </p:nvSpPr>
        <p:spPr bwMode="auto">
          <a:xfrm>
            <a:off x="3924300" y="2082800"/>
            <a:ext cx="6477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it-IT" altLang="it-IT" sz="1600" baseline="30000">
                <a:solidFill>
                  <a:srgbClr val="FF0000"/>
                </a:solidFill>
                <a:latin typeface="Comic Sans MS" pitchFamily="66" charset="0"/>
              </a:rPr>
              <a:t>40</a:t>
            </a:r>
            <a:r>
              <a:rPr lang="it-IT" altLang="it-IT" sz="1600">
                <a:solidFill>
                  <a:srgbClr val="FF0000"/>
                </a:solidFill>
                <a:latin typeface="Comic Sans MS" pitchFamily="66" charset="0"/>
              </a:rPr>
              <a:t>K</a:t>
            </a:r>
          </a:p>
        </p:txBody>
      </p:sp>
      <p:sp>
        <p:nvSpPr>
          <p:cNvPr id="8207" name="CasellaDiTesto 25"/>
          <p:cNvSpPr txBox="1">
            <a:spLocks noChangeArrowheads="1"/>
          </p:cNvSpPr>
          <p:nvPr/>
        </p:nvSpPr>
        <p:spPr bwMode="auto">
          <a:xfrm>
            <a:off x="1692275" y="1989138"/>
            <a:ext cx="647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it-IT" altLang="it-IT" sz="1600">
                <a:solidFill>
                  <a:srgbClr val="FF0000"/>
                </a:solidFill>
                <a:latin typeface="Comic Sans MS" pitchFamily="66" charset="0"/>
              </a:rPr>
              <a:t>ß</a:t>
            </a:r>
            <a:r>
              <a:rPr lang="it-IT" altLang="it-IT" sz="2400" baseline="30000">
                <a:solidFill>
                  <a:srgbClr val="FF0000"/>
                </a:solidFill>
                <a:latin typeface="Comic Sans MS" pitchFamily="66" charset="0"/>
              </a:rPr>
              <a:t>+</a:t>
            </a:r>
            <a:endParaRPr lang="it-IT" altLang="it-IT" sz="240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8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81000" y="6359525"/>
            <a:ext cx="8382000" cy="454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en-GB" altLang="it-IT" sz="1400" dirty="0" smtClean="0">
                <a:latin typeface="Georgia" pitchFamily="18" charset="0"/>
              </a:rPr>
              <a:t>PRISSMA, </a:t>
            </a:r>
            <a:r>
              <a:rPr lang="en-GB" altLang="it-IT" sz="1400" dirty="0" err="1" smtClean="0">
                <a:latin typeface="Georgia" pitchFamily="18" charset="0"/>
              </a:rPr>
              <a:t>D.Gardiol</a:t>
            </a:r>
            <a:r>
              <a:rPr lang="en-GB" altLang="it-IT" sz="1400" dirty="0" smtClean="0">
                <a:latin typeface="Georgia" pitchFamily="18" charset="0"/>
              </a:rPr>
              <a:t>, Chianti Topics Workshop, </a:t>
            </a:r>
            <a:r>
              <a:rPr lang="en-GB" altLang="it-IT" sz="1400" dirty="0" err="1" smtClean="0">
                <a:latin typeface="Georgia" pitchFamily="18" charset="0"/>
              </a:rPr>
              <a:t>Osservatorio</a:t>
            </a:r>
            <a:r>
              <a:rPr lang="en-GB" altLang="it-IT" sz="1400" dirty="0" smtClean="0">
                <a:latin typeface="Georgia" pitchFamily="18" charset="0"/>
              </a:rPr>
              <a:t> del Chianti, 11-13 </a:t>
            </a:r>
            <a:r>
              <a:rPr lang="en-GB" altLang="it-IT" sz="1400" dirty="0" err="1" smtClean="0">
                <a:latin typeface="Georgia" pitchFamily="18" charset="0"/>
              </a:rPr>
              <a:t>maggio</a:t>
            </a:r>
            <a:r>
              <a:rPr lang="en-GB" altLang="it-IT" sz="1400" dirty="0" smtClean="0">
                <a:latin typeface="Georgia" pitchFamily="18" charset="0"/>
              </a:rPr>
              <a:t> 2016</a:t>
            </a:r>
          </a:p>
        </p:txBody>
      </p:sp>
      <p:pic>
        <p:nvPicPr>
          <p:cNvPr id="14" name="Picture 10" descr="inaf150x1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2" y="44624"/>
            <a:ext cx="102393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D:\Lavoro\ChiantiTopics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26" y="155551"/>
            <a:ext cx="3619573" cy="83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5245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313" y="1728788"/>
            <a:ext cx="9144001" cy="465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fld id="{70FCA74C-105E-4782-8AF4-C70BDFF2492C}" type="slidenum">
              <a:rPr lang="en-GB" altLang="it-IT" sz="1400" smtClean="0"/>
              <a:pPr eaLnBrk="1" hangingPunct="1">
                <a:spcBef>
                  <a:spcPct val="0"/>
                </a:spcBef>
                <a:buFont typeface="Times New Roman" charset="0"/>
                <a:buNone/>
              </a:pPr>
              <a:t>22</a:t>
            </a:fld>
            <a:endParaRPr lang="en-GB" altLang="it-IT" sz="1400" smtClean="0"/>
          </a:p>
        </p:txBody>
      </p:sp>
      <p:sp>
        <p:nvSpPr>
          <p:cNvPr id="10244" name="Line 1"/>
          <p:cNvSpPr>
            <a:spLocks noChangeShapeType="1"/>
          </p:cNvSpPr>
          <p:nvPr/>
        </p:nvSpPr>
        <p:spPr bwMode="auto">
          <a:xfrm>
            <a:off x="381000" y="61722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245" name="Line 2"/>
          <p:cNvSpPr>
            <a:spLocks noChangeShapeType="1"/>
          </p:cNvSpPr>
          <p:nvPr/>
        </p:nvSpPr>
        <p:spPr bwMode="auto">
          <a:xfrm>
            <a:off x="533400" y="11430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490538" y="1341438"/>
            <a:ext cx="838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800" b="1">
                <a:solidFill>
                  <a:schemeClr val="tx1"/>
                </a:solidFill>
                <a:latin typeface="Comic Sans MS" pitchFamily="66" charset="0"/>
              </a:rPr>
              <a:t>Agen (fall 1814) </a:t>
            </a:r>
            <a:r>
              <a:rPr lang="el-GR" altLang="it-IT" sz="2800" b="1">
                <a:solidFill>
                  <a:schemeClr val="tx1"/>
                </a:solidFill>
                <a:latin typeface="Comic Sans MS" pitchFamily="66" charset="0"/>
              </a:rPr>
              <a:t>γ</a:t>
            </a:r>
            <a:r>
              <a:rPr lang="it-IT" altLang="it-IT" sz="2800" b="1">
                <a:solidFill>
                  <a:schemeClr val="tx1"/>
                </a:solidFill>
                <a:latin typeface="Comic Sans MS" pitchFamily="66" charset="0"/>
              </a:rPr>
              <a:t>-spectrum </a:t>
            </a:r>
          </a:p>
        </p:txBody>
      </p:sp>
      <p:pic>
        <p:nvPicPr>
          <p:cNvPr id="10247" name="Picture 9" descr="logo_oato_mo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-26988"/>
            <a:ext cx="1366837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0" descr="inaf150x1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4450"/>
            <a:ext cx="102393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Immagin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550" y="61913"/>
            <a:ext cx="24384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3" name="CasellaDiTesto 23"/>
          <p:cNvSpPr txBox="1">
            <a:spLocks noChangeArrowheads="1"/>
          </p:cNvSpPr>
          <p:nvPr/>
        </p:nvSpPr>
        <p:spPr bwMode="auto">
          <a:xfrm>
            <a:off x="4643438" y="2636838"/>
            <a:ext cx="6492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it-IT" altLang="it-IT" sz="1600" baseline="30000" dirty="0">
                <a:solidFill>
                  <a:srgbClr val="FF0000"/>
                </a:solidFill>
                <a:latin typeface="Comic Sans MS" pitchFamily="66" charset="0"/>
              </a:rPr>
              <a:t>26</a:t>
            </a:r>
            <a:r>
              <a:rPr lang="it-IT" altLang="it-IT" sz="1600" dirty="0">
                <a:solidFill>
                  <a:srgbClr val="FF0000"/>
                </a:solidFill>
                <a:latin typeface="Comic Sans MS" pitchFamily="66" charset="0"/>
              </a:rPr>
              <a:t>Al</a:t>
            </a:r>
          </a:p>
        </p:txBody>
      </p:sp>
      <p:sp>
        <p:nvSpPr>
          <p:cNvPr id="10254" name="CasellaDiTesto 24"/>
          <p:cNvSpPr txBox="1">
            <a:spLocks noChangeArrowheads="1"/>
          </p:cNvSpPr>
          <p:nvPr/>
        </p:nvSpPr>
        <p:spPr bwMode="auto">
          <a:xfrm>
            <a:off x="3924300" y="2217738"/>
            <a:ext cx="6477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it-IT" altLang="it-IT" sz="1600" baseline="30000">
                <a:solidFill>
                  <a:srgbClr val="FF0000"/>
                </a:solidFill>
                <a:latin typeface="Comic Sans MS" pitchFamily="66" charset="0"/>
              </a:rPr>
              <a:t>40</a:t>
            </a:r>
            <a:r>
              <a:rPr lang="it-IT" altLang="it-IT" sz="1600">
                <a:solidFill>
                  <a:srgbClr val="FF0000"/>
                </a:solidFill>
                <a:latin typeface="Comic Sans MS" pitchFamily="66" charset="0"/>
              </a:rPr>
              <a:t>K</a:t>
            </a:r>
          </a:p>
        </p:txBody>
      </p:sp>
      <p:sp>
        <p:nvSpPr>
          <p:cNvPr id="10255" name="CasellaDiTesto 25"/>
          <p:cNvSpPr txBox="1">
            <a:spLocks noChangeArrowheads="1"/>
          </p:cNvSpPr>
          <p:nvPr/>
        </p:nvSpPr>
        <p:spPr bwMode="auto">
          <a:xfrm>
            <a:off x="1619250" y="2247900"/>
            <a:ext cx="6492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it-IT" altLang="it-IT" sz="1600">
                <a:solidFill>
                  <a:srgbClr val="FF0000"/>
                </a:solidFill>
                <a:latin typeface="Comic Sans MS" pitchFamily="66" charset="0"/>
              </a:rPr>
              <a:t>ß</a:t>
            </a:r>
            <a:r>
              <a:rPr lang="it-IT" altLang="it-IT" sz="2400" baseline="30000">
                <a:solidFill>
                  <a:srgbClr val="FF0000"/>
                </a:solidFill>
                <a:latin typeface="Comic Sans MS" pitchFamily="66" charset="0"/>
              </a:rPr>
              <a:t>+</a:t>
            </a:r>
            <a:endParaRPr lang="it-IT" altLang="it-IT" sz="240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8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81000" y="6359525"/>
            <a:ext cx="8382000" cy="454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en-GB" altLang="it-IT" sz="1400" dirty="0" smtClean="0">
                <a:latin typeface="Georgia" pitchFamily="18" charset="0"/>
              </a:rPr>
              <a:t>PRISSMA, </a:t>
            </a:r>
            <a:r>
              <a:rPr lang="en-GB" altLang="it-IT" sz="1400" dirty="0" err="1" smtClean="0">
                <a:latin typeface="Georgia" pitchFamily="18" charset="0"/>
              </a:rPr>
              <a:t>D.Gardiol</a:t>
            </a:r>
            <a:r>
              <a:rPr lang="en-GB" altLang="it-IT" sz="1400" dirty="0" smtClean="0">
                <a:latin typeface="Georgia" pitchFamily="18" charset="0"/>
              </a:rPr>
              <a:t>, Chianti Topics Workshop, </a:t>
            </a:r>
            <a:r>
              <a:rPr lang="en-GB" altLang="it-IT" sz="1400" dirty="0" err="1" smtClean="0">
                <a:latin typeface="Georgia" pitchFamily="18" charset="0"/>
              </a:rPr>
              <a:t>Osservatorio</a:t>
            </a:r>
            <a:r>
              <a:rPr lang="en-GB" altLang="it-IT" sz="1400" dirty="0" smtClean="0">
                <a:latin typeface="Georgia" pitchFamily="18" charset="0"/>
              </a:rPr>
              <a:t> del Chianti, 11-13 </a:t>
            </a:r>
            <a:r>
              <a:rPr lang="en-GB" altLang="it-IT" sz="1400" dirty="0" err="1" smtClean="0">
                <a:latin typeface="Georgia" pitchFamily="18" charset="0"/>
              </a:rPr>
              <a:t>maggio</a:t>
            </a:r>
            <a:r>
              <a:rPr lang="en-GB" altLang="it-IT" sz="1400" dirty="0" smtClean="0">
                <a:latin typeface="Georgia" pitchFamily="18" charset="0"/>
              </a:rPr>
              <a:t> 2016</a:t>
            </a:r>
          </a:p>
        </p:txBody>
      </p:sp>
      <p:sp>
        <p:nvSpPr>
          <p:cNvPr id="14" name="CasellaDiTesto 23"/>
          <p:cNvSpPr txBox="1">
            <a:spLocks noChangeArrowheads="1"/>
          </p:cNvSpPr>
          <p:nvPr/>
        </p:nvSpPr>
        <p:spPr bwMode="auto">
          <a:xfrm>
            <a:off x="6731025" y="3429000"/>
            <a:ext cx="6492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it-IT" altLang="it-IT" sz="1600" baseline="30000" dirty="0" smtClean="0">
                <a:solidFill>
                  <a:srgbClr val="FF0000"/>
                </a:solidFill>
                <a:latin typeface="Comic Sans MS" pitchFamily="66" charset="0"/>
              </a:rPr>
              <a:t>208</a:t>
            </a:r>
            <a:r>
              <a:rPr lang="it-IT" altLang="it-IT" sz="1600" dirty="0" smtClean="0">
                <a:solidFill>
                  <a:srgbClr val="FF0000"/>
                </a:solidFill>
                <a:latin typeface="Comic Sans MS" pitchFamily="66" charset="0"/>
              </a:rPr>
              <a:t>Tl</a:t>
            </a:r>
            <a:endParaRPr lang="it-IT" altLang="it-IT" sz="16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8266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fld id="{A8CF71FF-3787-4138-8983-EFA1D7FAB928}" type="slidenum">
              <a:rPr lang="en-GB" altLang="it-IT" sz="1400" smtClean="0"/>
              <a:pPr eaLnBrk="1" hangingPunct="1">
                <a:spcBef>
                  <a:spcPct val="0"/>
                </a:spcBef>
                <a:buFont typeface="Times New Roman" charset="0"/>
                <a:buNone/>
              </a:pPr>
              <a:t>23</a:t>
            </a:fld>
            <a:endParaRPr lang="en-GB" altLang="it-IT" sz="1400" smtClean="0"/>
          </a:p>
        </p:txBody>
      </p:sp>
      <p:sp>
        <p:nvSpPr>
          <p:cNvPr id="11267" name="Line 1"/>
          <p:cNvSpPr>
            <a:spLocks noChangeShapeType="1"/>
          </p:cNvSpPr>
          <p:nvPr/>
        </p:nvSpPr>
        <p:spPr bwMode="auto">
          <a:xfrm>
            <a:off x="381000" y="61722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8" name="Text Box 8"/>
          <p:cNvSpPr txBox="1">
            <a:spLocks noChangeArrowheads="1"/>
          </p:cNvSpPr>
          <p:nvPr/>
        </p:nvSpPr>
        <p:spPr bwMode="auto">
          <a:xfrm>
            <a:off x="0" y="1166813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400" b="1" i="1" dirty="0" err="1" smtClean="0">
                <a:solidFill>
                  <a:srgbClr val="FF0000"/>
                </a:solidFill>
                <a:latin typeface="Georgia" pitchFamily="18" charset="0"/>
              </a:rPr>
              <a:t>Atmospheric</a:t>
            </a:r>
            <a:r>
              <a:rPr lang="it-IT" altLang="it-IT" sz="2400" b="1" i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it-IT" altLang="it-IT" sz="2400" b="1" i="1" dirty="0" err="1" smtClean="0">
                <a:solidFill>
                  <a:srgbClr val="FF0000"/>
                </a:solidFill>
                <a:latin typeface="Georgia" pitchFamily="18" charset="0"/>
              </a:rPr>
              <a:t>studies</a:t>
            </a:r>
            <a:r>
              <a:rPr lang="it-IT" altLang="it-IT" sz="2400" b="1" i="1" dirty="0" smtClean="0">
                <a:solidFill>
                  <a:srgbClr val="FF0000"/>
                </a:solidFill>
                <a:latin typeface="Georgia" pitchFamily="18" charset="0"/>
              </a:rPr>
              <a:t> – </a:t>
            </a:r>
            <a:r>
              <a:rPr lang="it-IT" altLang="it-IT" sz="2400" b="1" i="1" dirty="0" err="1" smtClean="0">
                <a:solidFill>
                  <a:srgbClr val="FF0000"/>
                </a:solidFill>
                <a:latin typeface="Georgia" pitchFamily="18" charset="0"/>
              </a:rPr>
              <a:t>Italian</a:t>
            </a:r>
            <a:r>
              <a:rPr lang="it-IT" altLang="it-IT" sz="2400" b="1" i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it-IT" altLang="it-IT" sz="2400" b="1" i="1" dirty="0" err="1" smtClean="0">
                <a:solidFill>
                  <a:srgbClr val="FF0000"/>
                </a:solidFill>
                <a:latin typeface="Georgia" pitchFamily="18" charset="0"/>
              </a:rPr>
              <a:t>Meteorological</a:t>
            </a:r>
            <a:r>
              <a:rPr lang="it-IT" altLang="it-IT" sz="2400" b="1" i="1" dirty="0" smtClean="0">
                <a:solidFill>
                  <a:srgbClr val="FF0000"/>
                </a:solidFill>
                <a:latin typeface="Georgia" pitchFamily="18" charset="0"/>
              </a:rPr>
              <a:t> Society</a:t>
            </a:r>
            <a:endParaRPr lang="en-GB" altLang="it-IT" sz="2400" b="1" i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11270" name="Line 2"/>
          <p:cNvSpPr>
            <a:spLocks noChangeShapeType="1"/>
          </p:cNvSpPr>
          <p:nvPr/>
        </p:nvSpPr>
        <p:spPr bwMode="auto">
          <a:xfrm>
            <a:off x="533400" y="11430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1271" name="Picture 9" descr="logo_oato_mo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575"/>
            <a:ext cx="1366837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81000" y="6359525"/>
            <a:ext cx="8382000" cy="454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en-GB" altLang="it-IT" sz="1400" dirty="0" smtClean="0">
                <a:latin typeface="Georgia" pitchFamily="18" charset="0"/>
              </a:rPr>
              <a:t>PRISSMA, </a:t>
            </a:r>
            <a:r>
              <a:rPr lang="en-GB" altLang="it-IT" sz="1400" dirty="0" err="1" smtClean="0">
                <a:latin typeface="Georgia" pitchFamily="18" charset="0"/>
              </a:rPr>
              <a:t>D.Gardiol</a:t>
            </a:r>
            <a:r>
              <a:rPr lang="en-GB" altLang="it-IT" sz="1400" dirty="0" smtClean="0">
                <a:latin typeface="Georgia" pitchFamily="18" charset="0"/>
              </a:rPr>
              <a:t>, Chianti Topics Workshop, </a:t>
            </a:r>
            <a:r>
              <a:rPr lang="en-GB" altLang="it-IT" sz="1400" dirty="0" err="1" smtClean="0">
                <a:latin typeface="Georgia" pitchFamily="18" charset="0"/>
              </a:rPr>
              <a:t>Osservatorio</a:t>
            </a:r>
            <a:r>
              <a:rPr lang="en-GB" altLang="it-IT" sz="1400" dirty="0" smtClean="0">
                <a:latin typeface="Georgia" pitchFamily="18" charset="0"/>
              </a:rPr>
              <a:t> del Chianti, 11-13 </a:t>
            </a:r>
            <a:r>
              <a:rPr lang="en-GB" altLang="it-IT" sz="1400" dirty="0" err="1" smtClean="0">
                <a:latin typeface="Georgia" pitchFamily="18" charset="0"/>
              </a:rPr>
              <a:t>maggio</a:t>
            </a:r>
            <a:r>
              <a:rPr lang="en-GB" altLang="it-IT" sz="1400" dirty="0" smtClean="0">
                <a:latin typeface="Georgia" pitchFamily="18" charset="0"/>
              </a:rPr>
              <a:t> 2016</a:t>
            </a:r>
          </a:p>
        </p:txBody>
      </p:sp>
      <p:pic>
        <p:nvPicPr>
          <p:cNvPr id="12" name="Immagine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2816"/>
            <a:ext cx="5613400" cy="4007485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5940152" y="2071688"/>
            <a:ext cx="286888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2000" dirty="0" smtClean="0">
                <a:solidFill>
                  <a:schemeClr val="tx1"/>
                </a:solidFill>
                <a:latin typeface="Georgia" panose="02040502050405020303" pitchFamily="18" charset="0"/>
              </a:rPr>
              <a:t>Domodossola (VB)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2000" dirty="0" smtClean="0">
                <a:solidFill>
                  <a:schemeClr val="tx1"/>
                </a:solidFill>
                <a:latin typeface="Georgia" panose="02040502050405020303" pitchFamily="18" charset="0"/>
              </a:rPr>
              <a:t>Gressoney (AO)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2000" dirty="0" smtClean="0">
                <a:solidFill>
                  <a:schemeClr val="tx1"/>
                </a:solidFill>
                <a:latin typeface="Georgia" panose="02040502050405020303" pitchFamily="18" charset="0"/>
              </a:rPr>
              <a:t>Moncenisio (TO)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2000" dirty="0" smtClean="0">
                <a:solidFill>
                  <a:schemeClr val="tx1"/>
                </a:solidFill>
                <a:latin typeface="Georgia" panose="02040502050405020303" pitchFamily="18" charset="0"/>
              </a:rPr>
              <a:t>Piacenza (PC)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2000" dirty="0" smtClean="0">
                <a:solidFill>
                  <a:schemeClr val="tx1"/>
                </a:solidFill>
                <a:latin typeface="Georgia" panose="02040502050405020303" pitchFamily="18" charset="0"/>
              </a:rPr>
              <a:t>Pontremoli (MS)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it-IT" sz="20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>
              <a:defRPr/>
            </a:pPr>
            <a:r>
              <a:rPr lang="it-IT" sz="2000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Existing</a:t>
            </a:r>
            <a:r>
              <a:rPr lang="it-IT" sz="2000" dirty="0" smtClean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historical</a:t>
            </a:r>
            <a:r>
              <a:rPr lang="it-IT" sz="2000" dirty="0" smtClean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meteorological</a:t>
            </a:r>
            <a:r>
              <a:rPr lang="it-IT" sz="2000" dirty="0" smtClean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observatories</a:t>
            </a:r>
            <a:r>
              <a:rPr lang="it-IT" sz="2000" dirty="0" smtClean="0">
                <a:solidFill>
                  <a:schemeClr val="tx1"/>
                </a:solidFill>
                <a:latin typeface="Georgia" panose="02040502050405020303" pitchFamily="18" charset="0"/>
              </a:rPr>
              <a:t> with long time data </a:t>
            </a:r>
            <a:r>
              <a:rPr lang="it-IT" sz="2000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records</a:t>
            </a:r>
            <a:r>
              <a:rPr lang="it-IT" sz="2000" dirty="0" smtClean="0">
                <a:solidFill>
                  <a:schemeClr val="tx1"/>
                </a:solidFill>
                <a:latin typeface="Georgia" panose="02040502050405020303" pitchFamily="18" charset="0"/>
              </a:rPr>
              <a:t>  </a:t>
            </a:r>
            <a:endParaRPr lang="it-IT" sz="20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cxnSp>
        <p:nvCxnSpPr>
          <p:cNvPr id="5" name="Connettore 1 4"/>
          <p:cNvCxnSpPr/>
          <p:nvPr/>
        </p:nvCxnSpPr>
        <p:spPr bwMode="auto">
          <a:xfrm flipH="1" flipV="1">
            <a:off x="3419872" y="1916832"/>
            <a:ext cx="2664296" cy="360040"/>
          </a:xfrm>
          <a:prstGeom prst="line">
            <a:avLst/>
          </a:prstGeom>
          <a:solidFill>
            <a:srgbClr val="00B8FF"/>
          </a:solidFill>
          <a:ln w="508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Connettore 1 15"/>
          <p:cNvCxnSpPr/>
          <p:nvPr/>
        </p:nvCxnSpPr>
        <p:spPr bwMode="auto">
          <a:xfrm flipH="1" flipV="1">
            <a:off x="2915816" y="2276872"/>
            <a:ext cx="3168352" cy="288032"/>
          </a:xfrm>
          <a:prstGeom prst="line">
            <a:avLst/>
          </a:prstGeom>
          <a:solidFill>
            <a:srgbClr val="00B8FF"/>
          </a:solidFill>
          <a:ln w="508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Connettore 1 19"/>
          <p:cNvCxnSpPr/>
          <p:nvPr/>
        </p:nvCxnSpPr>
        <p:spPr bwMode="auto">
          <a:xfrm flipH="1">
            <a:off x="1978025" y="2887296"/>
            <a:ext cx="4106143" cy="469696"/>
          </a:xfrm>
          <a:prstGeom prst="line">
            <a:avLst/>
          </a:prstGeom>
          <a:solidFill>
            <a:srgbClr val="00B8FF"/>
          </a:solidFill>
          <a:ln w="508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Connettore 1 22"/>
          <p:cNvCxnSpPr/>
          <p:nvPr/>
        </p:nvCxnSpPr>
        <p:spPr bwMode="auto">
          <a:xfrm flipH="1">
            <a:off x="5004048" y="3212976"/>
            <a:ext cx="1080120" cy="432048"/>
          </a:xfrm>
          <a:prstGeom prst="line">
            <a:avLst/>
          </a:prstGeom>
          <a:solidFill>
            <a:srgbClr val="00B8FF"/>
          </a:solidFill>
          <a:ln w="508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Connettore 1 25"/>
          <p:cNvCxnSpPr/>
          <p:nvPr/>
        </p:nvCxnSpPr>
        <p:spPr bwMode="auto">
          <a:xfrm flipH="1">
            <a:off x="5148263" y="3501008"/>
            <a:ext cx="935905" cy="1152128"/>
          </a:xfrm>
          <a:prstGeom prst="line">
            <a:avLst/>
          </a:prstGeom>
          <a:solidFill>
            <a:srgbClr val="00B8FF"/>
          </a:solidFill>
          <a:ln w="508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7" name="Picture 4" descr="http://www.nimbus.it/images/icone/LogoNimbusWeb5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90" y="5013176"/>
            <a:ext cx="5201129" cy="88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inaf150x1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2" y="44624"/>
            <a:ext cx="102393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D:\Lavoro\ChiantiTopics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26" y="155551"/>
            <a:ext cx="3619573" cy="83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7103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7127503" cy="487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fld id="{34FDBD36-762A-4817-A046-CAC94FE68639}" type="slidenum">
              <a:rPr lang="en-GB" altLang="it-IT" sz="1400" smtClean="0"/>
              <a:pPr eaLnBrk="1" hangingPunct="1">
                <a:spcBef>
                  <a:spcPct val="0"/>
                </a:spcBef>
                <a:buFont typeface="Times New Roman" charset="0"/>
                <a:buNone/>
              </a:pPr>
              <a:t>24</a:t>
            </a:fld>
            <a:endParaRPr lang="en-GB" altLang="it-IT" sz="1400" smtClean="0"/>
          </a:p>
        </p:txBody>
      </p:sp>
      <p:sp>
        <p:nvSpPr>
          <p:cNvPr id="4099" name="Line 1"/>
          <p:cNvSpPr>
            <a:spLocks noChangeShapeType="1"/>
          </p:cNvSpPr>
          <p:nvPr/>
        </p:nvSpPr>
        <p:spPr bwMode="auto">
          <a:xfrm>
            <a:off x="381000" y="61722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02" name="Line 2"/>
          <p:cNvSpPr>
            <a:spLocks noChangeShapeType="1"/>
          </p:cNvSpPr>
          <p:nvPr/>
        </p:nvSpPr>
        <p:spPr bwMode="auto">
          <a:xfrm>
            <a:off x="533400" y="11430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4103" name="Picture 9" descr="logo_oato_mo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575"/>
            <a:ext cx="1366837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81000" y="6359525"/>
            <a:ext cx="8382000" cy="454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en-GB" altLang="it-IT" sz="1400" dirty="0" smtClean="0">
                <a:latin typeface="Georgia" pitchFamily="18" charset="0"/>
              </a:rPr>
              <a:t>PRISSMA, </a:t>
            </a:r>
            <a:r>
              <a:rPr lang="en-GB" altLang="it-IT" sz="1400" dirty="0" err="1" smtClean="0">
                <a:latin typeface="Georgia" pitchFamily="18" charset="0"/>
              </a:rPr>
              <a:t>D.Gardiol</a:t>
            </a:r>
            <a:r>
              <a:rPr lang="en-GB" altLang="it-IT" sz="1400" dirty="0" smtClean="0">
                <a:latin typeface="Georgia" pitchFamily="18" charset="0"/>
              </a:rPr>
              <a:t>, Chianti Topics Workshop, </a:t>
            </a:r>
            <a:r>
              <a:rPr lang="en-GB" altLang="it-IT" sz="1400" dirty="0" err="1" smtClean="0">
                <a:latin typeface="Georgia" pitchFamily="18" charset="0"/>
              </a:rPr>
              <a:t>Osservatorio</a:t>
            </a:r>
            <a:r>
              <a:rPr lang="en-GB" altLang="it-IT" sz="1400" dirty="0" smtClean="0">
                <a:latin typeface="Georgia" pitchFamily="18" charset="0"/>
              </a:rPr>
              <a:t> del Chianti, 11-13 </a:t>
            </a:r>
            <a:r>
              <a:rPr lang="en-GB" altLang="it-IT" sz="1400" dirty="0" err="1" smtClean="0">
                <a:latin typeface="Georgia" pitchFamily="18" charset="0"/>
              </a:rPr>
              <a:t>maggio</a:t>
            </a:r>
            <a:r>
              <a:rPr lang="en-GB" altLang="it-IT" sz="1400" dirty="0" smtClean="0">
                <a:latin typeface="Georgia" pitchFamily="18" charset="0"/>
              </a:rPr>
              <a:t> 2016</a:t>
            </a:r>
          </a:p>
        </p:txBody>
      </p:sp>
      <p:pic>
        <p:nvPicPr>
          <p:cNvPr id="11" name="Picture 10" descr="inaf150x1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2" y="44624"/>
            <a:ext cx="102393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D:\Lavoro\ChiantiTopics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26" y="155551"/>
            <a:ext cx="3619573" cy="83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835696" y="11668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400" b="1" i="1" dirty="0">
                <a:solidFill>
                  <a:schemeClr val="bg1"/>
                </a:solidFill>
                <a:latin typeface="Georgia" pitchFamily="18" charset="0"/>
              </a:rPr>
              <a:t>p</a:t>
            </a:r>
            <a:r>
              <a:rPr lang="it-IT" altLang="it-IT" sz="2400" b="1" i="1" dirty="0" smtClean="0">
                <a:solidFill>
                  <a:schemeClr val="bg1"/>
                </a:solidFill>
                <a:latin typeface="Georgia" pitchFamily="18" charset="0"/>
              </a:rPr>
              <a:t>rissma.oato.inaf.it</a:t>
            </a:r>
            <a:endParaRPr lang="en-GB" altLang="it-IT" sz="2400" b="1" i="1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5632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fld id="{34FDBD36-762A-4817-A046-CAC94FE68639}" type="slidenum">
              <a:rPr lang="en-GB" altLang="it-IT" sz="1400" smtClean="0"/>
              <a:pPr eaLnBrk="1" hangingPunct="1">
                <a:spcBef>
                  <a:spcPct val="0"/>
                </a:spcBef>
                <a:buFont typeface="Times New Roman" charset="0"/>
                <a:buNone/>
              </a:pPr>
              <a:t>25</a:t>
            </a:fld>
            <a:endParaRPr lang="en-GB" altLang="it-IT" sz="1400" smtClean="0"/>
          </a:p>
        </p:txBody>
      </p:sp>
      <p:sp>
        <p:nvSpPr>
          <p:cNvPr id="4099" name="Line 1"/>
          <p:cNvSpPr>
            <a:spLocks noChangeShapeType="1"/>
          </p:cNvSpPr>
          <p:nvPr/>
        </p:nvSpPr>
        <p:spPr bwMode="auto">
          <a:xfrm>
            <a:off x="381000" y="61722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02" name="Line 2"/>
          <p:cNvSpPr>
            <a:spLocks noChangeShapeType="1"/>
          </p:cNvSpPr>
          <p:nvPr/>
        </p:nvSpPr>
        <p:spPr bwMode="auto">
          <a:xfrm>
            <a:off x="533400" y="11430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4103" name="Picture 9" descr="logo_oato_mo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575"/>
            <a:ext cx="1366837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81000" y="6359525"/>
            <a:ext cx="8382000" cy="454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en-GB" altLang="it-IT" sz="1400" dirty="0" smtClean="0">
                <a:latin typeface="Georgia" pitchFamily="18" charset="0"/>
              </a:rPr>
              <a:t>PRISSMA, </a:t>
            </a:r>
            <a:r>
              <a:rPr lang="en-GB" altLang="it-IT" sz="1400" dirty="0" err="1" smtClean="0">
                <a:latin typeface="Georgia" pitchFamily="18" charset="0"/>
              </a:rPr>
              <a:t>D.Gardiol</a:t>
            </a:r>
            <a:r>
              <a:rPr lang="en-GB" altLang="it-IT" sz="1400" dirty="0" smtClean="0">
                <a:latin typeface="Georgia" pitchFamily="18" charset="0"/>
              </a:rPr>
              <a:t>, Chianti Topics Workshop, </a:t>
            </a:r>
            <a:r>
              <a:rPr lang="en-GB" altLang="it-IT" sz="1400" dirty="0" err="1" smtClean="0">
                <a:latin typeface="Georgia" pitchFamily="18" charset="0"/>
              </a:rPr>
              <a:t>Osservatorio</a:t>
            </a:r>
            <a:r>
              <a:rPr lang="en-GB" altLang="it-IT" sz="1400" dirty="0" smtClean="0">
                <a:latin typeface="Georgia" pitchFamily="18" charset="0"/>
              </a:rPr>
              <a:t> del Chianti, 11-13 </a:t>
            </a:r>
            <a:r>
              <a:rPr lang="en-GB" altLang="it-IT" sz="1400" dirty="0" err="1" smtClean="0">
                <a:latin typeface="Georgia" pitchFamily="18" charset="0"/>
              </a:rPr>
              <a:t>maggio</a:t>
            </a:r>
            <a:r>
              <a:rPr lang="en-GB" altLang="it-IT" sz="1400" dirty="0" smtClean="0">
                <a:latin typeface="Georgia" pitchFamily="18" charset="0"/>
              </a:rPr>
              <a:t> 2016</a:t>
            </a:r>
          </a:p>
        </p:txBody>
      </p:sp>
      <p:pic>
        <p:nvPicPr>
          <p:cNvPr id="11" name="Picture 10" descr="inaf150x1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2" y="44624"/>
            <a:ext cx="102393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D:\Lavoro\ChiantiTopics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26" y="155551"/>
            <a:ext cx="3619573" cy="83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fripon_04-05-2016_00_1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25926" y="1268760"/>
            <a:ext cx="6300192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57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fld id="{34FDBD36-762A-4817-A046-CAC94FE68639}" type="slidenum">
              <a:rPr lang="en-GB" altLang="it-IT" sz="1400" smtClean="0"/>
              <a:pPr eaLnBrk="1" hangingPunct="1">
                <a:spcBef>
                  <a:spcPct val="0"/>
                </a:spcBef>
                <a:buFont typeface="Times New Roman" charset="0"/>
                <a:buNone/>
              </a:pPr>
              <a:t>26</a:t>
            </a:fld>
            <a:endParaRPr lang="en-GB" altLang="it-IT" sz="1400" smtClean="0"/>
          </a:p>
        </p:txBody>
      </p:sp>
      <p:sp>
        <p:nvSpPr>
          <p:cNvPr id="4099" name="Line 1"/>
          <p:cNvSpPr>
            <a:spLocks noChangeShapeType="1"/>
          </p:cNvSpPr>
          <p:nvPr/>
        </p:nvSpPr>
        <p:spPr bwMode="auto">
          <a:xfrm>
            <a:off x="381000" y="61722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02" name="Line 2"/>
          <p:cNvSpPr>
            <a:spLocks noChangeShapeType="1"/>
          </p:cNvSpPr>
          <p:nvPr/>
        </p:nvSpPr>
        <p:spPr bwMode="auto">
          <a:xfrm>
            <a:off x="533400" y="11430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4103" name="Picture 9" descr="logo_oato_mo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575"/>
            <a:ext cx="1366837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81000" y="6359525"/>
            <a:ext cx="8382000" cy="454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en-GB" altLang="it-IT" sz="1400" dirty="0" smtClean="0">
                <a:latin typeface="Georgia" pitchFamily="18" charset="0"/>
              </a:rPr>
              <a:t>PRISSMA, </a:t>
            </a:r>
            <a:r>
              <a:rPr lang="en-GB" altLang="it-IT" sz="1400" dirty="0" err="1" smtClean="0">
                <a:latin typeface="Georgia" pitchFamily="18" charset="0"/>
              </a:rPr>
              <a:t>D.Gardiol</a:t>
            </a:r>
            <a:r>
              <a:rPr lang="en-GB" altLang="it-IT" sz="1400" dirty="0" smtClean="0">
                <a:latin typeface="Georgia" pitchFamily="18" charset="0"/>
              </a:rPr>
              <a:t>, Chianti Topics Workshop, </a:t>
            </a:r>
            <a:r>
              <a:rPr lang="en-GB" altLang="it-IT" sz="1400" dirty="0" err="1" smtClean="0">
                <a:latin typeface="Georgia" pitchFamily="18" charset="0"/>
              </a:rPr>
              <a:t>Osservatorio</a:t>
            </a:r>
            <a:r>
              <a:rPr lang="en-GB" altLang="it-IT" sz="1400" dirty="0" smtClean="0">
                <a:latin typeface="Georgia" pitchFamily="18" charset="0"/>
              </a:rPr>
              <a:t> del Chianti, 11-13 </a:t>
            </a:r>
            <a:r>
              <a:rPr lang="en-GB" altLang="it-IT" sz="1400" dirty="0" err="1" smtClean="0">
                <a:latin typeface="Georgia" pitchFamily="18" charset="0"/>
              </a:rPr>
              <a:t>maggio</a:t>
            </a:r>
            <a:r>
              <a:rPr lang="en-GB" altLang="it-IT" sz="1400" dirty="0" smtClean="0">
                <a:latin typeface="Georgia" pitchFamily="18" charset="0"/>
              </a:rPr>
              <a:t> 2016</a:t>
            </a:r>
          </a:p>
        </p:txBody>
      </p:sp>
      <p:pic>
        <p:nvPicPr>
          <p:cNvPr id="11" name="Picture 10" descr="inaf150x1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2" y="44624"/>
            <a:ext cx="102393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D:\Lavoro\ChiantiTopics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26" y="155551"/>
            <a:ext cx="3619573" cy="83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79" y="4420100"/>
            <a:ext cx="4957721" cy="168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340768"/>
            <a:ext cx="3456383" cy="4726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296" y="1844824"/>
            <a:ext cx="4931168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4104456" y="1268760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400" b="1" i="1" dirty="0" smtClean="0">
                <a:solidFill>
                  <a:srgbClr val="FF0000"/>
                </a:solidFill>
                <a:latin typeface="Georgia" pitchFamily="18" charset="0"/>
              </a:rPr>
              <a:t>Meteorite Torino 1988</a:t>
            </a:r>
            <a:endParaRPr lang="en-GB" altLang="it-IT" sz="2400" b="1" i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3620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fld id="{34FDBD36-762A-4817-A046-CAC94FE68639}" type="slidenum">
              <a:rPr lang="en-GB" altLang="it-IT" sz="1400" smtClean="0"/>
              <a:pPr eaLnBrk="1" hangingPunct="1">
                <a:spcBef>
                  <a:spcPct val="0"/>
                </a:spcBef>
                <a:buFont typeface="Times New Roman" charset="0"/>
                <a:buNone/>
              </a:pPr>
              <a:t>27</a:t>
            </a:fld>
            <a:endParaRPr lang="en-GB" altLang="it-IT" sz="1400" smtClean="0"/>
          </a:p>
        </p:txBody>
      </p:sp>
      <p:sp>
        <p:nvSpPr>
          <p:cNvPr id="4099" name="Line 1"/>
          <p:cNvSpPr>
            <a:spLocks noChangeShapeType="1"/>
          </p:cNvSpPr>
          <p:nvPr/>
        </p:nvSpPr>
        <p:spPr bwMode="auto">
          <a:xfrm>
            <a:off x="381000" y="61722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02" name="Line 2"/>
          <p:cNvSpPr>
            <a:spLocks noChangeShapeType="1"/>
          </p:cNvSpPr>
          <p:nvPr/>
        </p:nvSpPr>
        <p:spPr bwMode="auto">
          <a:xfrm>
            <a:off x="533400" y="11430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4103" name="Picture 9" descr="logo_oato_mo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575"/>
            <a:ext cx="1366837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81000" y="6359525"/>
            <a:ext cx="8382000" cy="454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en-GB" altLang="it-IT" sz="1400" dirty="0" smtClean="0">
                <a:latin typeface="Georgia" pitchFamily="18" charset="0"/>
              </a:rPr>
              <a:t>PRISSMA, </a:t>
            </a:r>
            <a:r>
              <a:rPr lang="en-GB" altLang="it-IT" sz="1400" dirty="0" err="1" smtClean="0">
                <a:latin typeface="Georgia" pitchFamily="18" charset="0"/>
              </a:rPr>
              <a:t>D.Gardiol</a:t>
            </a:r>
            <a:r>
              <a:rPr lang="en-GB" altLang="it-IT" sz="1400" dirty="0" smtClean="0">
                <a:latin typeface="Georgia" pitchFamily="18" charset="0"/>
              </a:rPr>
              <a:t>, Chianti Topics Workshop, </a:t>
            </a:r>
            <a:r>
              <a:rPr lang="en-GB" altLang="it-IT" sz="1400" dirty="0" err="1" smtClean="0">
                <a:latin typeface="Georgia" pitchFamily="18" charset="0"/>
              </a:rPr>
              <a:t>Osservatorio</a:t>
            </a:r>
            <a:r>
              <a:rPr lang="en-GB" altLang="it-IT" sz="1400" dirty="0" smtClean="0">
                <a:latin typeface="Georgia" pitchFamily="18" charset="0"/>
              </a:rPr>
              <a:t> del Chianti, 11-13 </a:t>
            </a:r>
            <a:r>
              <a:rPr lang="en-GB" altLang="it-IT" sz="1400" dirty="0" err="1" smtClean="0">
                <a:latin typeface="Georgia" pitchFamily="18" charset="0"/>
              </a:rPr>
              <a:t>maggio</a:t>
            </a:r>
            <a:r>
              <a:rPr lang="en-GB" altLang="it-IT" sz="1400" dirty="0" smtClean="0">
                <a:latin typeface="Georgia" pitchFamily="18" charset="0"/>
              </a:rPr>
              <a:t> 2016</a:t>
            </a:r>
          </a:p>
        </p:txBody>
      </p:sp>
      <p:pic>
        <p:nvPicPr>
          <p:cNvPr id="11" name="Picture 10" descr="inaf150x1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2" y="44624"/>
            <a:ext cx="102393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D:\Lavoro\ChiantiTopics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26" y="155551"/>
            <a:ext cx="3619573" cy="83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-30870" y="350100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400" b="1" i="1" dirty="0" err="1" smtClean="0">
                <a:solidFill>
                  <a:srgbClr val="FF0000"/>
                </a:solidFill>
                <a:latin typeface="Georgia" pitchFamily="18" charset="0"/>
              </a:rPr>
              <a:t>Thank</a:t>
            </a:r>
            <a:r>
              <a:rPr lang="it-IT" altLang="it-IT" sz="2400" b="1" i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it-IT" altLang="it-IT" sz="2400" b="1" i="1" dirty="0" err="1" smtClean="0">
                <a:solidFill>
                  <a:srgbClr val="FF0000"/>
                </a:solidFill>
                <a:latin typeface="Georgia" pitchFamily="18" charset="0"/>
              </a:rPr>
              <a:t>you</a:t>
            </a:r>
            <a:r>
              <a:rPr lang="it-IT" altLang="it-IT" sz="2400" b="1" i="1" dirty="0" smtClean="0">
                <a:solidFill>
                  <a:srgbClr val="FF0000"/>
                </a:solidFill>
                <a:latin typeface="Georgia" pitchFamily="18" charset="0"/>
              </a:rPr>
              <a:t>!</a:t>
            </a:r>
            <a:endParaRPr lang="en-GB" altLang="it-IT" sz="2400" b="1" i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1059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fld id="{34FDBD36-762A-4817-A046-CAC94FE68639}" type="slidenum">
              <a:rPr lang="en-GB" altLang="it-IT" sz="1400" smtClean="0"/>
              <a:pPr eaLnBrk="1" hangingPunct="1">
                <a:spcBef>
                  <a:spcPct val="0"/>
                </a:spcBef>
                <a:buFont typeface="Times New Roman" charset="0"/>
                <a:buNone/>
              </a:pPr>
              <a:t>28</a:t>
            </a:fld>
            <a:endParaRPr lang="en-GB" altLang="it-IT" sz="1400" smtClean="0"/>
          </a:p>
        </p:txBody>
      </p:sp>
      <p:sp>
        <p:nvSpPr>
          <p:cNvPr id="4099" name="Line 1"/>
          <p:cNvSpPr>
            <a:spLocks noChangeShapeType="1"/>
          </p:cNvSpPr>
          <p:nvPr/>
        </p:nvSpPr>
        <p:spPr bwMode="auto">
          <a:xfrm>
            <a:off x="381000" y="61722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02" name="Line 2"/>
          <p:cNvSpPr>
            <a:spLocks noChangeShapeType="1"/>
          </p:cNvSpPr>
          <p:nvPr/>
        </p:nvSpPr>
        <p:spPr bwMode="auto">
          <a:xfrm>
            <a:off x="533400" y="11430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4103" name="Picture 9" descr="logo_oato_mo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575"/>
            <a:ext cx="1366837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81000" y="6359525"/>
            <a:ext cx="8382000" cy="454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en-GB" altLang="it-IT" sz="1400" dirty="0" smtClean="0">
                <a:latin typeface="Georgia" pitchFamily="18" charset="0"/>
              </a:rPr>
              <a:t>PRISSMA, </a:t>
            </a:r>
            <a:r>
              <a:rPr lang="en-GB" altLang="it-IT" sz="1400" dirty="0" err="1" smtClean="0">
                <a:latin typeface="Georgia" pitchFamily="18" charset="0"/>
              </a:rPr>
              <a:t>D.Gardiol</a:t>
            </a:r>
            <a:r>
              <a:rPr lang="en-GB" altLang="it-IT" sz="1400" dirty="0" smtClean="0">
                <a:latin typeface="Georgia" pitchFamily="18" charset="0"/>
              </a:rPr>
              <a:t>, Chianti Topics Workshop, </a:t>
            </a:r>
            <a:r>
              <a:rPr lang="en-GB" altLang="it-IT" sz="1400" dirty="0" err="1" smtClean="0">
                <a:latin typeface="Georgia" pitchFamily="18" charset="0"/>
              </a:rPr>
              <a:t>Osservatorio</a:t>
            </a:r>
            <a:r>
              <a:rPr lang="en-GB" altLang="it-IT" sz="1400" dirty="0" smtClean="0">
                <a:latin typeface="Georgia" pitchFamily="18" charset="0"/>
              </a:rPr>
              <a:t> del Chianti, 11-13 </a:t>
            </a:r>
            <a:r>
              <a:rPr lang="en-GB" altLang="it-IT" sz="1400" dirty="0" err="1" smtClean="0">
                <a:latin typeface="Georgia" pitchFamily="18" charset="0"/>
              </a:rPr>
              <a:t>maggio</a:t>
            </a:r>
            <a:r>
              <a:rPr lang="en-GB" altLang="it-IT" sz="1400" dirty="0" smtClean="0">
                <a:latin typeface="Georgia" pitchFamily="18" charset="0"/>
              </a:rPr>
              <a:t> 2016</a:t>
            </a:r>
          </a:p>
        </p:txBody>
      </p:sp>
      <p:pic>
        <p:nvPicPr>
          <p:cNvPr id="11" name="Picture 10" descr="inaf150x1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2" y="44624"/>
            <a:ext cx="102393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D:\Lavoro\ChiantiTopics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26" y="155551"/>
            <a:ext cx="3619573" cy="83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6932867" cy="477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38617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fld id="{3B2B6143-737B-4061-B887-5FA251AFD36B}" type="slidenum">
              <a:rPr lang="en-GB" altLang="it-IT" sz="1400" smtClean="0"/>
              <a:pPr eaLnBrk="1" hangingPunct="1">
                <a:spcBef>
                  <a:spcPct val="0"/>
                </a:spcBef>
                <a:buFont typeface="Times New Roman" charset="0"/>
                <a:buNone/>
              </a:pPr>
              <a:t>29</a:t>
            </a:fld>
            <a:endParaRPr lang="en-GB" altLang="it-IT" sz="1400" smtClean="0"/>
          </a:p>
        </p:txBody>
      </p:sp>
      <p:sp>
        <p:nvSpPr>
          <p:cNvPr id="3075" name="Line 1"/>
          <p:cNvSpPr>
            <a:spLocks noChangeShapeType="1"/>
          </p:cNvSpPr>
          <p:nvPr/>
        </p:nvSpPr>
        <p:spPr bwMode="auto">
          <a:xfrm>
            <a:off x="381000" y="61722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468313" y="1341438"/>
            <a:ext cx="8207375" cy="489364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it-IT" altLang="it-IT" b="1" i="1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Overview</a:t>
            </a:r>
            <a:endParaRPr lang="it-IT" altLang="it-IT" b="1" i="1" dirty="0" smtClean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marL="342900" indent="-342900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it-IT" dirty="0" smtClean="0">
                <a:solidFill>
                  <a:schemeClr val="tx1"/>
                </a:solidFill>
                <a:latin typeface="Georgia" panose="02040502050405020303" pitchFamily="18" charset="0"/>
              </a:rPr>
              <a:t>Scienza</a:t>
            </a:r>
          </a:p>
          <a:p>
            <a:pPr marL="342900" indent="-342900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it-IT" dirty="0" smtClean="0">
                <a:solidFill>
                  <a:schemeClr val="tx1"/>
                </a:solidFill>
                <a:latin typeface="Georgia" panose="02040502050405020303" pitchFamily="18" charset="0"/>
              </a:rPr>
              <a:t>Legami con </a:t>
            </a:r>
            <a:r>
              <a:rPr lang="it-IT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Fripon</a:t>
            </a:r>
            <a:endParaRPr lang="it-IT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342900" indent="-342900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it-IT" dirty="0" smtClean="0">
                <a:solidFill>
                  <a:schemeClr val="tx1"/>
                </a:solidFill>
                <a:latin typeface="Georgia" panose="02040502050405020303" pitchFamily="18" charset="0"/>
              </a:rPr>
              <a:t>Immagini rivelazioni</a:t>
            </a:r>
          </a:p>
          <a:p>
            <a:pPr marL="342900" indent="-342900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it-IT" dirty="0" smtClean="0">
                <a:solidFill>
                  <a:schemeClr val="tx1"/>
                </a:solidFill>
                <a:latin typeface="Georgia" panose="02040502050405020303" pitchFamily="18" charset="0"/>
              </a:rPr>
              <a:t>Stime cadute</a:t>
            </a:r>
          </a:p>
          <a:p>
            <a:pPr marL="342900" indent="-342900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it-IT" dirty="0" smtClean="0">
                <a:solidFill>
                  <a:schemeClr val="tx1"/>
                </a:solidFill>
                <a:latin typeface="Georgia" panose="02040502050405020303" pitchFamily="18" charset="0"/>
              </a:rPr>
              <a:t>Connection with </a:t>
            </a:r>
            <a:r>
              <a:rPr lang="it-IT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existing</a:t>
            </a:r>
            <a:r>
              <a:rPr lang="it-IT" dirty="0" smtClean="0">
                <a:solidFill>
                  <a:schemeClr val="tx1"/>
                </a:solidFill>
                <a:latin typeface="Georgia" panose="02040502050405020303" pitchFamily="18" charset="0"/>
              </a:rPr>
              <a:t> network IMTN</a:t>
            </a:r>
          </a:p>
          <a:p>
            <a:pPr marL="342900" indent="-342900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it-IT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Nimbus</a:t>
            </a:r>
            <a:endParaRPr lang="it-IT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342900" indent="-342900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it-IT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342900" indent="-342900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it-IT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3078" name="Line 2"/>
          <p:cNvSpPr>
            <a:spLocks noChangeShapeType="1"/>
          </p:cNvSpPr>
          <p:nvPr/>
        </p:nvSpPr>
        <p:spPr bwMode="auto">
          <a:xfrm>
            <a:off x="533400" y="11430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3079" name="Picture 9" descr="logo_oato_mo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575"/>
            <a:ext cx="1366837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81000" y="6359525"/>
            <a:ext cx="8382000" cy="454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en-GB" altLang="it-IT" sz="1400" dirty="0" smtClean="0">
                <a:latin typeface="Georgia" pitchFamily="18" charset="0"/>
              </a:rPr>
              <a:t>PRISSMA, </a:t>
            </a:r>
            <a:r>
              <a:rPr lang="en-GB" altLang="it-IT" sz="1400" dirty="0" err="1" smtClean="0">
                <a:latin typeface="Georgia" pitchFamily="18" charset="0"/>
              </a:rPr>
              <a:t>D.Gardiol</a:t>
            </a:r>
            <a:r>
              <a:rPr lang="en-GB" altLang="it-IT" sz="1400" dirty="0" smtClean="0">
                <a:latin typeface="Georgia" pitchFamily="18" charset="0"/>
              </a:rPr>
              <a:t>, Chianti Topics Workshop, </a:t>
            </a:r>
            <a:r>
              <a:rPr lang="en-GB" altLang="it-IT" sz="1400" dirty="0" err="1" smtClean="0">
                <a:latin typeface="Georgia" pitchFamily="18" charset="0"/>
              </a:rPr>
              <a:t>Osservatorio</a:t>
            </a:r>
            <a:r>
              <a:rPr lang="en-GB" altLang="it-IT" sz="1400" dirty="0" smtClean="0">
                <a:latin typeface="Georgia" pitchFamily="18" charset="0"/>
              </a:rPr>
              <a:t> del Chianti, 11-13 </a:t>
            </a:r>
            <a:r>
              <a:rPr lang="en-GB" altLang="it-IT" sz="1400" dirty="0" err="1" smtClean="0">
                <a:latin typeface="Georgia" pitchFamily="18" charset="0"/>
              </a:rPr>
              <a:t>maggio</a:t>
            </a:r>
            <a:r>
              <a:rPr lang="en-GB" altLang="it-IT" sz="1400" dirty="0" smtClean="0">
                <a:latin typeface="Georgia" pitchFamily="18" charset="0"/>
              </a:rPr>
              <a:t> 2016</a:t>
            </a:r>
          </a:p>
        </p:txBody>
      </p:sp>
      <p:pic>
        <p:nvPicPr>
          <p:cNvPr id="11" name="Picture 10" descr="inaf150x1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2" y="44624"/>
            <a:ext cx="102393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D:\Lavoro\ChiantiTopics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26" y="155551"/>
            <a:ext cx="3619573" cy="83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209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fld id="{3B2B6143-737B-4061-B887-5FA251AFD36B}" type="slidenum">
              <a:rPr lang="en-GB" altLang="it-IT" sz="1400" smtClean="0"/>
              <a:pPr eaLnBrk="1" hangingPunct="1">
                <a:spcBef>
                  <a:spcPct val="0"/>
                </a:spcBef>
                <a:buFont typeface="Times New Roman" charset="0"/>
                <a:buNone/>
              </a:pPr>
              <a:t>3</a:t>
            </a:fld>
            <a:endParaRPr lang="en-GB" altLang="it-IT" sz="1400" smtClean="0"/>
          </a:p>
        </p:txBody>
      </p:sp>
      <p:sp>
        <p:nvSpPr>
          <p:cNvPr id="3075" name="Line 1"/>
          <p:cNvSpPr>
            <a:spLocks noChangeShapeType="1"/>
          </p:cNvSpPr>
          <p:nvPr/>
        </p:nvSpPr>
        <p:spPr bwMode="auto">
          <a:xfrm>
            <a:off x="381000" y="61722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8" name="Line 2"/>
          <p:cNvSpPr>
            <a:spLocks noChangeShapeType="1"/>
          </p:cNvSpPr>
          <p:nvPr/>
        </p:nvSpPr>
        <p:spPr bwMode="auto">
          <a:xfrm>
            <a:off x="533400" y="11430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3079" name="Picture 9" descr="logo_oato_mo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575"/>
            <a:ext cx="1366837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81000" y="6359525"/>
            <a:ext cx="8382000" cy="454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en-GB" altLang="it-IT" sz="1400" dirty="0" smtClean="0">
                <a:latin typeface="Georgia" pitchFamily="18" charset="0"/>
              </a:rPr>
              <a:t>PRISSMA, </a:t>
            </a:r>
            <a:r>
              <a:rPr lang="en-GB" altLang="it-IT" sz="1400" dirty="0" err="1" smtClean="0">
                <a:latin typeface="Georgia" pitchFamily="18" charset="0"/>
              </a:rPr>
              <a:t>D.Gardiol</a:t>
            </a:r>
            <a:r>
              <a:rPr lang="en-GB" altLang="it-IT" sz="1400" dirty="0" smtClean="0">
                <a:latin typeface="Georgia" pitchFamily="18" charset="0"/>
              </a:rPr>
              <a:t>, Chianti Topics Workshop, </a:t>
            </a:r>
            <a:r>
              <a:rPr lang="en-GB" altLang="it-IT" sz="1400" dirty="0" err="1" smtClean="0">
                <a:latin typeface="Georgia" pitchFamily="18" charset="0"/>
              </a:rPr>
              <a:t>Osservatorio</a:t>
            </a:r>
            <a:r>
              <a:rPr lang="en-GB" altLang="it-IT" sz="1400" dirty="0" smtClean="0">
                <a:latin typeface="Georgia" pitchFamily="18" charset="0"/>
              </a:rPr>
              <a:t> del Chianti, 11-13 </a:t>
            </a:r>
            <a:r>
              <a:rPr lang="en-GB" altLang="it-IT" sz="1400" dirty="0" err="1" smtClean="0">
                <a:latin typeface="Georgia" pitchFamily="18" charset="0"/>
              </a:rPr>
              <a:t>maggio</a:t>
            </a:r>
            <a:r>
              <a:rPr lang="en-GB" altLang="it-IT" sz="1400" dirty="0" smtClean="0">
                <a:latin typeface="Georgia" pitchFamily="18" charset="0"/>
              </a:rPr>
              <a:t> 2016</a:t>
            </a:r>
          </a:p>
        </p:txBody>
      </p:sp>
      <p:pic>
        <p:nvPicPr>
          <p:cNvPr id="11" name="Picture 10" descr="inaf150x1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2" y="44624"/>
            <a:ext cx="102393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D:\Lavoro\ChiantiTopics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26" y="155551"/>
            <a:ext cx="3619573" cy="83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922" y="1221455"/>
            <a:ext cx="6551438" cy="4925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7939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fld id="{3B2B6143-737B-4061-B887-5FA251AFD36B}" type="slidenum">
              <a:rPr lang="en-GB" altLang="it-IT" sz="1400" smtClean="0"/>
              <a:pPr eaLnBrk="1" hangingPunct="1">
                <a:spcBef>
                  <a:spcPct val="0"/>
                </a:spcBef>
                <a:buFont typeface="Times New Roman" charset="0"/>
                <a:buNone/>
              </a:pPr>
              <a:t>4</a:t>
            </a:fld>
            <a:endParaRPr lang="en-GB" altLang="it-IT" sz="1400" smtClean="0"/>
          </a:p>
        </p:txBody>
      </p:sp>
      <p:sp>
        <p:nvSpPr>
          <p:cNvPr id="3075" name="Line 1"/>
          <p:cNvSpPr>
            <a:spLocks noChangeShapeType="1"/>
          </p:cNvSpPr>
          <p:nvPr/>
        </p:nvSpPr>
        <p:spPr bwMode="auto">
          <a:xfrm>
            <a:off x="381000" y="61722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468313" y="1341438"/>
            <a:ext cx="8207375" cy="43396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it-IT" altLang="it-IT" b="1" i="1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Questions</a:t>
            </a:r>
            <a:r>
              <a:rPr lang="it-IT" altLang="it-IT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to be </a:t>
            </a:r>
            <a:r>
              <a:rPr lang="it-IT" altLang="it-IT" b="1" i="1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answered</a:t>
            </a:r>
            <a:endParaRPr lang="it-IT" altLang="it-IT" b="1" i="1" dirty="0" smtClean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>
              <a:spcBef>
                <a:spcPct val="50000"/>
              </a:spcBef>
              <a:buClrTx/>
              <a:buSzTx/>
              <a:buFontTx/>
              <a:buNone/>
              <a:defRPr/>
            </a:pPr>
            <a:endParaRPr lang="en-GB" altLang="it-IT" b="1" i="1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Georgia" panose="02040502050405020303" pitchFamily="18" charset="0"/>
              </a:rPr>
              <a:t>Where </a:t>
            </a:r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>do meteorites come from?</a:t>
            </a:r>
            <a:endParaRPr lang="it-IT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Georgia" panose="02040502050405020303" pitchFamily="18" charset="0"/>
              </a:rPr>
              <a:t>How </a:t>
            </a:r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>many parent bodies of known meteorites can we surely identify?</a:t>
            </a:r>
            <a:endParaRPr lang="it-IT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Georgia" panose="02040502050405020303" pitchFamily="18" charset="0"/>
              </a:rPr>
              <a:t>Can </a:t>
            </a:r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>we better understand the mechanisms of delivery from the asteroid main belt?</a:t>
            </a:r>
            <a:endParaRPr lang="it-IT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Georgia" panose="02040502050405020303" pitchFamily="18" charset="0"/>
              </a:rPr>
              <a:t>What </a:t>
            </a:r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>is the abundance of water possibly delivered to the Earth by different classes of asteroids?</a:t>
            </a:r>
            <a:endParaRPr lang="it-IT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Georgia" panose="02040502050405020303" pitchFamily="18" charset="0"/>
              </a:rPr>
              <a:t>Are </a:t>
            </a:r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>there new classes of meteorites that we have not yet discovered?</a:t>
            </a:r>
            <a:endParaRPr lang="it-IT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3078" name="Line 2"/>
          <p:cNvSpPr>
            <a:spLocks noChangeShapeType="1"/>
          </p:cNvSpPr>
          <p:nvPr/>
        </p:nvSpPr>
        <p:spPr bwMode="auto">
          <a:xfrm>
            <a:off x="533400" y="11430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3079" name="Picture 9" descr="logo_oato_mo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575"/>
            <a:ext cx="1366837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81000" y="6359525"/>
            <a:ext cx="8382000" cy="454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en-GB" altLang="it-IT" sz="1400" dirty="0" smtClean="0">
                <a:latin typeface="Georgia" pitchFamily="18" charset="0"/>
              </a:rPr>
              <a:t>PRISSMA, </a:t>
            </a:r>
            <a:r>
              <a:rPr lang="en-GB" altLang="it-IT" sz="1400" dirty="0" err="1" smtClean="0">
                <a:latin typeface="Georgia" pitchFamily="18" charset="0"/>
              </a:rPr>
              <a:t>D.Gardiol</a:t>
            </a:r>
            <a:r>
              <a:rPr lang="en-GB" altLang="it-IT" sz="1400" dirty="0" smtClean="0">
                <a:latin typeface="Georgia" pitchFamily="18" charset="0"/>
              </a:rPr>
              <a:t>, Chianti Topics Workshop, </a:t>
            </a:r>
            <a:r>
              <a:rPr lang="en-GB" altLang="it-IT" sz="1400" dirty="0" err="1" smtClean="0">
                <a:latin typeface="Georgia" pitchFamily="18" charset="0"/>
              </a:rPr>
              <a:t>Osservatorio</a:t>
            </a:r>
            <a:r>
              <a:rPr lang="en-GB" altLang="it-IT" sz="1400" dirty="0" smtClean="0">
                <a:latin typeface="Georgia" pitchFamily="18" charset="0"/>
              </a:rPr>
              <a:t> del Chianti, 11-13 </a:t>
            </a:r>
            <a:r>
              <a:rPr lang="en-GB" altLang="it-IT" sz="1400" dirty="0" err="1" smtClean="0">
                <a:latin typeface="Georgia" pitchFamily="18" charset="0"/>
              </a:rPr>
              <a:t>maggio</a:t>
            </a:r>
            <a:r>
              <a:rPr lang="en-GB" altLang="it-IT" sz="1400" dirty="0" smtClean="0">
                <a:latin typeface="Georgia" pitchFamily="18" charset="0"/>
              </a:rPr>
              <a:t> 2016</a:t>
            </a:r>
          </a:p>
        </p:txBody>
      </p:sp>
      <p:pic>
        <p:nvPicPr>
          <p:cNvPr id="10" name="Picture 10" descr="inaf150x1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2" y="44624"/>
            <a:ext cx="102393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D:\Lavoro\ChiantiTopics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26" y="155551"/>
            <a:ext cx="3619573" cy="83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7699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fld id="{3B2B6143-737B-4061-B887-5FA251AFD36B}" type="slidenum">
              <a:rPr lang="en-GB" altLang="it-IT" sz="1400" smtClean="0"/>
              <a:pPr eaLnBrk="1" hangingPunct="1">
                <a:spcBef>
                  <a:spcPct val="0"/>
                </a:spcBef>
                <a:buFont typeface="Times New Roman" charset="0"/>
                <a:buNone/>
              </a:pPr>
              <a:t>5</a:t>
            </a:fld>
            <a:endParaRPr lang="en-GB" altLang="it-IT" sz="1400" smtClean="0"/>
          </a:p>
        </p:txBody>
      </p:sp>
      <p:sp>
        <p:nvSpPr>
          <p:cNvPr id="3075" name="Line 1"/>
          <p:cNvSpPr>
            <a:spLocks noChangeShapeType="1"/>
          </p:cNvSpPr>
          <p:nvPr/>
        </p:nvSpPr>
        <p:spPr bwMode="auto">
          <a:xfrm>
            <a:off x="381000" y="61722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468313" y="1341438"/>
            <a:ext cx="8207375" cy="470898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it-IT" altLang="it-IT" b="1" i="1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Expected</a:t>
            </a:r>
            <a:r>
              <a:rPr lang="it-IT" altLang="it-IT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it-IT" altLang="it-IT" b="1" i="1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results</a:t>
            </a:r>
            <a:endParaRPr lang="en-GB" altLang="it-IT" b="1" i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marL="342900" indent="-342900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it-IT" dirty="0" smtClean="0">
                <a:solidFill>
                  <a:schemeClr val="tx1"/>
                </a:solidFill>
                <a:latin typeface="Georgia" panose="02040502050405020303" pitchFamily="18" charset="0"/>
              </a:rPr>
              <a:t>The </a:t>
            </a:r>
            <a:r>
              <a:rPr lang="it-IT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number</a:t>
            </a:r>
            <a:r>
              <a:rPr lang="it-IT" dirty="0" smtClean="0">
                <a:solidFill>
                  <a:schemeClr val="tx1"/>
                </a:solidFill>
                <a:latin typeface="Georgia" panose="02040502050405020303" pitchFamily="18" charset="0"/>
              </a:rPr>
              <a:t> of </a:t>
            </a:r>
            <a:r>
              <a:rPr lang="it-IT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meteorites</a:t>
            </a:r>
            <a:r>
              <a:rPr lang="it-IT" dirty="0" smtClean="0">
                <a:solidFill>
                  <a:schemeClr val="tx1"/>
                </a:solidFill>
                <a:latin typeface="Georgia" panose="02040502050405020303" pitchFamily="18" charset="0"/>
              </a:rPr>
              <a:t> with </a:t>
            </a:r>
            <a:r>
              <a:rPr lang="it-IT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size</a:t>
            </a:r>
            <a:r>
              <a:rPr lang="it-IT" dirty="0" smtClean="0">
                <a:solidFill>
                  <a:schemeClr val="tx1"/>
                </a:solidFill>
                <a:latin typeface="Georgia" panose="02040502050405020303" pitchFamily="18" charset="0"/>
              </a:rPr>
              <a:t> &gt; </a:t>
            </a:r>
            <a:r>
              <a:rPr lang="it-IT" dirty="0">
                <a:solidFill>
                  <a:schemeClr val="tx1"/>
                </a:solidFill>
                <a:latin typeface="Georgia" panose="02040502050405020303" pitchFamily="18" charset="0"/>
              </a:rPr>
              <a:t>7 cm </a:t>
            </a:r>
            <a:r>
              <a:rPr lang="it-IT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fallen</a:t>
            </a:r>
            <a:r>
              <a:rPr lang="it-IT" dirty="0" smtClean="0">
                <a:solidFill>
                  <a:schemeClr val="tx1"/>
                </a:solidFill>
                <a:latin typeface="Georgia" panose="02040502050405020303" pitchFamily="18" charset="0"/>
              </a:rPr>
              <a:t> on Earth in the last </a:t>
            </a:r>
            <a:r>
              <a:rPr lang="it-IT" dirty="0">
                <a:solidFill>
                  <a:schemeClr val="tx1"/>
                </a:solidFill>
                <a:latin typeface="Georgia" panose="02040502050405020303" pitchFamily="18" charset="0"/>
              </a:rPr>
              <a:t>1000 </a:t>
            </a:r>
            <a:r>
              <a:rPr lang="it-IT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years</a:t>
            </a:r>
            <a:r>
              <a:rPr lang="it-IT" dirty="0" smtClean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it-IT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is</a:t>
            </a:r>
            <a:r>
              <a:rPr lang="it-IT" dirty="0" smtClean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it-IT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estimated</a:t>
            </a:r>
            <a:r>
              <a:rPr lang="it-IT" dirty="0" smtClean="0">
                <a:solidFill>
                  <a:schemeClr val="tx1"/>
                </a:solidFill>
                <a:latin typeface="Georgia" panose="02040502050405020303" pitchFamily="18" charset="0"/>
              </a:rPr>
              <a:t> to be of the </a:t>
            </a:r>
            <a:r>
              <a:rPr lang="it-IT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order</a:t>
            </a:r>
            <a:r>
              <a:rPr lang="it-IT" dirty="0" smtClean="0">
                <a:solidFill>
                  <a:schemeClr val="tx1"/>
                </a:solidFill>
                <a:latin typeface="Georgia" panose="02040502050405020303" pitchFamily="18" charset="0"/>
              </a:rPr>
              <a:t> of </a:t>
            </a:r>
            <a:r>
              <a:rPr lang="it-IT" dirty="0">
                <a:solidFill>
                  <a:schemeClr val="tx1"/>
                </a:solidFill>
                <a:latin typeface="Georgia" panose="02040502050405020303" pitchFamily="18" charset="0"/>
              </a:rPr>
              <a:t>5·10</a:t>
            </a:r>
            <a:r>
              <a:rPr lang="it-IT" baseline="30000" dirty="0">
                <a:solidFill>
                  <a:schemeClr val="tx1"/>
                </a:solidFill>
                <a:latin typeface="Georgia" panose="02040502050405020303" pitchFamily="18" charset="0"/>
              </a:rPr>
              <a:t>5</a:t>
            </a:r>
            <a:r>
              <a:rPr lang="it-IT" dirty="0">
                <a:solidFill>
                  <a:schemeClr val="tx1"/>
                </a:solidFill>
                <a:latin typeface="Georgia" panose="02040502050405020303" pitchFamily="18" charset="0"/>
              </a:rPr>
              <a:t>, </a:t>
            </a:r>
            <a:r>
              <a:rPr lang="it-IT" dirty="0" smtClean="0">
                <a:solidFill>
                  <a:schemeClr val="tx1"/>
                </a:solidFill>
                <a:latin typeface="Georgia" panose="02040502050405020303" pitchFamily="18" charset="0"/>
              </a:rPr>
              <a:t>a </a:t>
            </a:r>
            <a:r>
              <a:rPr lang="it-IT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huge</a:t>
            </a:r>
            <a:r>
              <a:rPr lang="it-IT" dirty="0" smtClean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it-IT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number</a:t>
            </a:r>
            <a:r>
              <a:rPr lang="it-IT" dirty="0" smtClean="0">
                <a:solidFill>
                  <a:schemeClr val="tx1"/>
                </a:solidFill>
                <a:latin typeface="Georgia" panose="02040502050405020303" pitchFamily="18" charset="0"/>
              </a:rPr>
              <a:t> with </a:t>
            </a:r>
            <a:r>
              <a:rPr lang="it-IT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respect</a:t>
            </a:r>
            <a:r>
              <a:rPr lang="it-IT" dirty="0" smtClean="0">
                <a:solidFill>
                  <a:schemeClr val="tx1"/>
                </a:solidFill>
                <a:latin typeface="Georgia" panose="02040502050405020303" pitchFamily="18" charset="0"/>
              </a:rPr>
              <a:t> to the </a:t>
            </a:r>
            <a:r>
              <a:rPr lang="it-IT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number</a:t>
            </a:r>
            <a:r>
              <a:rPr lang="it-IT" dirty="0" smtClean="0">
                <a:solidFill>
                  <a:schemeClr val="tx1"/>
                </a:solidFill>
                <a:latin typeface="Georgia" panose="02040502050405020303" pitchFamily="18" charset="0"/>
              </a:rPr>
              <a:t> of </a:t>
            </a:r>
            <a:r>
              <a:rPr lang="it-IT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meteorites</a:t>
            </a:r>
            <a:r>
              <a:rPr lang="it-IT" dirty="0" smtClean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it-IT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recovered</a:t>
            </a:r>
            <a:endParaRPr lang="it-IT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342900" indent="-342900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it-IT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Military</a:t>
            </a:r>
            <a:r>
              <a:rPr lang="it-IT" dirty="0" smtClean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it-IT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satellites</a:t>
            </a:r>
            <a:r>
              <a:rPr lang="it-IT" dirty="0" smtClean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it-IT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detect</a:t>
            </a:r>
            <a:r>
              <a:rPr lang="it-IT" dirty="0" smtClean="0">
                <a:solidFill>
                  <a:schemeClr val="tx1"/>
                </a:solidFill>
                <a:latin typeface="Georgia" panose="02040502050405020303" pitchFamily="18" charset="0"/>
              </a:rPr>
              <a:t> some </a:t>
            </a:r>
            <a:r>
              <a:rPr lang="it-IT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tenth</a:t>
            </a:r>
            <a:r>
              <a:rPr lang="it-IT" dirty="0" smtClean="0">
                <a:solidFill>
                  <a:schemeClr val="tx1"/>
                </a:solidFill>
                <a:latin typeface="Georgia" panose="02040502050405020303" pitchFamily="18" charset="0"/>
              </a:rPr>
              <a:t> of </a:t>
            </a:r>
            <a:r>
              <a:rPr lang="it-IT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explosions</a:t>
            </a:r>
            <a:r>
              <a:rPr lang="it-IT" dirty="0" smtClean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it-IT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per</a:t>
            </a:r>
            <a:r>
              <a:rPr lang="it-IT" dirty="0" smtClean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it-IT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year</a:t>
            </a:r>
            <a:r>
              <a:rPr lang="it-IT" dirty="0" smtClean="0">
                <a:solidFill>
                  <a:schemeClr val="tx1"/>
                </a:solidFill>
                <a:latin typeface="Georgia" panose="02040502050405020303" pitchFamily="18" charset="0"/>
              </a:rPr>
              <a:t> of big </a:t>
            </a:r>
            <a:r>
              <a:rPr lang="it-IT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fireballs</a:t>
            </a:r>
            <a:r>
              <a:rPr lang="it-IT" dirty="0" smtClean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it-IT" dirty="0" smtClean="0">
                <a:solidFill>
                  <a:schemeClr val="tx1"/>
                </a:solidFill>
                <a:latin typeface="Georgia" panose="02040502050405020303" pitchFamily="18" charset="0"/>
              </a:rPr>
              <a:t>in the </a:t>
            </a:r>
            <a:r>
              <a:rPr lang="it-IT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atmosphere</a:t>
            </a:r>
            <a:endParaRPr lang="it-IT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>
              <a:spcBef>
                <a:spcPct val="50000"/>
              </a:spcBef>
              <a:buClrTx/>
              <a:buSzTx/>
              <a:defRPr/>
            </a:pPr>
            <a:r>
              <a:rPr lang="it-IT" dirty="0" smtClean="0">
                <a:solidFill>
                  <a:schemeClr val="tx1"/>
                </a:solidFill>
                <a:latin typeface="Georgia" panose="02040502050405020303" pitchFamily="18" charset="0"/>
              </a:rPr>
              <a:t>On the </a:t>
            </a:r>
            <a:r>
              <a:rPr lang="it-IT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italian</a:t>
            </a:r>
            <a:r>
              <a:rPr lang="it-IT" dirty="0" smtClean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it-IT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skies</a:t>
            </a:r>
            <a:r>
              <a:rPr lang="it-IT" dirty="0" smtClean="0">
                <a:solidFill>
                  <a:schemeClr val="tx1"/>
                </a:solidFill>
                <a:latin typeface="Georgia" panose="02040502050405020303" pitchFamily="18" charset="0"/>
              </a:rPr>
              <a:t> (</a:t>
            </a:r>
            <a:r>
              <a:rPr lang="it-IT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surface</a:t>
            </a:r>
            <a:r>
              <a:rPr lang="it-IT" dirty="0" smtClean="0">
                <a:solidFill>
                  <a:schemeClr val="tx1"/>
                </a:solidFill>
                <a:latin typeface="Georgia" panose="02040502050405020303" pitchFamily="18" charset="0"/>
              </a:rPr>
              <a:t> ~3·10</a:t>
            </a:r>
            <a:r>
              <a:rPr lang="it-IT" baseline="30000" dirty="0" smtClean="0">
                <a:solidFill>
                  <a:schemeClr val="tx1"/>
                </a:solidFill>
                <a:latin typeface="Georgia" panose="02040502050405020303" pitchFamily="18" charset="0"/>
              </a:rPr>
              <a:t>5</a:t>
            </a:r>
            <a:r>
              <a:rPr lang="it-IT" dirty="0" smtClean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it-IT" dirty="0">
                <a:solidFill>
                  <a:schemeClr val="tx1"/>
                </a:solidFill>
                <a:latin typeface="Georgia" panose="02040502050405020303" pitchFamily="18" charset="0"/>
              </a:rPr>
              <a:t>km</a:t>
            </a:r>
            <a:r>
              <a:rPr lang="it-IT" baseline="30000" dirty="0">
                <a:solidFill>
                  <a:schemeClr val="tx1"/>
                </a:solidFill>
                <a:latin typeface="Georgia" panose="02040502050405020303" pitchFamily="18" charset="0"/>
              </a:rPr>
              <a:t>2</a:t>
            </a:r>
            <a:r>
              <a:rPr lang="it-IT" dirty="0">
                <a:solidFill>
                  <a:schemeClr val="tx1"/>
                </a:solidFill>
                <a:latin typeface="Georgia" panose="02040502050405020303" pitchFamily="18" charset="0"/>
              </a:rPr>
              <a:t>) </a:t>
            </a:r>
            <a:r>
              <a:rPr lang="it-IT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one</a:t>
            </a:r>
            <a:r>
              <a:rPr lang="it-IT" dirty="0" smtClean="0">
                <a:solidFill>
                  <a:schemeClr val="tx1"/>
                </a:solidFill>
                <a:latin typeface="Georgia" panose="02040502050405020303" pitchFamily="18" charset="0"/>
              </a:rPr>
              <a:t> can </a:t>
            </a:r>
            <a:r>
              <a:rPr lang="it-IT" dirty="0" err="1">
                <a:solidFill>
                  <a:schemeClr val="tx1"/>
                </a:solidFill>
                <a:latin typeface="Georgia" panose="02040502050405020303" pitchFamily="18" charset="0"/>
              </a:rPr>
              <a:t>expect</a:t>
            </a:r>
            <a:r>
              <a:rPr lang="it-IT" dirty="0">
                <a:solidFill>
                  <a:schemeClr val="tx1"/>
                </a:solidFill>
                <a:latin typeface="Georgia" panose="02040502050405020303" pitchFamily="18" charset="0"/>
              </a:rPr>
              <a:t> : </a:t>
            </a:r>
          </a:p>
          <a:p>
            <a:pPr marL="342900" indent="-342900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it-IT" dirty="0" smtClean="0">
                <a:solidFill>
                  <a:schemeClr val="tx1"/>
                </a:solidFill>
                <a:latin typeface="Georgia" panose="02040502050405020303" pitchFamily="18" charset="0"/>
              </a:rPr>
              <a:t>1 </a:t>
            </a:r>
            <a:r>
              <a:rPr lang="it-IT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bright</a:t>
            </a:r>
            <a:r>
              <a:rPr lang="it-IT" dirty="0" smtClean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it-IT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meteor</a:t>
            </a:r>
            <a:r>
              <a:rPr lang="it-IT" dirty="0" smtClean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it-IT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every</a:t>
            </a:r>
            <a:r>
              <a:rPr lang="it-IT" dirty="0" smtClean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it-IT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two</a:t>
            </a:r>
            <a:r>
              <a:rPr lang="it-IT" dirty="0" smtClean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it-IT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days</a:t>
            </a:r>
            <a:endParaRPr lang="it-IT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342900" indent="-342900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it-IT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fall</a:t>
            </a:r>
            <a:r>
              <a:rPr lang="it-IT" dirty="0" smtClean="0">
                <a:solidFill>
                  <a:schemeClr val="tx1"/>
                </a:solidFill>
                <a:latin typeface="Georgia" panose="02040502050405020303" pitchFamily="18" charset="0"/>
              </a:rPr>
              <a:t> rate: 2-10 </a:t>
            </a:r>
            <a:r>
              <a:rPr lang="it-IT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meteorites</a:t>
            </a:r>
            <a:r>
              <a:rPr lang="it-IT" dirty="0" smtClean="0">
                <a:solidFill>
                  <a:schemeClr val="tx1"/>
                </a:solidFill>
                <a:latin typeface="Georgia" panose="02040502050405020303" pitchFamily="18" charset="0"/>
              </a:rPr>
              <a:t>/</a:t>
            </a:r>
            <a:r>
              <a:rPr lang="it-IT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year</a:t>
            </a:r>
            <a:endParaRPr lang="it-IT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3078" name="Line 2"/>
          <p:cNvSpPr>
            <a:spLocks noChangeShapeType="1"/>
          </p:cNvSpPr>
          <p:nvPr/>
        </p:nvSpPr>
        <p:spPr bwMode="auto">
          <a:xfrm>
            <a:off x="533400" y="11430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3079" name="Picture 9" descr="logo_oato_mo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575"/>
            <a:ext cx="1366837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81000" y="6359525"/>
            <a:ext cx="8382000" cy="454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en-GB" altLang="it-IT" sz="1400" dirty="0" smtClean="0">
                <a:latin typeface="Georgia" pitchFamily="18" charset="0"/>
              </a:rPr>
              <a:t>PRISSMA, </a:t>
            </a:r>
            <a:r>
              <a:rPr lang="en-GB" altLang="it-IT" sz="1400" dirty="0" err="1" smtClean="0">
                <a:latin typeface="Georgia" pitchFamily="18" charset="0"/>
              </a:rPr>
              <a:t>D.Gardiol</a:t>
            </a:r>
            <a:r>
              <a:rPr lang="en-GB" altLang="it-IT" sz="1400" dirty="0" smtClean="0">
                <a:latin typeface="Georgia" pitchFamily="18" charset="0"/>
              </a:rPr>
              <a:t>, Chianti Topics Workshop, </a:t>
            </a:r>
            <a:r>
              <a:rPr lang="en-GB" altLang="it-IT" sz="1400" dirty="0" err="1" smtClean="0">
                <a:latin typeface="Georgia" pitchFamily="18" charset="0"/>
              </a:rPr>
              <a:t>Osservatorio</a:t>
            </a:r>
            <a:r>
              <a:rPr lang="en-GB" altLang="it-IT" sz="1400" dirty="0" smtClean="0">
                <a:latin typeface="Georgia" pitchFamily="18" charset="0"/>
              </a:rPr>
              <a:t> del Chianti, 11-13 </a:t>
            </a:r>
            <a:r>
              <a:rPr lang="en-GB" altLang="it-IT" sz="1400" dirty="0" err="1" smtClean="0">
                <a:latin typeface="Georgia" pitchFamily="18" charset="0"/>
              </a:rPr>
              <a:t>maggio</a:t>
            </a:r>
            <a:r>
              <a:rPr lang="en-GB" altLang="it-IT" sz="1400" dirty="0" smtClean="0">
                <a:latin typeface="Georgia" pitchFamily="18" charset="0"/>
              </a:rPr>
              <a:t> 2016</a:t>
            </a:r>
          </a:p>
        </p:txBody>
      </p:sp>
      <p:pic>
        <p:nvPicPr>
          <p:cNvPr id="10" name="Picture 10" descr="inaf150x1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2" y="44624"/>
            <a:ext cx="102393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D:\Lavoro\ChiantiTopics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26" y="155551"/>
            <a:ext cx="3619573" cy="83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5533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fld id="{3B2B6143-737B-4061-B887-5FA251AFD36B}" type="slidenum">
              <a:rPr lang="en-GB" altLang="it-IT" sz="1400" smtClean="0"/>
              <a:pPr eaLnBrk="1" hangingPunct="1">
                <a:spcBef>
                  <a:spcPct val="0"/>
                </a:spcBef>
                <a:buFont typeface="Times New Roman" charset="0"/>
                <a:buNone/>
              </a:pPr>
              <a:t>6</a:t>
            </a:fld>
            <a:endParaRPr lang="en-GB" altLang="it-IT" sz="1400" smtClean="0"/>
          </a:p>
        </p:txBody>
      </p:sp>
      <p:sp>
        <p:nvSpPr>
          <p:cNvPr id="3075" name="Line 1"/>
          <p:cNvSpPr>
            <a:spLocks noChangeShapeType="1"/>
          </p:cNvSpPr>
          <p:nvPr/>
        </p:nvSpPr>
        <p:spPr bwMode="auto">
          <a:xfrm>
            <a:off x="381000" y="61722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468313" y="1167135"/>
            <a:ext cx="8207375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it-IT" altLang="it-IT" b="1" i="1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Meteorites</a:t>
            </a:r>
            <a:r>
              <a:rPr lang="it-IT" altLang="it-IT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it-IT" altLang="it-IT" b="1" i="1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fall</a:t>
            </a:r>
            <a:r>
              <a:rPr lang="it-IT" altLang="it-IT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and </a:t>
            </a:r>
            <a:r>
              <a:rPr lang="it-IT" altLang="it-IT" b="1" i="1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recovery</a:t>
            </a:r>
            <a:r>
              <a:rPr lang="it-IT" altLang="it-IT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(France)</a:t>
            </a:r>
          </a:p>
        </p:txBody>
      </p:sp>
      <p:sp>
        <p:nvSpPr>
          <p:cNvPr id="3078" name="Line 2"/>
          <p:cNvSpPr>
            <a:spLocks noChangeShapeType="1"/>
          </p:cNvSpPr>
          <p:nvPr/>
        </p:nvSpPr>
        <p:spPr bwMode="auto">
          <a:xfrm>
            <a:off x="533400" y="11430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3079" name="Picture 9" descr="logo_oato_mo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575"/>
            <a:ext cx="1366837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16814"/>
            <a:ext cx="7812360" cy="4369096"/>
          </a:xfrm>
          <a:prstGeom prst="rect">
            <a:avLst/>
          </a:prstGeom>
        </p:spPr>
      </p:pic>
      <p:sp>
        <p:nvSpPr>
          <p:cNvPr id="11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81000" y="6359525"/>
            <a:ext cx="8382000" cy="454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en-GB" altLang="it-IT" sz="1400" dirty="0" smtClean="0">
                <a:latin typeface="Georgia" pitchFamily="18" charset="0"/>
              </a:rPr>
              <a:t>PRISSMA, </a:t>
            </a:r>
            <a:r>
              <a:rPr lang="en-GB" altLang="it-IT" sz="1400" dirty="0" err="1" smtClean="0">
                <a:latin typeface="Georgia" pitchFamily="18" charset="0"/>
              </a:rPr>
              <a:t>D.Gardiol</a:t>
            </a:r>
            <a:r>
              <a:rPr lang="en-GB" altLang="it-IT" sz="1400" dirty="0" smtClean="0">
                <a:latin typeface="Georgia" pitchFamily="18" charset="0"/>
              </a:rPr>
              <a:t>, Chianti Topics Workshop, </a:t>
            </a:r>
            <a:r>
              <a:rPr lang="en-GB" altLang="it-IT" sz="1400" dirty="0" err="1" smtClean="0">
                <a:latin typeface="Georgia" pitchFamily="18" charset="0"/>
              </a:rPr>
              <a:t>Osservatorio</a:t>
            </a:r>
            <a:r>
              <a:rPr lang="en-GB" altLang="it-IT" sz="1400" dirty="0" smtClean="0">
                <a:latin typeface="Georgia" pitchFamily="18" charset="0"/>
              </a:rPr>
              <a:t> del Chianti, 11-13 </a:t>
            </a:r>
            <a:r>
              <a:rPr lang="en-GB" altLang="it-IT" sz="1400" dirty="0" err="1" smtClean="0">
                <a:latin typeface="Georgia" pitchFamily="18" charset="0"/>
              </a:rPr>
              <a:t>maggio</a:t>
            </a:r>
            <a:r>
              <a:rPr lang="en-GB" altLang="it-IT" sz="1400" dirty="0" smtClean="0">
                <a:latin typeface="Georgia" pitchFamily="18" charset="0"/>
              </a:rPr>
              <a:t> 2016</a:t>
            </a:r>
          </a:p>
        </p:txBody>
      </p:sp>
      <p:pic>
        <p:nvPicPr>
          <p:cNvPr id="10" name="Picture 10" descr="inaf150x1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2" y="44624"/>
            <a:ext cx="102393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D:\Lavoro\ChiantiTopics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26" y="155551"/>
            <a:ext cx="3619573" cy="83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2143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fld id="{3B2B6143-737B-4061-B887-5FA251AFD36B}" type="slidenum">
              <a:rPr lang="en-GB" altLang="it-IT" sz="1400" smtClean="0"/>
              <a:pPr eaLnBrk="1" hangingPunct="1">
                <a:spcBef>
                  <a:spcPct val="0"/>
                </a:spcBef>
                <a:buFont typeface="Times New Roman" charset="0"/>
                <a:buNone/>
              </a:pPr>
              <a:t>7</a:t>
            </a:fld>
            <a:endParaRPr lang="en-GB" altLang="it-IT" sz="1400" smtClean="0"/>
          </a:p>
        </p:txBody>
      </p:sp>
      <p:sp>
        <p:nvSpPr>
          <p:cNvPr id="3075" name="Line 1"/>
          <p:cNvSpPr>
            <a:spLocks noChangeShapeType="1"/>
          </p:cNvSpPr>
          <p:nvPr/>
        </p:nvSpPr>
        <p:spPr bwMode="auto">
          <a:xfrm>
            <a:off x="381000" y="61722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468313" y="1167135"/>
            <a:ext cx="8207375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it-IT" altLang="it-IT" b="1" i="1" dirty="0" err="1">
                <a:solidFill>
                  <a:srgbClr val="FF0000"/>
                </a:solidFill>
                <a:latin typeface="Georgia" panose="02040502050405020303" pitchFamily="18" charset="0"/>
              </a:rPr>
              <a:t>Meteorites</a:t>
            </a:r>
            <a:r>
              <a:rPr lang="it-IT" altLang="it-IT" b="1" i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it-IT" altLang="it-IT" b="1" i="1" dirty="0" err="1">
                <a:solidFill>
                  <a:srgbClr val="FF0000"/>
                </a:solidFill>
                <a:latin typeface="Georgia" panose="02040502050405020303" pitchFamily="18" charset="0"/>
              </a:rPr>
              <a:t>fall</a:t>
            </a:r>
            <a:r>
              <a:rPr lang="it-IT" altLang="it-IT" b="1" i="1" dirty="0">
                <a:solidFill>
                  <a:srgbClr val="FF0000"/>
                </a:solidFill>
                <a:latin typeface="Georgia" panose="02040502050405020303" pitchFamily="18" charset="0"/>
              </a:rPr>
              <a:t> and </a:t>
            </a:r>
            <a:r>
              <a:rPr lang="it-IT" altLang="it-IT" b="1" i="1" dirty="0" err="1">
                <a:solidFill>
                  <a:srgbClr val="FF0000"/>
                </a:solidFill>
                <a:latin typeface="Georgia" panose="02040502050405020303" pitchFamily="18" charset="0"/>
              </a:rPr>
              <a:t>recovery</a:t>
            </a:r>
            <a:r>
              <a:rPr lang="it-IT" altLang="it-IT" b="1" i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it-IT" altLang="it-IT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(</a:t>
            </a:r>
            <a:r>
              <a:rPr lang="it-IT" altLang="it-IT" b="1" i="1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Italy</a:t>
            </a:r>
            <a:r>
              <a:rPr lang="it-IT" altLang="it-IT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)</a:t>
            </a:r>
            <a:endParaRPr lang="it-IT" altLang="it-IT" b="1" i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3078" name="Line 2"/>
          <p:cNvSpPr>
            <a:spLocks noChangeShapeType="1"/>
          </p:cNvSpPr>
          <p:nvPr/>
        </p:nvSpPr>
        <p:spPr bwMode="auto">
          <a:xfrm>
            <a:off x="533400" y="11430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3079" name="Picture 9" descr="logo_oato_mo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575"/>
            <a:ext cx="1366837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11" y="1628800"/>
            <a:ext cx="8273845" cy="4461824"/>
          </a:xfrm>
          <a:prstGeom prst="rect">
            <a:avLst/>
          </a:prstGeom>
        </p:spPr>
      </p:pic>
      <p:sp>
        <p:nvSpPr>
          <p:cNvPr id="11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81000" y="6359525"/>
            <a:ext cx="8382000" cy="454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en-GB" altLang="it-IT" sz="1400" dirty="0" smtClean="0">
                <a:latin typeface="Georgia" pitchFamily="18" charset="0"/>
              </a:rPr>
              <a:t>PRISSMA, </a:t>
            </a:r>
            <a:r>
              <a:rPr lang="en-GB" altLang="it-IT" sz="1400" dirty="0" err="1" smtClean="0">
                <a:latin typeface="Georgia" pitchFamily="18" charset="0"/>
              </a:rPr>
              <a:t>D.Gardiol</a:t>
            </a:r>
            <a:r>
              <a:rPr lang="en-GB" altLang="it-IT" sz="1400" dirty="0" smtClean="0">
                <a:latin typeface="Georgia" pitchFamily="18" charset="0"/>
              </a:rPr>
              <a:t>, Chianti Topics Workshop, </a:t>
            </a:r>
            <a:r>
              <a:rPr lang="en-GB" altLang="it-IT" sz="1400" dirty="0" err="1" smtClean="0">
                <a:latin typeface="Georgia" pitchFamily="18" charset="0"/>
              </a:rPr>
              <a:t>Osservatorio</a:t>
            </a:r>
            <a:r>
              <a:rPr lang="en-GB" altLang="it-IT" sz="1400" dirty="0" smtClean="0">
                <a:latin typeface="Georgia" pitchFamily="18" charset="0"/>
              </a:rPr>
              <a:t> del Chianti, 11-13 </a:t>
            </a:r>
            <a:r>
              <a:rPr lang="en-GB" altLang="it-IT" sz="1400" dirty="0" err="1" smtClean="0">
                <a:latin typeface="Georgia" pitchFamily="18" charset="0"/>
              </a:rPr>
              <a:t>maggio</a:t>
            </a:r>
            <a:r>
              <a:rPr lang="en-GB" altLang="it-IT" sz="1400" dirty="0" smtClean="0">
                <a:latin typeface="Georgia" pitchFamily="18" charset="0"/>
              </a:rPr>
              <a:t> 2016</a:t>
            </a:r>
          </a:p>
        </p:txBody>
      </p:sp>
      <p:pic>
        <p:nvPicPr>
          <p:cNvPr id="10" name="Picture 10" descr="inaf150x1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2" y="44624"/>
            <a:ext cx="102393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D:\Lavoro\ChiantiTopics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26" y="155551"/>
            <a:ext cx="3619573" cy="83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6581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fld id="{3B2B6143-737B-4061-B887-5FA251AFD36B}" type="slidenum">
              <a:rPr lang="en-GB" altLang="it-IT" sz="1400" smtClean="0"/>
              <a:pPr eaLnBrk="1" hangingPunct="1">
                <a:spcBef>
                  <a:spcPct val="0"/>
                </a:spcBef>
                <a:buFont typeface="Times New Roman" charset="0"/>
                <a:buNone/>
              </a:pPr>
              <a:t>8</a:t>
            </a:fld>
            <a:endParaRPr lang="en-GB" altLang="it-IT" sz="1400" smtClean="0"/>
          </a:p>
        </p:txBody>
      </p:sp>
      <p:sp>
        <p:nvSpPr>
          <p:cNvPr id="3075" name="Line 1"/>
          <p:cNvSpPr>
            <a:spLocks noChangeShapeType="1"/>
          </p:cNvSpPr>
          <p:nvPr/>
        </p:nvSpPr>
        <p:spPr bwMode="auto">
          <a:xfrm>
            <a:off x="381000" y="61722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468313" y="1167135"/>
            <a:ext cx="8207375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it-IT" altLang="it-IT" b="1" i="1" dirty="0" err="1">
                <a:solidFill>
                  <a:srgbClr val="FF0000"/>
                </a:solidFill>
                <a:latin typeface="Georgia" panose="02040502050405020303" pitchFamily="18" charset="0"/>
              </a:rPr>
              <a:t>Meteorites</a:t>
            </a:r>
            <a:r>
              <a:rPr lang="it-IT" altLang="it-IT" b="1" i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it-IT" altLang="it-IT" b="1" i="1" dirty="0" err="1">
                <a:solidFill>
                  <a:srgbClr val="FF0000"/>
                </a:solidFill>
                <a:latin typeface="Georgia" panose="02040502050405020303" pitchFamily="18" charset="0"/>
              </a:rPr>
              <a:t>fall</a:t>
            </a:r>
            <a:r>
              <a:rPr lang="it-IT" altLang="it-IT" b="1" i="1" dirty="0">
                <a:solidFill>
                  <a:srgbClr val="FF0000"/>
                </a:solidFill>
                <a:latin typeface="Georgia" panose="02040502050405020303" pitchFamily="18" charset="0"/>
              </a:rPr>
              <a:t> and </a:t>
            </a:r>
            <a:r>
              <a:rPr lang="it-IT" altLang="it-IT" b="1" i="1" dirty="0" err="1">
                <a:solidFill>
                  <a:srgbClr val="FF0000"/>
                </a:solidFill>
                <a:latin typeface="Georgia" panose="02040502050405020303" pitchFamily="18" charset="0"/>
              </a:rPr>
              <a:t>recovery</a:t>
            </a:r>
            <a:r>
              <a:rPr lang="it-IT" altLang="it-IT" b="1" i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it-IT" altLang="it-IT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(</a:t>
            </a:r>
            <a:r>
              <a:rPr lang="it-IT" altLang="it-IT" b="1" i="1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Italy</a:t>
            </a:r>
            <a:r>
              <a:rPr lang="it-IT" altLang="it-IT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)</a:t>
            </a:r>
            <a:endParaRPr lang="it-IT" altLang="it-IT" b="1" i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3077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81000" y="6359525"/>
            <a:ext cx="8382000" cy="454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en-GB" altLang="it-IT" sz="1400" dirty="0" smtClean="0">
                <a:latin typeface="Georgia" pitchFamily="18" charset="0"/>
              </a:rPr>
              <a:t>PRISSMA, </a:t>
            </a:r>
            <a:r>
              <a:rPr lang="en-GB" altLang="it-IT" sz="1400" dirty="0" err="1" smtClean="0">
                <a:latin typeface="Georgia" pitchFamily="18" charset="0"/>
              </a:rPr>
              <a:t>D.Gardiol</a:t>
            </a:r>
            <a:r>
              <a:rPr lang="en-GB" altLang="it-IT" sz="1400" dirty="0" smtClean="0">
                <a:latin typeface="Georgia" pitchFamily="18" charset="0"/>
              </a:rPr>
              <a:t>, Chianti Topics Workshop, </a:t>
            </a:r>
            <a:r>
              <a:rPr lang="en-GB" altLang="it-IT" sz="1400" dirty="0" err="1" smtClean="0">
                <a:latin typeface="Georgia" pitchFamily="18" charset="0"/>
              </a:rPr>
              <a:t>Osservatorio</a:t>
            </a:r>
            <a:r>
              <a:rPr lang="en-GB" altLang="it-IT" sz="1400" dirty="0" smtClean="0">
                <a:latin typeface="Georgia" pitchFamily="18" charset="0"/>
              </a:rPr>
              <a:t> del Chianti, 11-13 </a:t>
            </a:r>
            <a:r>
              <a:rPr lang="en-GB" altLang="it-IT" sz="1400" dirty="0" err="1" smtClean="0">
                <a:latin typeface="Georgia" pitchFamily="18" charset="0"/>
              </a:rPr>
              <a:t>maggio</a:t>
            </a:r>
            <a:r>
              <a:rPr lang="en-GB" altLang="it-IT" sz="1400" dirty="0" smtClean="0">
                <a:latin typeface="Georgia" pitchFamily="18" charset="0"/>
              </a:rPr>
              <a:t> 2016</a:t>
            </a:r>
          </a:p>
        </p:txBody>
      </p:sp>
      <p:sp>
        <p:nvSpPr>
          <p:cNvPr id="3078" name="Line 2"/>
          <p:cNvSpPr>
            <a:spLocks noChangeShapeType="1"/>
          </p:cNvSpPr>
          <p:nvPr/>
        </p:nvSpPr>
        <p:spPr bwMode="auto">
          <a:xfrm>
            <a:off x="533400" y="11430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3079" name="Picture 9" descr="logo_oato_mo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575"/>
            <a:ext cx="1366837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03" y="1683949"/>
            <a:ext cx="3468161" cy="438414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964" y="1683949"/>
            <a:ext cx="3552428" cy="438414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Picture 10" descr="inaf150x1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2" y="44624"/>
            <a:ext cx="102393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D:\Lavoro\ChiantiTopics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26" y="155551"/>
            <a:ext cx="3619573" cy="83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187624" y="5606430"/>
            <a:ext cx="7488064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it-IT" altLang="it-IT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XIX sec.                               XX sec.                   </a:t>
            </a:r>
            <a:endParaRPr lang="it-IT" altLang="it-IT" i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7012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fld id="{34FDBD36-762A-4817-A046-CAC94FE68639}" type="slidenum">
              <a:rPr lang="en-GB" altLang="it-IT" sz="1400" smtClean="0"/>
              <a:pPr eaLnBrk="1" hangingPunct="1">
                <a:spcBef>
                  <a:spcPct val="0"/>
                </a:spcBef>
                <a:buFont typeface="Times New Roman" charset="0"/>
                <a:buNone/>
              </a:pPr>
              <a:t>9</a:t>
            </a:fld>
            <a:endParaRPr lang="en-GB" altLang="it-IT" sz="1400" smtClean="0"/>
          </a:p>
        </p:txBody>
      </p:sp>
      <p:sp>
        <p:nvSpPr>
          <p:cNvPr id="4099" name="Line 1"/>
          <p:cNvSpPr>
            <a:spLocks noChangeShapeType="1"/>
          </p:cNvSpPr>
          <p:nvPr/>
        </p:nvSpPr>
        <p:spPr bwMode="auto">
          <a:xfrm>
            <a:off x="381000" y="61722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02" name="Line 2"/>
          <p:cNvSpPr>
            <a:spLocks noChangeShapeType="1"/>
          </p:cNvSpPr>
          <p:nvPr/>
        </p:nvSpPr>
        <p:spPr bwMode="auto">
          <a:xfrm>
            <a:off x="533400" y="1143000"/>
            <a:ext cx="822960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4103" name="Picture 9" descr="logo_oato_mo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575"/>
            <a:ext cx="1366837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81000" y="6359525"/>
            <a:ext cx="8382000" cy="454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None/>
            </a:pPr>
            <a:r>
              <a:rPr lang="en-GB" altLang="it-IT" sz="1400" dirty="0" smtClean="0">
                <a:latin typeface="Georgia" pitchFamily="18" charset="0"/>
              </a:rPr>
              <a:t>PRISSMA, </a:t>
            </a:r>
            <a:r>
              <a:rPr lang="en-GB" altLang="it-IT" sz="1400" dirty="0" err="1" smtClean="0">
                <a:latin typeface="Georgia" pitchFamily="18" charset="0"/>
              </a:rPr>
              <a:t>D.Gardiol</a:t>
            </a:r>
            <a:r>
              <a:rPr lang="en-GB" altLang="it-IT" sz="1400" dirty="0" smtClean="0">
                <a:latin typeface="Georgia" pitchFamily="18" charset="0"/>
              </a:rPr>
              <a:t>, Chianti Topics Workshop, </a:t>
            </a:r>
            <a:r>
              <a:rPr lang="en-GB" altLang="it-IT" sz="1400" dirty="0" err="1" smtClean="0">
                <a:latin typeface="Georgia" pitchFamily="18" charset="0"/>
              </a:rPr>
              <a:t>Osservatorio</a:t>
            </a:r>
            <a:r>
              <a:rPr lang="en-GB" altLang="it-IT" sz="1400" dirty="0" smtClean="0">
                <a:latin typeface="Georgia" pitchFamily="18" charset="0"/>
              </a:rPr>
              <a:t> del Chianti, 11-13 </a:t>
            </a:r>
            <a:r>
              <a:rPr lang="en-GB" altLang="it-IT" sz="1400" dirty="0" err="1" smtClean="0">
                <a:latin typeface="Georgia" pitchFamily="18" charset="0"/>
              </a:rPr>
              <a:t>maggio</a:t>
            </a:r>
            <a:r>
              <a:rPr lang="en-GB" altLang="it-IT" sz="1400" dirty="0" smtClean="0">
                <a:latin typeface="Georgia" pitchFamily="18" charset="0"/>
              </a:rPr>
              <a:t> 2016</a:t>
            </a:r>
          </a:p>
        </p:txBody>
      </p:sp>
      <p:pic>
        <p:nvPicPr>
          <p:cNvPr id="11" name="Picture 10" descr="inaf150x1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2" y="44624"/>
            <a:ext cx="102393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D:\Lavoro\ChiantiTopics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26" y="155551"/>
            <a:ext cx="3619573" cy="83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86" y="1196752"/>
            <a:ext cx="7652146" cy="4942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4313</TotalTime>
  <Words>2220</Words>
  <Application>Microsoft Office PowerPoint</Application>
  <PresentationFormat>Presentazione su schermo (4:3)</PresentationFormat>
  <Paragraphs>266</Paragraphs>
  <Slides>29</Slides>
  <Notes>29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0" baseType="lpstr"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F. Russo</dc:creator>
  <cp:lastModifiedBy>Daniele</cp:lastModifiedBy>
  <cp:revision>424</cp:revision>
  <dcterms:modified xsi:type="dcterms:W3CDTF">2016-05-12T10:16:31Z</dcterms:modified>
</cp:coreProperties>
</file>