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tiff" ContentType="image/tiff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5"/>
  </p:notesMasterIdLst>
  <p:sldIdLst>
    <p:sldId id="290" r:id="rId2"/>
    <p:sldId id="269" r:id="rId3"/>
    <p:sldId id="312" r:id="rId4"/>
    <p:sldId id="293" r:id="rId5"/>
    <p:sldId id="331" r:id="rId6"/>
    <p:sldId id="270" r:id="rId7"/>
    <p:sldId id="294" r:id="rId8"/>
    <p:sldId id="295" r:id="rId9"/>
    <p:sldId id="297" r:id="rId10"/>
    <p:sldId id="333" r:id="rId11"/>
    <p:sldId id="332" r:id="rId12"/>
    <p:sldId id="344" r:id="rId13"/>
    <p:sldId id="345" r:id="rId14"/>
    <p:sldId id="353" r:id="rId15"/>
    <p:sldId id="346" r:id="rId16"/>
    <p:sldId id="334" r:id="rId17"/>
    <p:sldId id="324" r:id="rId18"/>
    <p:sldId id="325" r:id="rId19"/>
    <p:sldId id="326" r:id="rId20"/>
    <p:sldId id="356" r:id="rId21"/>
    <p:sldId id="329" r:id="rId22"/>
    <p:sldId id="335" r:id="rId23"/>
    <p:sldId id="336" r:id="rId24"/>
    <p:sldId id="337" r:id="rId25"/>
    <p:sldId id="338" r:id="rId26"/>
    <p:sldId id="339" r:id="rId27"/>
    <p:sldId id="343" r:id="rId28"/>
    <p:sldId id="341" r:id="rId29"/>
    <p:sldId id="291" r:id="rId30"/>
    <p:sldId id="292" r:id="rId31"/>
    <p:sldId id="278" r:id="rId32"/>
    <p:sldId id="288" r:id="rId33"/>
    <p:sldId id="357" r:id="rId34"/>
    <p:sldId id="358" r:id="rId35"/>
    <p:sldId id="310" r:id="rId36"/>
    <p:sldId id="311" r:id="rId37"/>
    <p:sldId id="298" r:id="rId38"/>
    <p:sldId id="308" r:id="rId39"/>
    <p:sldId id="354" r:id="rId40"/>
    <p:sldId id="307" r:id="rId41"/>
    <p:sldId id="284" r:id="rId42"/>
    <p:sldId id="313" r:id="rId43"/>
    <p:sldId id="349" r:id="rId44"/>
    <p:sldId id="350" r:id="rId45"/>
    <p:sldId id="289" r:id="rId46"/>
    <p:sldId id="283" r:id="rId47"/>
    <p:sldId id="257" r:id="rId48"/>
    <p:sldId id="321" r:id="rId49"/>
    <p:sldId id="282" r:id="rId50"/>
    <p:sldId id="281" r:id="rId51"/>
    <p:sldId id="258" r:id="rId52"/>
    <p:sldId id="271" r:id="rId53"/>
    <p:sldId id="260" r:id="rId54"/>
    <p:sldId id="359" r:id="rId55"/>
    <p:sldId id="287" r:id="rId56"/>
    <p:sldId id="259" r:id="rId57"/>
    <p:sldId id="309" r:id="rId58"/>
    <p:sldId id="360" r:id="rId59"/>
    <p:sldId id="262" r:id="rId60"/>
    <p:sldId id="299" r:id="rId61"/>
    <p:sldId id="301" r:id="rId62"/>
    <p:sldId id="300" r:id="rId63"/>
    <p:sldId id="285" r:id="rId64"/>
    <p:sldId id="348" r:id="rId65"/>
    <p:sldId id="286" r:id="rId66"/>
    <p:sldId id="276" r:id="rId67"/>
    <p:sldId id="274" r:id="rId68"/>
    <p:sldId id="275" r:id="rId69"/>
    <p:sldId id="277" r:id="rId70"/>
    <p:sldId id="302" r:id="rId71"/>
    <p:sldId id="264" r:id="rId72"/>
    <p:sldId id="361" r:id="rId73"/>
    <p:sldId id="315" r:id="rId74"/>
    <p:sldId id="314" r:id="rId75"/>
    <p:sldId id="318" r:id="rId76"/>
    <p:sldId id="347" r:id="rId77"/>
    <p:sldId id="317" r:id="rId78"/>
    <p:sldId id="304" r:id="rId79"/>
    <p:sldId id="316" r:id="rId80"/>
    <p:sldId id="280" r:id="rId81"/>
    <p:sldId id="319" r:id="rId82"/>
    <p:sldId id="320" r:id="rId83"/>
    <p:sldId id="279" r:id="rId84"/>
    <p:sldId id="306" r:id="rId85"/>
    <p:sldId id="305" r:id="rId86"/>
    <p:sldId id="266" r:id="rId87"/>
    <p:sldId id="267" r:id="rId88"/>
    <p:sldId id="268" r:id="rId89"/>
    <p:sldId id="355" r:id="rId90"/>
    <p:sldId id="351" r:id="rId91"/>
    <p:sldId id="352" r:id="rId92"/>
    <p:sldId id="362" r:id="rId93"/>
    <p:sldId id="363" r:id="rId94"/>
  </p:sldIdLst>
  <p:sldSz cx="9144000" cy="6858000" type="screen4x3"/>
  <p:notesSz cx="6858000" cy="9144000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5pPr>
    <a:lvl6pPr marL="22860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6pPr>
    <a:lvl7pPr marL="27432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7pPr>
    <a:lvl8pPr marL="32004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8pPr>
    <a:lvl9pPr marL="3657600" algn="l" defTabSz="457200" rtl="0" eaLnBrk="1" latinLnBrk="0" hangingPunct="1">
      <a:defRPr kern="1200">
        <a:solidFill>
          <a:schemeClr val="tx1"/>
        </a:solidFill>
        <a:latin typeface="Arial" pitchFamily="-110" charset="0"/>
        <a:ea typeface="ＭＳ Ｐゴシック" pitchFamily="-110" charset="-128"/>
        <a:cs typeface="ＭＳ Ｐゴシック" pitchFamily="-110" charset="-128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7" d="100"/>
          <a:sy n="77" d="100"/>
        </p:scale>
        <p:origin x="-104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73" Type="http://schemas.openxmlformats.org/officeDocument/2006/relationships/slide" Target="slides/slide72.xml"/><Relationship Id="rId74" Type="http://schemas.openxmlformats.org/officeDocument/2006/relationships/slide" Target="slides/slide73.xml"/><Relationship Id="rId75" Type="http://schemas.openxmlformats.org/officeDocument/2006/relationships/slide" Target="slides/slide74.xml"/><Relationship Id="rId76" Type="http://schemas.openxmlformats.org/officeDocument/2006/relationships/slide" Target="slides/slide75.xml"/><Relationship Id="rId77" Type="http://schemas.openxmlformats.org/officeDocument/2006/relationships/slide" Target="slides/slide76.xml"/><Relationship Id="rId78" Type="http://schemas.openxmlformats.org/officeDocument/2006/relationships/slide" Target="slides/slide77.xml"/><Relationship Id="rId79" Type="http://schemas.openxmlformats.org/officeDocument/2006/relationships/slide" Target="slides/slide78.xml"/><Relationship Id="rId90" Type="http://schemas.openxmlformats.org/officeDocument/2006/relationships/slide" Target="slides/slide89.xml"/><Relationship Id="rId91" Type="http://schemas.openxmlformats.org/officeDocument/2006/relationships/slide" Target="slides/slide90.xml"/><Relationship Id="rId92" Type="http://schemas.openxmlformats.org/officeDocument/2006/relationships/slide" Target="slides/slide91.xml"/><Relationship Id="rId93" Type="http://schemas.openxmlformats.org/officeDocument/2006/relationships/slide" Target="slides/slide92.xml"/><Relationship Id="rId94" Type="http://schemas.openxmlformats.org/officeDocument/2006/relationships/slide" Target="slides/slide93.xml"/><Relationship Id="rId95" Type="http://schemas.openxmlformats.org/officeDocument/2006/relationships/notesMaster" Target="notesMasters/notesMaster1.xml"/><Relationship Id="rId96" Type="http://schemas.openxmlformats.org/officeDocument/2006/relationships/printerSettings" Target="printerSettings/printerSettings1.bin"/><Relationship Id="rId97" Type="http://schemas.openxmlformats.org/officeDocument/2006/relationships/presProps" Target="presProps.xml"/><Relationship Id="rId98" Type="http://schemas.openxmlformats.org/officeDocument/2006/relationships/viewProps" Target="viewProps.xml"/><Relationship Id="rId99" Type="http://schemas.openxmlformats.org/officeDocument/2006/relationships/theme" Target="theme/theme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100" Type="http://schemas.openxmlformats.org/officeDocument/2006/relationships/tableStyles" Target="tableStyles.xml"/><Relationship Id="rId80" Type="http://schemas.openxmlformats.org/officeDocument/2006/relationships/slide" Target="slides/slide79.xml"/><Relationship Id="rId81" Type="http://schemas.openxmlformats.org/officeDocument/2006/relationships/slide" Target="slides/slide80.xml"/><Relationship Id="rId82" Type="http://schemas.openxmlformats.org/officeDocument/2006/relationships/slide" Target="slides/slide81.xml"/><Relationship Id="rId83" Type="http://schemas.openxmlformats.org/officeDocument/2006/relationships/slide" Target="slides/slide82.xml"/><Relationship Id="rId84" Type="http://schemas.openxmlformats.org/officeDocument/2006/relationships/slide" Target="slides/slide83.xml"/><Relationship Id="rId85" Type="http://schemas.openxmlformats.org/officeDocument/2006/relationships/slide" Target="slides/slide84.xml"/><Relationship Id="rId86" Type="http://schemas.openxmlformats.org/officeDocument/2006/relationships/slide" Target="slides/slide85.xml"/><Relationship Id="rId87" Type="http://schemas.openxmlformats.org/officeDocument/2006/relationships/slide" Target="slides/slide86.xml"/><Relationship Id="rId88" Type="http://schemas.openxmlformats.org/officeDocument/2006/relationships/slide" Target="slides/slide87.xml"/><Relationship Id="rId89" Type="http://schemas.openxmlformats.org/officeDocument/2006/relationships/slide" Target="slides/slide8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BC0F5B1B-EBE0-4F4D-9B49-44B7C698907A}" type="datetime1">
              <a:rPr lang="it-IT"/>
              <a:pPr>
                <a:defRPr/>
              </a:pPr>
              <a:t>16/06/16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it-IT" noProof="0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noProof="0" smtClean="0"/>
              <a:t>Fare clic per modificare stili del testo dello schema</a:t>
            </a:r>
          </a:p>
          <a:p>
            <a:pPr lvl="1"/>
            <a:r>
              <a:rPr lang="it-IT" noProof="0" smtClean="0"/>
              <a:t>Secondo livello</a:t>
            </a:r>
          </a:p>
          <a:p>
            <a:pPr lvl="2"/>
            <a:r>
              <a:rPr lang="it-IT" noProof="0" smtClean="0"/>
              <a:t>Terzo livello</a:t>
            </a:r>
          </a:p>
          <a:p>
            <a:pPr lvl="3"/>
            <a:r>
              <a:rPr lang="it-IT" noProof="0" smtClean="0"/>
              <a:t>Quarto livello</a:t>
            </a:r>
          </a:p>
          <a:p>
            <a:pPr lvl="4"/>
            <a:r>
              <a:rPr lang="it-IT" noProof="0" smtClean="0"/>
              <a:t>Quinto livello</a:t>
            </a:r>
            <a:endParaRPr lang="it-IT" noProof="0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fld id="{E7BBA9BB-608C-0E4C-96C5-D66284DF5C2D}" type="slidenum">
              <a:rPr lang="it-IT"/>
              <a:pPr>
                <a:defRPr/>
              </a:pPr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66263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ＭＳ Ｐゴシック" pitchFamily="-110" charset="-128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pitchFamily="-110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verticale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nuto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/>
          <a:lstStyle/>
          <a:p>
            <a:r>
              <a:rPr lang="it-IT" smtClean="0"/>
              <a:t>Fare clic per modificare stile</a:t>
            </a:r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stile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gli stili del testo dello schema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4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Relationship Id="rId3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jpe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Relationship Id="rId3" Type="http://schemas.openxmlformats.org/officeDocument/2006/relationships/image" Target="../media/image31.jpe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2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Relationship Id="rId3" Type="http://schemas.openxmlformats.org/officeDocument/2006/relationships/image" Target="../media/image39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jpe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8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0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jpeg"/><Relationship Id="rId3" Type="http://schemas.openxmlformats.org/officeDocument/2006/relationships/image" Target="../media/image53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4" Type="http://schemas.openxmlformats.org/officeDocument/2006/relationships/image" Target="../media/image56.jpeg"/><Relationship Id="rId5" Type="http://schemas.openxmlformats.org/officeDocument/2006/relationships/image" Target="../media/image57.jpeg"/><Relationship Id="rId6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4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4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6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7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9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0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2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3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4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5.jpeg"/><Relationship Id="rId3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Relationship Id="rId3" Type="http://schemas.openxmlformats.org/officeDocument/2006/relationships/image" Target="../media/image8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7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ng"/><Relationship Id="rId3" Type="http://schemas.openxmlformats.org/officeDocument/2006/relationships/image" Target="../media/image79.pn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1.jpeg"/><Relationship Id="rId3" Type="http://schemas.openxmlformats.org/officeDocument/2006/relationships/image" Target="../media/image82.jpe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3.jpeg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jpe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5.jpe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6.jpeg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7.jpeg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jpe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9.jpe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4" Type="http://schemas.openxmlformats.org/officeDocument/2006/relationships/image" Target="../media/image92.jpeg"/><Relationship Id="rId5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0.jpe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4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4" Type="http://schemas.openxmlformats.org/officeDocument/2006/relationships/image" Target="../media/image97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5.jpeg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jpeg"/><Relationship Id="rId3" Type="http://schemas.openxmlformats.org/officeDocument/2006/relationships/image" Target="../media/image99.gif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4" Type="http://schemas.openxmlformats.org/officeDocument/2006/relationships/image" Target="../media/image102.jpeg"/><Relationship Id="rId5" Type="http://schemas.openxmlformats.org/officeDocument/2006/relationships/image" Target="../media/image103.jpeg"/><Relationship Id="rId6" Type="http://schemas.openxmlformats.org/officeDocument/2006/relationships/image" Target="../media/image104.jpeg"/><Relationship Id="rId7" Type="http://schemas.openxmlformats.org/officeDocument/2006/relationships/image" Target="../media/image105.png"/><Relationship Id="rId8" Type="http://schemas.openxmlformats.org/officeDocument/2006/relationships/image" Target="../media/image106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0.jpe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4" Type="http://schemas.openxmlformats.org/officeDocument/2006/relationships/image" Target="../media/image109.jpeg"/><Relationship Id="rId5" Type="http://schemas.openxmlformats.org/officeDocument/2006/relationships/image" Target="../media/image110.jpeg"/><Relationship Id="rId6" Type="http://schemas.openxmlformats.org/officeDocument/2006/relationships/image" Target="../media/image111.gif"/><Relationship Id="rId7" Type="http://schemas.openxmlformats.org/officeDocument/2006/relationships/image" Target="../media/image112.gif"/><Relationship Id="rId8" Type="http://schemas.openxmlformats.org/officeDocument/2006/relationships/image" Target="../media/image113.gif"/><Relationship Id="rId9" Type="http://schemas.openxmlformats.org/officeDocument/2006/relationships/image" Target="../media/image11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7.jpe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4" Type="http://schemas.openxmlformats.org/officeDocument/2006/relationships/image" Target="../media/image117.jpeg"/><Relationship Id="rId5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5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9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4" Type="http://schemas.openxmlformats.org/officeDocument/2006/relationships/image" Target="../media/image122.jpeg"/><Relationship Id="rId5" Type="http://schemas.openxmlformats.org/officeDocument/2006/relationships/image" Target="../media/image123.jpeg"/><Relationship Id="rId6" Type="http://schemas.openxmlformats.org/officeDocument/2006/relationships/image" Target="../media/image124.jpeg"/><Relationship Id="rId7" Type="http://schemas.openxmlformats.org/officeDocument/2006/relationships/image" Target="../media/image125.jpeg"/><Relationship Id="rId8" Type="http://schemas.openxmlformats.org/officeDocument/2006/relationships/image" Target="../media/image126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0.jpe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gif"/><Relationship Id="rId3" Type="http://schemas.openxmlformats.org/officeDocument/2006/relationships/image" Target="../media/image11.gif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7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4" Type="http://schemas.openxmlformats.org/officeDocument/2006/relationships/image" Target="../media/image130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8.jpeg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1.png"/><Relationship Id="rId3" Type="http://schemas.openxmlformats.org/officeDocument/2006/relationships/image" Target="../media/image132.png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3.jpeg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4.png"/><Relationship Id="rId3" Type="http://schemas.openxmlformats.org/officeDocument/2006/relationships/image" Target="../media/image135.jpeg"/></Relationships>
</file>

<file path=ppt/slides/_rels/slide8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6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gif"/><Relationship Id="rId4" Type="http://schemas.openxmlformats.org/officeDocument/2006/relationships/image" Target="../media/image139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7.png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jpeg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0.jpeg"/><Relationship Id="rId3" Type="http://schemas.openxmlformats.org/officeDocument/2006/relationships/image" Target="../media/image141.jpeg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3.jpeg"/><Relationship Id="rId4" Type="http://schemas.openxmlformats.org/officeDocument/2006/relationships/image" Target="../media/image144.jpe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2.jpeg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45.tiff"/><Relationship Id="rId3" Type="http://schemas.openxmlformats.org/officeDocument/2006/relationships/image" Target="../media/image14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12700"/>
            <a:ext cx="33750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339" name="Rettangolo 2"/>
          <p:cNvSpPr>
            <a:spLocks noChangeArrowheads="1"/>
          </p:cNvSpPr>
          <p:nvPr/>
        </p:nvSpPr>
        <p:spPr bwMode="auto">
          <a:xfrm>
            <a:off x="4356100" y="3244850"/>
            <a:ext cx="44640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3600" b="1">
                <a:solidFill>
                  <a:srgbClr val="FFC000"/>
                </a:solidFill>
                <a:latin typeface="Calibri" pitchFamily="-110" charset="0"/>
              </a:rPr>
              <a:t>www.comune.isnello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"/>
            <a:ext cx="9144000" cy="683900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2" descr="C:\Users\Comune Isnello\Desktop\FOTO 21\isnello foto 1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9525"/>
            <a:ext cx="9144000" cy="6838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2" descr="C:\Users\Comune Isnello\Desktop\FOTO 21\isnello foto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2700" y="9525"/>
            <a:ext cx="9156700" cy="684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Immagine 1" descr="IM1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55700"/>
            <a:ext cx="9144000" cy="454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1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674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14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543300"/>
            <a:ext cx="5867400" cy="3314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14-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72200" y="0"/>
            <a:ext cx="28089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27437"/>
            <a:ext cx="9144000" cy="60031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1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" y="0"/>
            <a:ext cx="91355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715625" y="1500188"/>
            <a:ext cx="328613" cy="2746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it-IT" dirty="0">
              <a:ea typeface="+mj-ea"/>
              <a:cs typeface="+mj-cs"/>
            </a:endParaRPr>
          </a:p>
        </p:txBody>
      </p:sp>
      <p:pic>
        <p:nvPicPr>
          <p:cNvPr id="6" name="Segnaposto contenuto 5" descr="17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64332"/>
          </a:xfr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9938" y="1071563"/>
            <a:ext cx="185737" cy="2746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it-IT" dirty="0">
              <a:ea typeface="+mj-ea"/>
              <a:cs typeface="+mj-cs"/>
            </a:endParaRPr>
          </a:p>
        </p:txBody>
      </p:sp>
      <p:pic>
        <p:nvPicPr>
          <p:cNvPr id="6" name="Immagine 5" descr="18-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0"/>
            <a:ext cx="4313708" cy="6477000"/>
          </a:xfrm>
          <a:prstGeom prst="rect">
            <a:avLst/>
          </a:prstGeom>
        </p:spPr>
      </p:pic>
      <p:pic>
        <p:nvPicPr>
          <p:cNvPr id="10" name="Immagine 9" descr="18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21130" y="381000"/>
            <a:ext cx="4822869" cy="650376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215563" y="1214438"/>
            <a:ext cx="114300" cy="2746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it-IT" dirty="0">
              <a:ea typeface="+mj-ea"/>
              <a:cs typeface="+mj-cs"/>
            </a:endParaRPr>
          </a:p>
        </p:txBody>
      </p:sp>
      <p:pic>
        <p:nvPicPr>
          <p:cNvPr id="6" name="Immagine 5" descr="1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82444"/>
            <a:ext cx="4267200" cy="6075556"/>
          </a:xfrm>
          <a:prstGeom prst="rect">
            <a:avLst/>
          </a:prstGeom>
        </p:spPr>
      </p:pic>
      <p:pic>
        <p:nvPicPr>
          <p:cNvPr id="8" name="Immagine 7" descr="19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67200" y="778344"/>
            <a:ext cx="4876800" cy="607965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ttangolo 1"/>
          <p:cNvSpPr>
            <a:spLocks noChangeArrowheads="1"/>
          </p:cNvSpPr>
          <p:nvPr/>
        </p:nvSpPr>
        <p:spPr bwMode="auto">
          <a:xfrm>
            <a:off x="785813" y="642938"/>
            <a:ext cx="8358187" cy="1754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>
              <a:latin typeface="Calibri" pitchFamily="-110" charset="0"/>
            </a:endParaRPr>
          </a:p>
          <a:p>
            <a:r>
              <a:rPr lang="it-IT" b="1">
                <a:latin typeface="Calibri" pitchFamily="-110" charset="0"/>
              </a:rPr>
              <a:t>AVVISO PUBBLICO </a:t>
            </a:r>
          </a:p>
          <a:p>
            <a:r>
              <a:rPr lang="it-IT" b="1">
                <a:latin typeface="Calibri" pitchFamily="-110" charset="0"/>
              </a:rPr>
              <a:t>COMUNE DI ISNELLO (PALERMO) </a:t>
            </a:r>
          </a:p>
          <a:p>
            <a:endParaRPr lang="it-IT" b="1">
              <a:latin typeface="Calibri" pitchFamily="-110" charset="0"/>
            </a:endParaRPr>
          </a:p>
          <a:p>
            <a:r>
              <a:rPr lang="it-IT" b="1">
                <a:solidFill>
                  <a:srgbClr val="FFC000"/>
                </a:solidFill>
                <a:latin typeface="Calibri" pitchFamily="-110" charset="0"/>
              </a:rPr>
              <a:t>Concorso di idee per la creazione del marchio / logotipo </a:t>
            </a:r>
          </a:p>
          <a:p>
            <a:r>
              <a:rPr lang="it-IT" b="1">
                <a:solidFill>
                  <a:srgbClr val="FFC000"/>
                </a:solidFill>
                <a:latin typeface="Calibri" pitchFamily="-110" charset="0"/>
              </a:rPr>
              <a:t>“GAL Hassin” – Centro Internazionale per le Scienze Astronomiche di Isnello </a:t>
            </a:r>
            <a:endParaRPr lang="it-IT">
              <a:solidFill>
                <a:srgbClr val="FFC000"/>
              </a:solidFill>
              <a:latin typeface="Calibri" pitchFamily="-110" charset="0"/>
            </a:endParaRPr>
          </a:p>
        </p:txBody>
      </p:sp>
      <p:pic>
        <p:nvPicPr>
          <p:cNvPr id="15363" name="Immagine 3" descr="AIAP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52500" y="2828925"/>
            <a:ext cx="7329488" cy="231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C:\Users\Comune Isnello\Desktop\FOTO 21\2077543357_8d3ebf50a8_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5138" y="11317"/>
            <a:ext cx="9159138" cy="68466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315"/>
            <a:ext cx="9144000" cy="68453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929938" y="1357313"/>
            <a:ext cx="257175" cy="2746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it-IT" dirty="0">
              <a:ea typeface="+mj-ea"/>
              <a:cs typeface="+mj-cs"/>
            </a:endParaRPr>
          </a:p>
        </p:txBody>
      </p:sp>
      <p:pic>
        <p:nvPicPr>
          <p:cNvPr id="6" name="Segnaposto contenuto 5" descr="21.jpg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48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0429875" y="1500188"/>
            <a:ext cx="257175" cy="2746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it-IT" dirty="0">
              <a:ea typeface="+mj-ea"/>
              <a:cs typeface="+mj-cs"/>
            </a:endParaRPr>
          </a:p>
        </p:txBody>
      </p:sp>
      <p:pic>
        <p:nvPicPr>
          <p:cNvPr id="6" name="Immagine 5" descr="2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8965" y="0"/>
            <a:ext cx="424063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22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4508" y="0"/>
            <a:ext cx="4403292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1215688" y="1428750"/>
            <a:ext cx="185737" cy="274638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endParaRPr lang="it-IT" dirty="0">
              <a:ea typeface="+mj-ea"/>
              <a:cs typeface="+mj-cs"/>
            </a:endParaRPr>
          </a:p>
        </p:txBody>
      </p:sp>
      <p:pic>
        <p:nvPicPr>
          <p:cNvPr id="4" name="Segnaposto contenuto 3" descr="PALIOTTO.jpg"/>
          <p:cNvPicPr>
            <a:picLocks noGrp="1" noChangeAspect="1"/>
          </p:cNvPicPr>
          <p:nvPr>
            <p:ph idx="1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11113" y="1406525"/>
            <a:ext cx="9155113" cy="4149725"/>
          </a:xfrm>
          <a:gradFill flip="none" rotWithShape="1">
            <a:gsLst>
              <a:gs pos="0">
                <a:schemeClr val="tx1">
                  <a:tint val="66000"/>
                  <a:satMod val="160000"/>
                </a:schemeClr>
              </a:gs>
              <a:gs pos="50000">
                <a:schemeClr val="tx1">
                  <a:tint val="44500"/>
                  <a:satMod val="160000"/>
                </a:schemeClr>
              </a:gs>
              <a:gs pos="100000">
                <a:schemeClr val="tx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0" name="Picture 2" descr="C:\Users\Comune Isnello\Pictures\MUSEO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9563" cy="6862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1" name="Picture 4" descr="C:\Users\Comune Isnello\Pictures\LUME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9563" y="0"/>
            <a:ext cx="50244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2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79485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25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00600" y="0"/>
            <a:ext cx="447151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26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1178"/>
            <a:ext cx="9144000" cy="647564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27-1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14400"/>
            <a:ext cx="4913376" cy="4840224"/>
          </a:xfrm>
          <a:prstGeom prst="rect">
            <a:avLst/>
          </a:prstGeom>
        </p:spPr>
      </p:pic>
      <p:pic>
        <p:nvPicPr>
          <p:cNvPr id="6" name="Immagine 5" descr="27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43400" y="1066800"/>
            <a:ext cx="4800600" cy="485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2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3285"/>
            <a:ext cx="9144000" cy="6531429"/>
          </a:xfrm>
          <a:prstGeom prst="rect">
            <a:avLst/>
          </a:prstGeom>
        </p:spPr>
      </p:pic>
      <p:sp>
        <p:nvSpPr>
          <p:cNvPr id="41987" name="Rettangolo 2"/>
          <p:cNvSpPr>
            <a:spLocks noChangeArrowheads="1"/>
          </p:cNvSpPr>
          <p:nvPr/>
        </p:nvSpPr>
        <p:spPr bwMode="auto">
          <a:xfrm>
            <a:off x="755650" y="333375"/>
            <a:ext cx="8027988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4400">
                <a:solidFill>
                  <a:srgbClr val="FFC000"/>
                </a:solidFill>
                <a:latin typeface="Arabic Typesetting" charset="0"/>
                <a:ea typeface="Arabic Typesetting" charset="0"/>
                <a:cs typeface="Arabic Typesetting" charset="0"/>
              </a:rPr>
              <a:t>Se in un primo momento l’idea non è assurda, </a:t>
            </a:r>
          </a:p>
          <a:p>
            <a:r>
              <a:rPr lang="it-IT" sz="4400">
                <a:solidFill>
                  <a:srgbClr val="FFC000"/>
                </a:solidFill>
                <a:latin typeface="Arabic Typesetting" charset="0"/>
                <a:ea typeface="Arabic Typesetting" charset="0"/>
                <a:cs typeface="Arabic Typesetting" charset="0"/>
              </a:rPr>
              <a:t>allora non c’è nessuna speranza che si realizzi.</a:t>
            </a:r>
          </a:p>
        </p:txBody>
      </p:sp>
      <p:sp>
        <p:nvSpPr>
          <p:cNvPr id="41988" name="Rettangolo 3"/>
          <p:cNvSpPr>
            <a:spLocks noChangeArrowheads="1"/>
          </p:cNvSpPr>
          <p:nvPr/>
        </p:nvSpPr>
        <p:spPr bwMode="auto">
          <a:xfrm>
            <a:off x="6715125" y="4857750"/>
            <a:ext cx="16271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b="1" i="1">
                <a:solidFill>
                  <a:srgbClr val="FF0000"/>
                </a:solidFill>
                <a:latin typeface="Times New Roman" pitchFamily="-110" charset="0"/>
                <a:ea typeface="Times New Roman" pitchFamily="-110" charset="0"/>
                <a:cs typeface="Times New Roman" pitchFamily="-110" charset="0"/>
              </a:rPr>
              <a:t>Albert Einstein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08625" y="0"/>
            <a:ext cx="28003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387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89050" y="0"/>
            <a:ext cx="32829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1" name="Immagin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595813" y="0"/>
            <a:ext cx="4567237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2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433072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90762"/>
            <a:ext cx="9144000" cy="58764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Immagin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46175"/>
            <a:ext cx="9144000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Via-Lattea-La-Silla-Cile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86729"/>
            <a:ext cx="9144000" cy="6084541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GAL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49" y="941784"/>
            <a:ext cx="9123251" cy="458245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91568"/>
            <a:ext cx="9144000" cy="6074863"/>
          </a:xfrm>
          <a:prstGeom prst="rect">
            <a:avLst/>
          </a:prstGeom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" y="0"/>
            <a:ext cx="91355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ttangolo 1"/>
          <p:cNvSpPr>
            <a:spLocks noChangeArrowheads="1"/>
          </p:cNvSpPr>
          <p:nvPr/>
        </p:nvSpPr>
        <p:spPr bwMode="auto">
          <a:xfrm>
            <a:off x="323850" y="1198563"/>
            <a:ext cx="8496300" cy="4494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6000" b="1" dirty="0">
                <a:solidFill>
                  <a:srgbClr val="FFC000"/>
                </a:solidFill>
                <a:latin typeface="Calibri" pitchFamily="-110" charset="0"/>
              </a:rPr>
              <a:t>CIPE </a:t>
            </a:r>
            <a:r>
              <a:rPr lang="it-IT" sz="6000" b="1" dirty="0" err="1">
                <a:solidFill>
                  <a:srgbClr val="FFC000"/>
                </a:solidFill>
                <a:latin typeface="Calibri" pitchFamily="-110" charset="0"/>
              </a:rPr>
              <a:t>–</a:t>
            </a:r>
            <a:r>
              <a:rPr lang="it-IT" sz="6000" b="1" dirty="0">
                <a:solidFill>
                  <a:srgbClr val="FFC000"/>
                </a:solidFill>
                <a:latin typeface="Calibri" pitchFamily="-110" charset="0"/>
              </a:rPr>
              <a:t> Fondi FAS</a:t>
            </a:r>
          </a:p>
          <a:p>
            <a:pPr algn="ctr"/>
            <a:r>
              <a:rPr lang="it-IT" sz="4000" b="1" dirty="0">
                <a:solidFill>
                  <a:srgbClr val="FFC000"/>
                </a:solidFill>
                <a:latin typeface="Calibri" pitchFamily="-110" charset="0"/>
              </a:rPr>
              <a:t>Ministero infrastrutture </a:t>
            </a:r>
          </a:p>
          <a:p>
            <a:pPr algn="ctr"/>
            <a:r>
              <a:rPr lang="it-IT" sz="5400" dirty="0" err="1">
                <a:latin typeface="Calibri" pitchFamily="-110" charset="0"/>
              </a:rPr>
              <a:t>6</a:t>
            </a:r>
            <a:r>
              <a:rPr lang="it-IT" sz="5400" dirty="0">
                <a:latin typeface="Calibri" pitchFamily="-110" charset="0"/>
              </a:rPr>
              <a:t> novembre 2009</a:t>
            </a:r>
          </a:p>
          <a:p>
            <a:r>
              <a:rPr lang="it-IT" dirty="0" err="1">
                <a:latin typeface="Calibri" pitchFamily="-110" charset="0"/>
              </a:rPr>
              <a:t> </a:t>
            </a:r>
            <a:endParaRPr lang="it-IT" dirty="0">
              <a:latin typeface="Calibri" pitchFamily="-110" charset="0"/>
            </a:endParaRPr>
          </a:p>
          <a:p>
            <a:endParaRPr lang="it-IT" sz="4800" b="1" dirty="0">
              <a:solidFill>
                <a:srgbClr val="FF0000"/>
              </a:solidFill>
              <a:latin typeface="Calibri" pitchFamily="-110" charset="0"/>
            </a:endParaRPr>
          </a:p>
          <a:p>
            <a:pPr algn="ctr"/>
            <a:r>
              <a:rPr lang="it-IT" sz="6600" b="1" dirty="0" err="1">
                <a:solidFill>
                  <a:srgbClr val="FF0000"/>
                </a:solidFill>
                <a:latin typeface="Calibri" pitchFamily="-110" charset="0"/>
              </a:rPr>
              <a:t>€</a:t>
            </a:r>
            <a:r>
              <a:rPr lang="it-IT" sz="6600" b="1" dirty="0">
                <a:solidFill>
                  <a:srgbClr val="FF0000"/>
                </a:solidFill>
                <a:latin typeface="Calibri" pitchFamily="-110" charset="0"/>
              </a:rPr>
              <a:t> </a:t>
            </a:r>
            <a:r>
              <a:rPr lang="it-IT" sz="6600" b="1" dirty="0" err="1">
                <a:solidFill>
                  <a:srgbClr val="FF0000"/>
                </a:solidFill>
                <a:latin typeface="Calibri" pitchFamily="-110" charset="0"/>
              </a:rPr>
              <a:t>7</a:t>
            </a:r>
            <a:r>
              <a:rPr lang="it-IT" sz="6600" b="1" dirty="0">
                <a:solidFill>
                  <a:srgbClr val="FF0000"/>
                </a:solidFill>
                <a:latin typeface="Calibri" pitchFamily="-110" charset="0"/>
              </a:rPr>
              <a:t> milioni 500 mila</a:t>
            </a: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1"/>
          <p:cNvSpPr>
            <a:spLocks noChangeArrowheads="1"/>
          </p:cNvSpPr>
          <p:nvPr/>
        </p:nvSpPr>
        <p:spPr bwMode="auto">
          <a:xfrm>
            <a:off x="0" y="714375"/>
            <a:ext cx="9144000" cy="4786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just"/>
            <a:r>
              <a:rPr lang="it-IT">
                <a:ea typeface="Calibri" pitchFamily="-110" charset="0"/>
                <a:cs typeface="Calibri" pitchFamily="-110" charset="0"/>
              </a:rPr>
              <a:t>Inoltre, il Comune di Isnello ha messo a disposizione strutture  preesistenti e ha operato interventi edilizi per un valore di ulteriori </a:t>
            </a:r>
            <a:r>
              <a:rPr lang="it-IT" b="1">
                <a:solidFill>
                  <a:srgbClr val="FFC000"/>
                </a:solidFill>
                <a:ea typeface="Calibri" pitchFamily="-110" charset="0"/>
                <a:cs typeface="Calibri" pitchFamily="-110" charset="0"/>
              </a:rPr>
              <a:t>€ 5.796.971,11. </a:t>
            </a:r>
          </a:p>
          <a:p>
            <a:pPr algn="just">
              <a:buFontTx/>
              <a:buChar char="•"/>
            </a:pPr>
            <a:endParaRPr lang="it-IT" sz="1100"/>
          </a:p>
          <a:p>
            <a:pPr algn="just">
              <a:buFontTx/>
              <a:buChar char="•"/>
            </a:pPr>
            <a:endParaRPr lang="it-IT" sz="1100"/>
          </a:p>
          <a:p>
            <a:pPr algn="just">
              <a:buFontTx/>
              <a:buChar char="•"/>
            </a:pPr>
            <a:endParaRPr lang="it-IT" sz="1100"/>
          </a:p>
          <a:p>
            <a:pPr algn="just" eaLnBrk="0" hangingPunct="0"/>
            <a:r>
              <a:rPr lang="it-IT" sz="1400">
                <a:ea typeface="Calibri" pitchFamily="-110" charset="0"/>
                <a:cs typeface="Calibri" pitchFamily="-110" charset="0"/>
              </a:rPr>
              <a:t>€  </a:t>
            </a:r>
            <a:r>
              <a:rPr lang="it-IT" sz="1400" b="1">
                <a:solidFill>
                  <a:srgbClr val="FFC000"/>
                </a:solidFill>
                <a:ea typeface="Calibri" pitchFamily="-110" charset="0"/>
                <a:cs typeface="Calibri" pitchFamily="-110" charset="0"/>
              </a:rPr>
              <a:t>7.500.000,00</a:t>
            </a:r>
            <a:r>
              <a:rPr lang="it-IT" sz="1400">
                <a:ea typeface="Calibri" pitchFamily="-110" charset="0"/>
                <a:cs typeface="Calibri" pitchFamily="-110" charset="0"/>
              </a:rPr>
              <a:t>	</a:t>
            </a:r>
            <a:r>
              <a:rPr lang="it-IT" sz="1400" b="1">
                <a:solidFill>
                  <a:srgbClr val="FFC000"/>
                </a:solidFill>
                <a:ea typeface="Calibri" pitchFamily="-110" charset="0"/>
                <a:cs typeface="Calibri" pitchFamily="-110" charset="0"/>
              </a:rPr>
              <a:t>da finanziamento delibera CIPE del 2009: lavori edili  e strumentazioni PAM</a:t>
            </a:r>
            <a:r>
              <a:rPr lang="it-IT" sz="1400">
                <a:ea typeface="Calibri" pitchFamily="-110" charset="0"/>
                <a:cs typeface="Calibri" pitchFamily="-110" charset="0"/>
              </a:rPr>
              <a:t>.</a:t>
            </a:r>
          </a:p>
          <a:p>
            <a:pPr algn="just" eaLnBrk="0" hangingPunct="0"/>
            <a:endParaRPr lang="it-IT" sz="1400"/>
          </a:p>
          <a:p>
            <a:pPr algn="just" eaLnBrk="0" hangingPunct="0"/>
            <a:r>
              <a:rPr lang="it-IT" sz="1400">
                <a:ea typeface="Calibri" pitchFamily="-110" charset="0"/>
                <a:cs typeface="Calibri" pitchFamily="-110" charset="0"/>
              </a:rPr>
              <a:t>€     567.573,00	linea d’intervento 3.1.3.2 del PO FESR 2007-2013: </a:t>
            </a:r>
            <a:endParaRPr lang="it-IT" sz="1400"/>
          </a:p>
          <a:p>
            <a:pPr algn="just" eaLnBrk="0" hangingPunct="0"/>
            <a:r>
              <a:rPr lang="it-IT" sz="1400">
                <a:ea typeface="Calibri" pitchFamily="-110" charset="0"/>
                <a:cs typeface="Calibri" pitchFamily="-110" charset="0"/>
              </a:rPr>
              <a:t>		ampliamento del laboratorio didattico e centro museale del PAM</a:t>
            </a:r>
            <a:endParaRPr lang="it-IT" sz="1400"/>
          </a:p>
          <a:p>
            <a:pPr algn="just" eaLnBrk="0" hangingPunct="0"/>
            <a:endParaRPr lang="it-IT" sz="1400">
              <a:ea typeface="Calibri" pitchFamily="-110" charset="0"/>
              <a:cs typeface="Calibri" pitchFamily="-110" charset="0"/>
            </a:endParaRPr>
          </a:p>
          <a:p>
            <a:pPr algn="just" eaLnBrk="0" hangingPunct="0"/>
            <a:r>
              <a:rPr lang="it-IT" sz="1400">
                <a:ea typeface="Calibri" pitchFamily="-110" charset="0"/>
                <a:cs typeface="Calibri" pitchFamily="-110" charset="0"/>
              </a:rPr>
              <a:t>€    464.818,96	struttura ricettiva di Fontana Mitri destinata all'ippoturismo</a:t>
            </a:r>
          </a:p>
          <a:p>
            <a:pPr algn="just" eaLnBrk="0" hangingPunct="0"/>
            <a:endParaRPr lang="it-IT" sz="1400"/>
          </a:p>
          <a:p>
            <a:pPr algn="just" eaLnBrk="0" hangingPunct="0"/>
            <a:r>
              <a:rPr lang="it-IT" sz="1400">
                <a:ea typeface="Calibri" pitchFamily="-110" charset="0"/>
                <a:cs typeface="Calibri" pitchFamily="-110" charset="0"/>
              </a:rPr>
              <a:t>€    763.839,75	centro vendita prodotti agricoli e caseari di Mongerrati</a:t>
            </a:r>
          </a:p>
          <a:p>
            <a:pPr algn="just" eaLnBrk="0" hangingPunct="0"/>
            <a:endParaRPr lang="it-IT" sz="1400"/>
          </a:p>
          <a:p>
            <a:pPr algn="just" eaLnBrk="0" hangingPunct="0"/>
            <a:r>
              <a:rPr lang="it-IT" sz="1400">
                <a:ea typeface="Calibri" pitchFamily="-110" charset="0"/>
                <a:cs typeface="Calibri" pitchFamily="-110" charset="0"/>
              </a:rPr>
              <a:t>€ 2.326.638,33	Camping con bungalows di Mongerrati </a:t>
            </a:r>
          </a:p>
          <a:p>
            <a:pPr algn="just" eaLnBrk="0" hangingPunct="0"/>
            <a:endParaRPr lang="it-IT" sz="1400"/>
          </a:p>
          <a:p>
            <a:pPr algn="just" eaLnBrk="0" hangingPunct="0"/>
            <a:r>
              <a:rPr lang="it-IT" sz="1400">
                <a:ea typeface="Calibri" pitchFamily="-110" charset="0"/>
                <a:cs typeface="Calibri" pitchFamily="-110" charset="0"/>
              </a:rPr>
              <a:t>€ 1.764.101,00	ristrutturazione Camping per finalità ricettive (Ostello della Gioventù 75 posti)</a:t>
            </a:r>
            <a:endParaRPr lang="it-IT" sz="1400"/>
          </a:p>
          <a:p>
            <a:pPr algn="just" eaLnBrk="0" hangingPunct="0"/>
            <a:endParaRPr lang="it-IT" sz="1200">
              <a:ea typeface="Calibri" pitchFamily="-110" charset="0"/>
              <a:cs typeface="Calibri" pitchFamily="-110" charset="0"/>
            </a:endParaRPr>
          </a:p>
          <a:p>
            <a:pPr algn="just" eaLnBrk="0" hangingPunct="0"/>
            <a:endParaRPr lang="it-IT" sz="2800">
              <a:solidFill>
                <a:srgbClr val="FFC000"/>
              </a:solidFill>
              <a:ea typeface="Calibri" pitchFamily="-110" charset="0"/>
              <a:cs typeface="Calibri" pitchFamily="-110" charset="0"/>
            </a:endParaRPr>
          </a:p>
          <a:p>
            <a:pPr algn="just" eaLnBrk="0" hangingPunct="0"/>
            <a:r>
              <a:rPr lang="it-IT" sz="2800">
                <a:solidFill>
                  <a:srgbClr val="FFC000"/>
                </a:solidFill>
                <a:ea typeface="Calibri" pitchFamily="-110" charset="0"/>
                <a:cs typeface="Calibri" pitchFamily="-110" charset="0"/>
              </a:rPr>
              <a:t>per un totale di € 13.296.971,15</a:t>
            </a:r>
            <a:endParaRPr lang="it-IT" sz="280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ttangolo 1"/>
          <p:cNvSpPr>
            <a:spLocks noChangeArrowheads="1"/>
          </p:cNvSpPr>
          <p:nvPr/>
        </p:nvSpPr>
        <p:spPr bwMode="auto">
          <a:xfrm>
            <a:off x="500063" y="1028700"/>
            <a:ext cx="8358187" cy="480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400" b="1">
                <a:solidFill>
                  <a:srgbClr val="FF0000"/>
                </a:solidFill>
                <a:latin typeface="Calibri" pitchFamily="-110" charset="0"/>
              </a:rPr>
              <a:t>GRUPPO CONSULENTI</a:t>
            </a:r>
          </a:p>
          <a:p>
            <a:pPr algn="ctr"/>
            <a:endParaRPr lang="it-IT">
              <a:latin typeface="Calibri" pitchFamily="-110" charset="0"/>
            </a:endParaRPr>
          </a:p>
          <a:p>
            <a:endParaRPr lang="it-IT" sz="2400" b="1">
              <a:latin typeface="Calibri" pitchFamily="-110" charset="0"/>
            </a:endParaRPr>
          </a:p>
          <a:p>
            <a:r>
              <a:rPr lang="it-IT" sz="2400" b="1">
                <a:latin typeface="Calibri" pitchFamily="-110" charset="0"/>
              </a:rPr>
              <a:t>MARIO DI MARTINO</a:t>
            </a:r>
            <a:r>
              <a:rPr lang="it-IT" sz="2400">
                <a:latin typeface="Calibri" pitchFamily="-110" charset="0"/>
              </a:rPr>
              <a:t>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INAF Torino</a:t>
            </a:r>
          </a:p>
          <a:p>
            <a:r>
              <a:rPr lang="it-IT" sz="2400" b="1">
                <a:latin typeface="Calibri" pitchFamily="-110" charset="0"/>
              </a:rPr>
              <a:t>WALTER FERRERI</a:t>
            </a:r>
            <a:r>
              <a:rPr lang="it-IT" sz="2400">
                <a:latin typeface="Calibri" pitchFamily="-110" charset="0"/>
              </a:rPr>
              <a:t>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INAF Torino</a:t>
            </a:r>
          </a:p>
          <a:p>
            <a:r>
              <a:rPr lang="it-IT" sz="2400" b="1">
                <a:latin typeface="Calibri" pitchFamily="-110" charset="0"/>
              </a:rPr>
              <a:t>PAOLO SPANO’</a:t>
            </a:r>
            <a:r>
              <a:rPr lang="it-IT" sz="2400">
                <a:latin typeface="Calibri" pitchFamily="-110" charset="0"/>
              </a:rPr>
              <a:t>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Astronomo</a:t>
            </a:r>
          </a:p>
          <a:p>
            <a:r>
              <a:rPr lang="it-IT" sz="2400" b="1">
                <a:latin typeface="Calibri" pitchFamily="-110" charset="0"/>
              </a:rPr>
              <a:t>FABRIZIO FIORE</a:t>
            </a:r>
            <a:r>
              <a:rPr lang="it-IT" sz="2400">
                <a:latin typeface="Calibri" pitchFamily="-110" charset="0"/>
              </a:rPr>
              <a:t>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OA ROMA</a:t>
            </a:r>
          </a:p>
          <a:p>
            <a:r>
              <a:rPr lang="it-IT" sz="2400" b="1">
                <a:latin typeface="Calibri" pitchFamily="-110" charset="0"/>
              </a:rPr>
              <a:t>ANDREA DI PAOLA</a:t>
            </a:r>
            <a:r>
              <a:rPr lang="it-IT" sz="2400">
                <a:latin typeface="Calibri" pitchFamily="-110" charset="0"/>
              </a:rPr>
              <a:t>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OA Roma</a:t>
            </a:r>
          </a:p>
          <a:p>
            <a:r>
              <a:rPr lang="it-IT" sz="2400" b="1">
                <a:latin typeface="Calibri" pitchFamily="-110" charset="0"/>
              </a:rPr>
              <a:t>ENZO BROCATO</a:t>
            </a:r>
            <a:r>
              <a:rPr lang="it-IT" sz="2400">
                <a:latin typeface="Calibri" pitchFamily="-110" charset="0"/>
              </a:rPr>
              <a:t>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OA Roma</a:t>
            </a:r>
          </a:p>
          <a:p>
            <a:r>
              <a:rPr lang="it-IT" sz="2400" b="1">
                <a:latin typeface="Calibri" pitchFamily="-110" charset="0"/>
              </a:rPr>
              <a:t>ROMANO SERRA</a:t>
            </a:r>
            <a:r>
              <a:rPr lang="it-IT" sz="2400">
                <a:latin typeface="Calibri" pitchFamily="-110" charset="0"/>
              </a:rPr>
              <a:t>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UNI Bologna</a:t>
            </a:r>
          </a:p>
          <a:p>
            <a:r>
              <a:rPr lang="it-IT" sz="2400" b="1">
                <a:latin typeface="Calibri" pitchFamily="-110" charset="0"/>
              </a:rPr>
              <a:t>GIOVANNI PALTRINIERI</a:t>
            </a:r>
            <a:r>
              <a:rPr lang="it-IT" sz="2400">
                <a:latin typeface="Calibri" pitchFamily="-110" charset="0"/>
              </a:rPr>
              <a:t>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Gnomoni sta in Bologna</a:t>
            </a:r>
          </a:p>
          <a:p>
            <a:r>
              <a:rPr lang="it-IT" sz="2400" b="1">
                <a:latin typeface="Calibri" pitchFamily="-110" charset="0"/>
              </a:rPr>
              <a:t>CORRADO LAMBERTI</a:t>
            </a:r>
            <a:r>
              <a:rPr lang="it-IT" sz="2400">
                <a:latin typeface="Calibri" pitchFamily="-110" charset="0"/>
              </a:rPr>
              <a:t>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Divulgatore scientifico</a:t>
            </a:r>
          </a:p>
          <a:p>
            <a:r>
              <a:rPr lang="it-IT" sz="2400" b="1">
                <a:latin typeface="Calibri" pitchFamily="-110" charset="0"/>
              </a:rPr>
              <a:t>PAOLO REDAELLI</a:t>
            </a:r>
            <a:r>
              <a:rPr lang="it-IT" sz="2400">
                <a:latin typeface="Calibri" pitchFamily="-110" charset="0"/>
              </a:rPr>
              <a:t>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</a:rPr>
              <a:t>Architetto Milano</a:t>
            </a:r>
            <a:r>
              <a:rPr lang="it-IT" sz="2400">
                <a:latin typeface="Calibri" pitchFamily="-110" charset="0"/>
              </a:rPr>
              <a:t>	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Immagine 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893763"/>
            <a:ext cx="9144000" cy="5070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" y="0"/>
            <a:ext cx="91355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3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9529" y="0"/>
            <a:ext cx="722494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ttangolo 1"/>
          <p:cNvSpPr>
            <a:spLocks noChangeArrowheads="1"/>
          </p:cNvSpPr>
          <p:nvPr/>
        </p:nvSpPr>
        <p:spPr bwMode="auto">
          <a:xfrm>
            <a:off x="571500" y="928688"/>
            <a:ext cx="8358188" cy="452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3200">
                <a:latin typeface="Calibri" pitchFamily="-110" charset="0"/>
              </a:rPr>
              <a:t>Telescopio Riflettore con specchio primario di 1 metro, fruibile in remoto</a:t>
            </a:r>
          </a:p>
          <a:p>
            <a:endParaRPr lang="it-IT" sz="3200">
              <a:latin typeface="Calibri" pitchFamily="-110" charset="0"/>
            </a:endParaRPr>
          </a:p>
          <a:p>
            <a:r>
              <a:rPr lang="it-IT" sz="3200">
                <a:latin typeface="Calibri" pitchFamily="-110" charset="0"/>
              </a:rPr>
              <a:t> </a:t>
            </a:r>
          </a:p>
          <a:p>
            <a:pPr algn="ctr"/>
            <a:r>
              <a:rPr lang="it-IT" sz="3200" b="1">
                <a:solidFill>
                  <a:srgbClr val="FFC000"/>
                </a:solidFill>
                <a:latin typeface="Calibri" pitchFamily="-110" charset="0"/>
              </a:rPr>
              <a:t>GRANDE CAMPO</a:t>
            </a:r>
          </a:p>
          <a:p>
            <a:r>
              <a:rPr lang="it-IT" sz="3200">
                <a:latin typeface="Calibri" pitchFamily="-110" charset="0"/>
              </a:rPr>
              <a:t>  		         </a:t>
            </a:r>
            <a:r>
              <a:rPr lang="it-IT" sz="3200">
                <a:solidFill>
                  <a:srgbClr val="FFC000"/>
                </a:solidFill>
                <a:latin typeface="Calibri" pitchFamily="-110" charset="0"/>
              </a:rPr>
              <a:t>&gt; 7 gradi quadrati</a:t>
            </a:r>
          </a:p>
          <a:p>
            <a:endParaRPr lang="it-IT" sz="3200">
              <a:latin typeface="Calibri" pitchFamily="-110" charset="0"/>
            </a:endParaRPr>
          </a:p>
          <a:p>
            <a:endParaRPr lang="it-IT" sz="3200">
              <a:latin typeface="Calibri" pitchFamily="-110" charset="0"/>
            </a:endParaRPr>
          </a:p>
          <a:p>
            <a:r>
              <a:rPr lang="it-IT" sz="3200">
                <a:latin typeface="Calibri" pitchFamily="-110" charset="0"/>
              </a:rPr>
              <a:t>POSSIBILE ROBOTIZZAZIONE</a:t>
            </a: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524001" y="304800"/>
            <a:ext cx="5943600" cy="25237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anchor="ctr">
            <a:prstTxWarp prst="textNoShape">
              <a:avLst/>
            </a:prstTxWarp>
            <a:spAutoFit/>
          </a:bodyPr>
          <a:lstStyle/>
          <a:p>
            <a:pPr>
              <a:defRPr/>
            </a:pPr>
            <a:endParaRPr lang="it-IT" dirty="0">
              <a:latin typeface="Arial" pitchFamily="34" charset="0"/>
              <a:ea typeface="+mn-ea"/>
              <a:cs typeface="+mn-cs"/>
            </a:endParaRPr>
          </a:p>
          <a:p>
            <a:pPr eaLnBrk="0" hangingPunct="0">
              <a:buFontTx/>
              <a:buChar char="•"/>
              <a:defRPr/>
            </a:pPr>
            <a:r>
              <a:rPr lang="it-IT" sz="2800" dirty="0">
                <a:latin typeface="+mj-lt"/>
                <a:ea typeface="Times New Roman" pitchFamily="18" charset="0"/>
                <a:cs typeface="Times New Roman" pitchFamily="18" charset="0"/>
              </a:rPr>
              <a:t> apertura 1 metro</a:t>
            </a:r>
          </a:p>
          <a:p>
            <a:pPr eaLnBrk="0" hangingPunct="0">
              <a:buFontTx/>
              <a:buChar char="•"/>
              <a:defRPr/>
            </a:pPr>
            <a:r>
              <a:rPr lang="it-IT" sz="2800" dirty="0">
                <a:latin typeface="+mj-lt"/>
                <a:ea typeface="Times New Roman" pitchFamily="18" charset="0"/>
                <a:cs typeface="Times New Roman" pitchFamily="18" charset="0"/>
              </a:rPr>
              <a:t> focale: F/2.1</a:t>
            </a:r>
          </a:p>
          <a:p>
            <a:pPr eaLnBrk="0" hangingPunct="0">
              <a:buFontTx/>
              <a:buChar char="•"/>
              <a:defRPr/>
            </a:pPr>
            <a:r>
              <a:rPr lang="it-IT" sz="2800" dirty="0">
                <a:latin typeface="+mj-lt"/>
                <a:ea typeface="Times New Roman" pitchFamily="18" charset="0"/>
                <a:cs typeface="Times New Roman" pitchFamily="18" charset="0"/>
              </a:rPr>
              <a:t> campo corretto: &gt;3.2 gradi</a:t>
            </a:r>
          </a:p>
          <a:p>
            <a:pPr eaLnBrk="0" hangingPunct="0">
              <a:buFontTx/>
              <a:buChar char="•"/>
              <a:defRPr/>
            </a:pPr>
            <a:r>
              <a:rPr lang="it-IT" sz="2800" dirty="0">
                <a:latin typeface="+mj-lt"/>
                <a:ea typeface="Times New Roman" pitchFamily="18" charset="0"/>
                <a:cs typeface="Times New Roman" pitchFamily="18" charset="0"/>
              </a:rPr>
              <a:t> campionamento 0.9-1.0 arcsec/pixel</a:t>
            </a:r>
          </a:p>
          <a:p>
            <a:pPr eaLnBrk="0" hangingPunct="0">
              <a:buFontTx/>
              <a:buChar char="•"/>
              <a:defRPr/>
            </a:pPr>
            <a:r>
              <a:rPr lang="it-IT" sz="2800" dirty="0">
                <a:latin typeface="+mj-lt"/>
                <a:ea typeface="Times New Roman" pitchFamily="18" charset="0"/>
                <a:cs typeface="Times New Roman" pitchFamily="18" charset="0"/>
              </a:rPr>
              <a:t> filtri: U, B, V, R, I, g', r', i', z'</a:t>
            </a:r>
            <a:endParaRPr lang="it-IT" sz="2800" dirty="0">
              <a:latin typeface="+mj-lt"/>
              <a:ea typeface="+mn-ea"/>
              <a:cs typeface="+mn-cs"/>
            </a:endParaRPr>
          </a:p>
          <a:p>
            <a:pPr eaLnBrk="0" hangingPunct="0">
              <a:defRPr/>
            </a:pPr>
            <a:endParaRPr lang="it-IT" sz="2800" dirty="0">
              <a:latin typeface="+mj-lt"/>
              <a:ea typeface="+mn-ea"/>
              <a:cs typeface="+mn-cs"/>
            </a:endParaRPr>
          </a:p>
        </p:txBody>
      </p:sp>
      <p:pic>
        <p:nvPicPr>
          <p:cNvPr id="4" name="Immagine 3" descr="4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4800" y="2971800"/>
            <a:ext cx="5816600" cy="3886200"/>
          </a:xfrm>
          <a:prstGeom prst="rect">
            <a:avLst/>
          </a:prstGeom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ttangolo 1"/>
          <p:cNvSpPr>
            <a:spLocks noChangeArrowheads="1"/>
          </p:cNvSpPr>
          <p:nvPr/>
        </p:nvSpPr>
        <p:spPr bwMode="auto">
          <a:xfrm>
            <a:off x="571500" y="214313"/>
            <a:ext cx="7929563" cy="3754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000" b="1" i="1">
                <a:solidFill>
                  <a:srgbClr val="FFC000"/>
                </a:solidFill>
                <a:latin typeface="Calibri" pitchFamily="-110" charset="0"/>
              </a:rPr>
              <a:t>Near-Earth Objects </a:t>
            </a:r>
            <a:r>
              <a:rPr lang="it-IT" sz="2000" b="1">
                <a:solidFill>
                  <a:srgbClr val="FFC000"/>
                </a:solidFill>
                <a:latin typeface="Calibri" pitchFamily="-110" charset="0"/>
              </a:rPr>
              <a:t>(NEO) </a:t>
            </a:r>
          </a:p>
          <a:p>
            <a:endParaRPr lang="it-IT" sz="2000" b="1">
              <a:latin typeface="Calibri" pitchFamily="-110" charset="0"/>
            </a:endParaRPr>
          </a:p>
          <a:p>
            <a:r>
              <a:rPr lang="it-IT" sz="2000" b="1" i="1">
                <a:latin typeface="Calibri" pitchFamily="-110" charset="0"/>
              </a:rPr>
              <a:t>After-glow</a:t>
            </a:r>
            <a:r>
              <a:rPr lang="it-IT" sz="2000" b="1">
                <a:latin typeface="Calibri" pitchFamily="-110" charset="0"/>
              </a:rPr>
              <a:t> di gamma-ray e X-ray burst</a:t>
            </a:r>
          </a:p>
          <a:p>
            <a:endParaRPr lang="it-IT" sz="2000" b="1">
              <a:latin typeface="Calibri" pitchFamily="-110" charset="0"/>
            </a:endParaRPr>
          </a:p>
          <a:p>
            <a:r>
              <a:rPr lang="it-IT" sz="2000" b="1">
                <a:solidFill>
                  <a:srgbClr val="FFC000"/>
                </a:solidFill>
                <a:latin typeface="Calibri" pitchFamily="-110" charset="0"/>
              </a:rPr>
              <a:t>Ricerca delle controparti ottiche delle sorgenti di onde gravitazionali</a:t>
            </a:r>
          </a:p>
          <a:p>
            <a:endParaRPr lang="it-IT" sz="2000" b="1">
              <a:latin typeface="Calibri" pitchFamily="-110" charset="0"/>
            </a:endParaRPr>
          </a:p>
          <a:p>
            <a:r>
              <a:rPr lang="it-IT" sz="2000" b="1">
                <a:latin typeface="Calibri" pitchFamily="-110" charset="0"/>
              </a:rPr>
              <a:t>Pianeti extra solari attorno a stelle vicine</a:t>
            </a:r>
          </a:p>
          <a:p>
            <a:endParaRPr lang="it-IT" sz="2000" b="1">
              <a:latin typeface="Calibri" pitchFamily="-110" charset="0"/>
            </a:endParaRPr>
          </a:p>
          <a:p>
            <a:r>
              <a:rPr lang="it-IT" sz="2000" b="1">
                <a:solidFill>
                  <a:srgbClr val="FFC000"/>
                </a:solidFill>
                <a:latin typeface="Calibri" pitchFamily="-110" charset="0"/>
              </a:rPr>
              <a:t>Fotometria di stelle variabili</a:t>
            </a:r>
          </a:p>
          <a:p>
            <a:endParaRPr lang="it-IT" sz="2000" b="1">
              <a:latin typeface="Calibri" pitchFamily="-110" charset="0"/>
            </a:endParaRPr>
          </a:p>
          <a:p>
            <a:r>
              <a:rPr lang="it-IT" sz="2000" b="1">
                <a:latin typeface="Calibri" pitchFamily="-110" charset="0"/>
              </a:rPr>
              <a:t>Nuclei galattici attivi</a:t>
            </a:r>
          </a:p>
          <a:p>
            <a:endParaRPr lang="it-IT">
              <a:latin typeface="Calibri" pitchFamily="-110" charset="0"/>
            </a:endParaRPr>
          </a:p>
        </p:txBody>
      </p:sp>
      <p:pic>
        <p:nvPicPr>
          <p:cNvPr id="5" name="Immagine 4" descr="4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14800"/>
            <a:ext cx="4851400" cy="2743200"/>
          </a:xfrm>
          <a:prstGeom prst="rect">
            <a:avLst/>
          </a:prstGeom>
        </p:spPr>
      </p:pic>
      <p:pic>
        <p:nvPicPr>
          <p:cNvPr id="6" name="Immagine 5" descr="41-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41900" y="4114800"/>
            <a:ext cx="41021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2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-14288"/>
            <a:ext cx="3700463" cy="1858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6324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3438" y="0"/>
            <a:ext cx="4527550" cy="2709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Immagine 6" descr="4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35500" y="4165600"/>
            <a:ext cx="4508500" cy="2692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42.1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35500" y="2565400"/>
            <a:ext cx="4508500" cy="1625600"/>
          </a:xfrm>
          <a:prstGeom prst="rect">
            <a:avLst/>
          </a:prstGeom>
        </p:spPr>
      </p:pic>
      <p:pic>
        <p:nvPicPr>
          <p:cNvPr id="9" name="Immagine 8" descr="42-4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879600"/>
            <a:ext cx="3721100" cy="4978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4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" y="0"/>
            <a:ext cx="9135565" cy="6858000"/>
          </a:xfrm>
          <a:prstGeom prst="rect">
            <a:avLst/>
          </a:prstGeom>
        </p:spPr>
      </p:pic>
      <p:sp>
        <p:nvSpPr>
          <p:cNvPr id="57347" name="Rettangolo 2"/>
          <p:cNvSpPr>
            <a:spLocks noChangeArrowheads="1"/>
          </p:cNvSpPr>
          <p:nvPr/>
        </p:nvSpPr>
        <p:spPr bwMode="auto">
          <a:xfrm>
            <a:off x="179388" y="801688"/>
            <a:ext cx="8712200" cy="424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 dirty="0">
                <a:solidFill>
                  <a:srgbClr val="FFC000"/>
                </a:solidFill>
                <a:latin typeface="Calibri" pitchFamily="-110" charset="0"/>
              </a:rPr>
              <a:t>INAF</a:t>
            </a:r>
            <a:r>
              <a:rPr lang="it-IT" dirty="0">
                <a:solidFill>
                  <a:srgbClr val="FFC000"/>
                </a:solidFill>
                <a:latin typeface="Calibri" pitchFamily="-110" charset="0"/>
              </a:rPr>
              <a:t>	</a:t>
            </a:r>
            <a:r>
              <a:rPr lang="it-IT" dirty="0">
                <a:latin typeface="Calibri" pitchFamily="-110" charset="0"/>
              </a:rPr>
              <a:t>Istituto Nazionale di Astrofisica</a:t>
            </a:r>
          </a:p>
          <a:p>
            <a:endParaRPr lang="it-IT" dirty="0">
              <a:solidFill>
                <a:srgbClr val="FFC000"/>
              </a:solidFill>
              <a:latin typeface="Calibri" pitchFamily="-110" charset="0"/>
            </a:endParaRPr>
          </a:p>
          <a:p>
            <a:r>
              <a:rPr lang="it-IT" b="1" dirty="0">
                <a:solidFill>
                  <a:srgbClr val="FFC000"/>
                </a:solidFill>
                <a:latin typeface="Calibri" pitchFamily="-110" charset="0"/>
              </a:rPr>
              <a:t>ESA</a:t>
            </a:r>
            <a:r>
              <a:rPr lang="it-IT" dirty="0">
                <a:solidFill>
                  <a:srgbClr val="FFC000"/>
                </a:solidFill>
                <a:latin typeface="Calibri" pitchFamily="-110" charset="0"/>
              </a:rPr>
              <a:t>	</a:t>
            </a:r>
            <a:r>
              <a:rPr lang="it-IT" dirty="0" err="1">
                <a:latin typeface="Calibri" pitchFamily="-110" charset="0"/>
              </a:rPr>
              <a:t>European</a:t>
            </a:r>
            <a:r>
              <a:rPr lang="it-IT" dirty="0">
                <a:latin typeface="Calibri" pitchFamily="-110" charset="0"/>
              </a:rPr>
              <a:t> </a:t>
            </a:r>
            <a:r>
              <a:rPr lang="it-IT" dirty="0" err="1">
                <a:latin typeface="Calibri" pitchFamily="-110" charset="0"/>
              </a:rPr>
              <a:t>Space</a:t>
            </a:r>
            <a:r>
              <a:rPr lang="it-IT" dirty="0">
                <a:latin typeface="Calibri" pitchFamily="-110" charset="0"/>
              </a:rPr>
              <a:t> </a:t>
            </a:r>
            <a:r>
              <a:rPr lang="it-IT" dirty="0" err="1">
                <a:latin typeface="Calibri" pitchFamily="-110" charset="0"/>
              </a:rPr>
              <a:t>Agency</a:t>
            </a:r>
            <a:endParaRPr lang="it-IT" dirty="0">
              <a:latin typeface="Calibri" pitchFamily="-110" charset="0"/>
            </a:endParaRPr>
          </a:p>
          <a:p>
            <a:endParaRPr lang="it-IT" dirty="0">
              <a:solidFill>
                <a:srgbClr val="FFC000"/>
              </a:solidFill>
              <a:latin typeface="Calibri" pitchFamily="-110" charset="0"/>
            </a:endParaRPr>
          </a:p>
          <a:p>
            <a:r>
              <a:rPr lang="it-IT" b="1" dirty="0">
                <a:solidFill>
                  <a:srgbClr val="FFC000"/>
                </a:solidFill>
                <a:latin typeface="Calibri" pitchFamily="-110" charset="0"/>
              </a:rPr>
              <a:t>ASI</a:t>
            </a:r>
            <a:r>
              <a:rPr lang="it-IT" dirty="0">
                <a:solidFill>
                  <a:srgbClr val="FFC000"/>
                </a:solidFill>
                <a:latin typeface="Calibri" pitchFamily="-110" charset="0"/>
              </a:rPr>
              <a:t>	</a:t>
            </a:r>
            <a:r>
              <a:rPr lang="it-IT" dirty="0">
                <a:latin typeface="Calibri" pitchFamily="-110" charset="0"/>
              </a:rPr>
              <a:t>Agenzia Spaziale Italiana</a:t>
            </a:r>
          </a:p>
          <a:p>
            <a:endParaRPr lang="it-IT" dirty="0">
              <a:solidFill>
                <a:srgbClr val="FFC000"/>
              </a:solidFill>
              <a:latin typeface="Calibri" pitchFamily="-110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Calibri" pitchFamily="-110" charset="0"/>
              </a:rPr>
              <a:t>ONU</a:t>
            </a:r>
            <a:r>
              <a:rPr lang="en-US" dirty="0">
                <a:solidFill>
                  <a:srgbClr val="FFC000"/>
                </a:solidFill>
                <a:latin typeface="Calibri" pitchFamily="-110" charset="0"/>
              </a:rPr>
              <a:t>	</a:t>
            </a:r>
            <a:r>
              <a:rPr lang="en-US" dirty="0">
                <a:latin typeface="Calibri" pitchFamily="-110" charset="0"/>
              </a:rPr>
              <a:t>COPUOS (United Nations Committee on the Peaceful Uses of Outer Space)</a:t>
            </a:r>
          </a:p>
          <a:p>
            <a:endParaRPr lang="it-IT" dirty="0">
              <a:solidFill>
                <a:srgbClr val="FFC000"/>
              </a:solidFill>
              <a:latin typeface="Calibri" pitchFamily="-110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Calibri" pitchFamily="-110" charset="0"/>
              </a:rPr>
              <a:t>NASA</a:t>
            </a:r>
            <a:r>
              <a:rPr lang="en-US" dirty="0">
                <a:solidFill>
                  <a:srgbClr val="FFC000"/>
                </a:solidFill>
                <a:latin typeface="Calibri" pitchFamily="-110" charset="0"/>
              </a:rPr>
              <a:t>	</a:t>
            </a:r>
            <a:r>
              <a:rPr lang="en-US" dirty="0">
                <a:latin typeface="Calibri" pitchFamily="-110" charset="0"/>
              </a:rPr>
              <a:t>JPL (Jet Propulsion Laboratory)</a:t>
            </a:r>
          </a:p>
          <a:p>
            <a:endParaRPr lang="it-IT" dirty="0">
              <a:solidFill>
                <a:srgbClr val="FFC000"/>
              </a:solidFill>
              <a:latin typeface="Calibri" pitchFamily="-110" charset="0"/>
            </a:endParaRPr>
          </a:p>
          <a:p>
            <a:r>
              <a:rPr lang="it-IT" b="1" dirty="0">
                <a:solidFill>
                  <a:srgbClr val="FFC000"/>
                </a:solidFill>
                <a:latin typeface="Calibri" pitchFamily="-110" charset="0"/>
              </a:rPr>
              <a:t>UNIVERSITÀ PISA</a:t>
            </a:r>
            <a:r>
              <a:rPr lang="it-IT" dirty="0">
                <a:solidFill>
                  <a:srgbClr val="FFC000"/>
                </a:solidFill>
                <a:latin typeface="Calibri" pitchFamily="-110" charset="0"/>
              </a:rPr>
              <a:t>		</a:t>
            </a:r>
            <a:r>
              <a:rPr lang="it-IT" dirty="0">
                <a:latin typeface="Calibri" pitchFamily="-110" charset="0"/>
              </a:rPr>
              <a:t>Dipartimento di Matematica, Gruppo di Meccanica Spaziale</a:t>
            </a:r>
          </a:p>
          <a:p>
            <a:endParaRPr lang="it-IT" dirty="0">
              <a:solidFill>
                <a:srgbClr val="FFC000"/>
              </a:solidFill>
              <a:latin typeface="Calibri" pitchFamily="-110" charset="0"/>
            </a:endParaRPr>
          </a:p>
          <a:p>
            <a:r>
              <a:rPr lang="it-IT" b="1" dirty="0">
                <a:solidFill>
                  <a:srgbClr val="FFC000"/>
                </a:solidFill>
                <a:latin typeface="Calibri" pitchFamily="-110" charset="0"/>
              </a:rPr>
              <a:t>UNIVERSITÀ CATANIA</a:t>
            </a:r>
            <a:r>
              <a:rPr lang="it-IT" dirty="0">
                <a:solidFill>
                  <a:srgbClr val="FFC000"/>
                </a:solidFill>
                <a:latin typeface="Calibri" pitchFamily="-110" charset="0"/>
              </a:rPr>
              <a:t>	</a:t>
            </a:r>
            <a:r>
              <a:rPr lang="it-IT" dirty="0">
                <a:latin typeface="Calibri" pitchFamily="-110" charset="0"/>
              </a:rPr>
              <a:t>Dipartimento di Fisica e Astronomia</a:t>
            </a:r>
          </a:p>
          <a:p>
            <a:endParaRPr lang="it-IT" dirty="0">
              <a:solidFill>
                <a:srgbClr val="FFC000"/>
              </a:solidFill>
              <a:latin typeface="Calibri" pitchFamily="-110" charset="0"/>
            </a:endParaRPr>
          </a:p>
          <a:p>
            <a:r>
              <a:rPr lang="en-US" b="1" dirty="0">
                <a:solidFill>
                  <a:srgbClr val="FFC000"/>
                </a:solidFill>
                <a:latin typeface="Calibri" pitchFamily="-110" charset="0"/>
              </a:rPr>
              <a:t>UNIVERSITÀ TÜBINGEN</a:t>
            </a:r>
            <a:r>
              <a:rPr lang="en-US" dirty="0">
                <a:solidFill>
                  <a:srgbClr val="FFC000"/>
                </a:solidFill>
                <a:latin typeface="Calibri" pitchFamily="-110" charset="0"/>
              </a:rPr>
              <a:t>	</a:t>
            </a:r>
            <a:r>
              <a:rPr lang="en-US" dirty="0" err="1">
                <a:latin typeface="Calibri" pitchFamily="-110" charset="0"/>
              </a:rPr>
              <a:t>Institut</a:t>
            </a:r>
            <a:r>
              <a:rPr lang="en-US" dirty="0">
                <a:latin typeface="Calibri" pitchFamily="-110" charset="0"/>
              </a:rPr>
              <a:t> </a:t>
            </a:r>
            <a:r>
              <a:rPr lang="en-US" dirty="0" err="1">
                <a:latin typeface="Calibri" pitchFamily="-110" charset="0"/>
              </a:rPr>
              <a:t>fϋr</a:t>
            </a:r>
            <a:r>
              <a:rPr lang="en-US" dirty="0">
                <a:latin typeface="Calibri" pitchFamily="-110" charset="0"/>
              </a:rPr>
              <a:t> </a:t>
            </a:r>
            <a:r>
              <a:rPr lang="en-US" dirty="0" err="1">
                <a:latin typeface="Calibri" pitchFamily="-110" charset="0"/>
              </a:rPr>
              <a:t>Astronomie</a:t>
            </a:r>
            <a:r>
              <a:rPr lang="en-US" dirty="0">
                <a:latin typeface="Calibri" pitchFamily="-110" charset="0"/>
              </a:rPr>
              <a:t> und </a:t>
            </a:r>
            <a:r>
              <a:rPr lang="en-US" dirty="0" err="1">
                <a:latin typeface="Calibri" pitchFamily="-110" charset="0"/>
              </a:rPr>
              <a:t>Astrophysik</a:t>
            </a:r>
            <a:endParaRPr lang="it-IT" dirty="0">
              <a:latin typeface="Calibri" pitchFamily="-110" charset="0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Immagine 5" descr="OS3.pn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715375" cy="280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Immagine 4" descr="44-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" y="2832100"/>
            <a:ext cx="2692400" cy="402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44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71800" y="2832100"/>
            <a:ext cx="6019800" cy="4025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45.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00748" y="304800"/>
            <a:ext cx="4143252" cy="3124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45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29200" y="3384176"/>
            <a:ext cx="4114800" cy="30928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45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04800"/>
            <a:ext cx="5168900" cy="61849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4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672389"/>
            <a:ext cx="9144000" cy="31282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" y="0"/>
            <a:ext cx="91355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4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74700"/>
            <a:ext cx="9144000" cy="5308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4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32712"/>
            <a:ext cx="9144000" cy="51925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Immagine 1" descr="PL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01638"/>
            <a:ext cx="9144000" cy="59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4113"/>
            <a:ext cx="9144000" cy="6129773"/>
          </a:xfrm>
          <a:prstGeom prst="rect">
            <a:avLst/>
          </a:prstGeom>
        </p:spPr>
      </p:pic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DSC_0073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68405"/>
            <a:ext cx="9144000" cy="6121190"/>
          </a:xfrm>
          <a:prstGeom prst="rect">
            <a:avLst/>
          </a:prstGeom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7" y="0"/>
            <a:ext cx="9135565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2" name="Immagine 1" descr="DSC_0065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8300"/>
            <a:ext cx="9144000" cy="612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1"/>
          <p:cNvSpPr>
            <a:spLocks noChangeArrowheads="1"/>
          </p:cNvSpPr>
          <p:nvPr/>
        </p:nvSpPr>
        <p:spPr bwMode="auto">
          <a:xfrm>
            <a:off x="0" y="0"/>
            <a:ext cx="9144000" cy="670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ctr"/>
            <a:r>
              <a:rPr lang="it-IT" sz="2000" b="1">
                <a:solidFill>
                  <a:srgbClr val="FFC000"/>
                </a:solidFill>
                <a:ea typeface="Calibri" pitchFamily="-110" charset="0"/>
                <a:cs typeface="Calibri" pitchFamily="-110" charset="0"/>
              </a:rPr>
              <a:t>Terrazza osservativa</a:t>
            </a:r>
            <a:r>
              <a:rPr lang="it-IT" sz="2000">
                <a:solidFill>
                  <a:srgbClr val="FFC000"/>
                </a:solidFill>
                <a:ea typeface="Calibri" pitchFamily="-110" charset="0"/>
                <a:cs typeface="Calibri" pitchFamily="-110" charset="0"/>
              </a:rPr>
              <a:t> </a:t>
            </a:r>
            <a:r>
              <a:rPr lang="it-IT" sz="2000" b="1">
                <a:solidFill>
                  <a:srgbClr val="FFC000"/>
                </a:solidFill>
                <a:ea typeface="Calibri" pitchFamily="-110" charset="0"/>
                <a:cs typeface="Calibri" pitchFamily="-110" charset="0"/>
              </a:rPr>
              <a:t>con 12 strumenti di osservazione in rete:</a:t>
            </a:r>
          </a:p>
          <a:p>
            <a:pPr algn="just"/>
            <a:endParaRPr lang="it-IT" sz="1200">
              <a:ea typeface="Calibri" pitchFamily="-110" charset="0"/>
              <a:cs typeface="Calibri" pitchFamily="-110" charset="0"/>
            </a:endParaRPr>
          </a:p>
          <a:p>
            <a:pPr algn="just"/>
            <a:r>
              <a:rPr lang="it-IT" sz="2000">
                <a:ea typeface="Calibri" pitchFamily="-110" charset="0"/>
                <a:cs typeface="Calibri" pitchFamily="-110" charset="0"/>
              </a:rPr>
              <a:t>2	telescopi riflettori Schmidt–Cassegrain da 280 mm F10, uno in 	montatura altazimuthale e l’altro in montatura equatoriale.</a:t>
            </a:r>
          </a:p>
          <a:p>
            <a:pPr algn="just"/>
            <a:endParaRPr lang="it-IT" sz="2000">
              <a:ea typeface="Calibri" pitchFamily="-110" charset="0"/>
              <a:cs typeface="Calibri" pitchFamily="-110" charset="0"/>
            </a:endParaRPr>
          </a:p>
          <a:p>
            <a:pPr algn="just"/>
            <a:r>
              <a:rPr lang="it-IT" sz="2000">
                <a:ea typeface="Calibri" pitchFamily="-110" charset="0"/>
                <a:cs typeface="Calibri" pitchFamily="-110" charset="0"/>
              </a:rPr>
              <a:t>2	telescopi rifrattori apocromatici da 150 mm F8 in montatura equatoriale.</a:t>
            </a:r>
          </a:p>
          <a:p>
            <a:pPr algn="just"/>
            <a:endParaRPr lang="it-IT" sz="2000">
              <a:ea typeface="Calibri" pitchFamily="-110" charset="0"/>
              <a:cs typeface="Calibri" pitchFamily="-110" charset="0"/>
            </a:endParaRPr>
          </a:p>
          <a:p>
            <a:pPr algn="just"/>
            <a:r>
              <a:rPr lang="it-IT" sz="2000">
                <a:ea typeface="Calibri" pitchFamily="-110" charset="0"/>
                <a:cs typeface="Calibri" pitchFamily="-110" charset="0"/>
              </a:rPr>
              <a:t>2	binocoli, uno fa 150 mm del tipo semiapocromatico e uno da 100 mm 	del tipo apocromatico o ED.</a:t>
            </a:r>
          </a:p>
          <a:p>
            <a:pPr algn="just"/>
            <a:endParaRPr lang="it-IT" sz="2000">
              <a:ea typeface="Calibri" pitchFamily="-110" charset="0"/>
              <a:cs typeface="Calibri" pitchFamily="-110" charset="0"/>
            </a:endParaRPr>
          </a:p>
          <a:p>
            <a:pPr algn="just"/>
            <a:r>
              <a:rPr lang="it-IT" sz="2000">
                <a:ea typeface="Calibri" pitchFamily="-110" charset="0"/>
                <a:cs typeface="Calibri" pitchFamily="-110" charset="0"/>
              </a:rPr>
              <a:t>1	telescopio “a grande campo”, 400 mm F4, in montatura equatoriale con 	campo corretto di circa 4° quadrati</a:t>
            </a:r>
          </a:p>
          <a:p>
            <a:pPr algn="just"/>
            <a:endParaRPr lang="it-IT" sz="2000">
              <a:ea typeface="Calibri" pitchFamily="-110" charset="0"/>
              <a:cs typeface="Calibri" pitchFamily="-110" charset="0"/>
            </a:endParaRPr>
          </a:p>
          <a:p>
            <a:pPr algn="just"/>
            <a:r>
              <a:rPr lang="it-IT" sz="2000">
                <a:ea typeface="Calibri" pitchFamily="-110" charset="0"/>
                <a:cs typeface="Calibri" pitchFamily="-110" charset="0"/>
              </a:rPr>
              <a:t>1	telescopio rifrattore apocromatico 80 mm F5</a:t>
            </a:r>
          </a:p>
          <a:p>
            <a:pPr algn="just"/>
            <a:endParaRPr lang="it-IT" sz="2000">
              <a:ea typeface="Calibri" pitchFamily="-110" charset="0"/>
              <a:cs typeface="Calibri" pitchFamily="-110" charset="0"/>
            </a:endParaRPr>
          </a:p>
          <a:p>
            <a:pPr algn="just"/>
            <a:r>
              <a:rPr lang="it-IT" sz="2000">
                <a:ea typeface="Calibri" pitchFamily="-110" charset="0"/>
                <a:cs typeface="Calibri" pitchFamily="-110" charset="0"/>
              </a:rPr>
              <a:t>1	telescopio tipo Dobson 500 mm F/2 250 mm</a:t>
            </a:r>
            <a:r>
              <a:rPr lang="it-IT" altLang="zh-CN" sz="2000">
                <a:ea typeface="Calibri" pitchFamily="-110" charset="0"/>
                <a:cs typeface="Calibri" pitchFamily="-110" charset="0"/>
              </a:rPr>
              <a:t>1 telescopio tipo Dobson 	500 mm Focale 2.250 mm (F4,5)</a:t>
            </a:r>
          </a:p>
          <a:p>
            <a:pPr algn="just"/>
            <a:endParaRPr lang="it-IT" altLang="zh-CN" sz="2000">
              <a:ea typeface="Calibri" pitchFamily="-110" charset="0"/>
              <a:cs typeface="Calibri" pitchFamily="-110" charset="0"/>
            </a:endParaRPr>
          </a:p>
          <a:p>
            <a:pPr algn="just"/>
            <a:r>
              <a:rPr lang="it-IT" altLang="zh-CN" sz="2000">
                <a:ea typeface="Calibri" pitchFamily="-110" charset="0"/>
                <a:cs typeface="Calibri" pitchFamily="-110" charset="0"/>
              </a:rPr>
              <a:t>1	telescopio solare Coronado 90 mm</a:t>
            </a:r>
          </a:p>
          <a:p>
            <a:pPr algn="just"/>
            <a:endParaRPr lang="it-IT" altLang="zh-CN" sz="2000">
              <a:ea typeface="Calibri" pitchFamily="-110" charset="0"/>
              <a:cs typeface="Calibri" pitchFamily="-110" charset="0"/>
            </a:endParaRPr>
          </a:p>
          <a:p>
            <a:pPr algn="just"/>
            <a:r>
              <a:rPr lang="it-IT" altLang="zh-CN" sz="2000">
                <a:ea typeface="Calibri" pitchFamily="-110" charset="0"/>
                <a:cs typeface="Calibri" pitchFamily="-110" charset="0"/>
              </a:rPr>
              <a:t>2	copie di strumenti storici (il telescopio rifrattore di Galileo e il telescopio 	riflettore  di Newton).</a:t>
            </a:r>
            <a:endParaRPr lang="it-IT" altLang="zh-CN" sz="2000">
              <a:ea typeface="宋体" charset="0"/>
              <a:cs typeface="宋体" charset="0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5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0"/>
            <a:ext cx="8445500" cy="3302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54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" y="3454400"/>
            <a:ext cx="8445500" cy="3403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Immagine 1" descr="AI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37185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Immagine 3" descr="6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85196" y="0"/>
            <a:ext cx="48588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400" y="0"/>
            <a:ext cx="8077200" cy="6858000"/>
          </a:xfrm>
          <a:prstGeom prst="rect">
            <a:avLst/>
          </a:prstGeom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0658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91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0659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7975" y="14288"/>
            <a:ext cx="3729038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2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4675" y="0"/>
            <a:ext cx="7958138" cy="682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5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3634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magine 4" descr="58 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083884"/>
            <a:ext cx="9144000" cy="3774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5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070" y="0"/>
            <a:ext cx="387186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0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58041"/>
            <a:ext cx="9144000" cy="5141917"/>
          </a:xfrm>
          <a:prstGeom prst="rect">
            <a:avLst/>
          </a:prstGeo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68069"/>
            <a:ext cx="9144000" cy="552186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063"/>
            <a:ext cx="9144000" cy="544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3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063"/>
            <a:ext cx="9144000" cy="544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706063"/>
            <a:ext cx="9144000" cy="54458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 copia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3887" y="0"/>
            <a:ext cx="4576226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65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498"/>
            <a:ext cx="9144000" cy="6839003"/>
          </a:xfrm>
          <a:prstGeom prst="rect">
            <a:avLst/>
          </a:prstGeom>
        </p:spPr>
      </p:pic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magine 5" descr="66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483100" cy="295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66.1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6600" y="0"/>
            <a:ext cx="4597400" cy="2959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66.2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52800"/>
            <a:ext cx="44958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66.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46600" y="3352800"/>
            <a:ext cx="4597400" cy="3505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LM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7625"/>
            <a:ext cx="9144000" cy="6810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 descr="67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3036753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magine 5" descr="67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71378" y="0"/>
            <a:ext cx="320124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magine 6" descr="67.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6000" y="0"/>
            <a:ext cx="3150631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68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549900" cy="5308600"/>
          </a:xfrm>
          <a:prstGeom prst="rect">
            <a:avLst/>
          </a:prstGeom>
        </p:spPr>
      </p:pic>
      <p:pic>
        <p:nvPicPr>
          <p:cNvPr id="5" name="Immagine 4" descr="68-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13400" y="0"/>
            <a:ext cx="35306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970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50" y="0"/>
            <a:ext cx="1590675" cy="2636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1" name="Immagine 3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860925"/>
            <a:ext cx="2995613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2" name="Immagine 4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59113" y="4860925"/>
            <a:ext cx="2954337" cy="19796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3" name="Immagine 5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56325" y="4860925"/>
            <a:ext cx="2987675" cy="199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4" name="Immagine 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63713" y="42863"/>
            <a:ext cx="3455987" cy="259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5" name="Immagin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92725" y="-15875"/>
            <a:ext cx="1800225" cy="2713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976" name="Immagine 8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15200" y="0"/>
            <a:ext cx="1811338" cy="2697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977" name="Rettangolo 9"/>
          <p:cNvSpPr>
            <a:spLocks noChangeArrowheads="1"/>
          </p:cNvSpPr>
          <p:nvPr/>
        </p:nvSpPr>
        <p:spPr bwMode="auto">
          <a:xfrm>
            <a:off x="77788" y="3141663"/>
            <a:ext cx="8918575" cy="830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it-IT" sz="4800">
                <a:solidFill>
                  <a:srgbClr val="FFC000"/>
                </a:solidFill>
                <a:latin typeface="Calibri" pitchFamily="-110" charset="0"/>
              </a:rPr>
              <a:t>conferenze</a:t>
            </a:r>
            <a:r>
              <a:rPr lang="it-IT" sz="4800">
                <a:latin typeface="Calibri" pitchFamily="-110" charset="0"/>
              </a:rPr>
              <a:t> corsi </a:t>
            </a:r>
            <a:r>
              <a:rPr lang="it-IT" sz="4800">
                <a:solidFill>
                  <a:srgbClr val="FF0000"/>
                </a:solidFill>
                <a:latin typeface="Calibri" pitchFamily="-110" charset="0"/>
              </a:rPr>
              <a:t>convegni</a:t>
            </a:r>
            <a:r>
              <a:rPr lang="it-IT" sz="4800">
                <a:latin typeface="Calibri" pitchFamily="-110" charset="0"/>
              </a:rPr>
              <a:t> </a:t>
            </a:r>
            <a:r>
              <a:rPr lang="it-IT" sz="4800">
                <a:solidFill>
                  <a:srgbClr val="00B0F0"/>
                </a:solidFill>
                <a:latin typeface="Calibri" pitchFamily="-110" charset="0"/>
              </a:rPr>
              <a:t>didattica</a:t>
            </a: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6" name="Picture 4" descr="E:\LIBRO GAL HASSIN\FOTO GAL Hassin 2010\foto galassin 2010\foto isnello\romano ... a scuola 4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8813" y="2132013"/>
            <a:ext cx="3060700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8" name="Picture 6" descr="E:\LIBRO GAL HASSIN\gal hassin in foto\scienza in piazza 4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132013"/>
            <a:ext cx="3059113" cy="2293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4999" name="Picture 7" descr="E:\LIBRO GAL HASSIN\gal hassin in foto\DSCF4211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7938" y="4579938"/>
            <a:ext cx="3060701" cy="229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5000" name="Picture 8" descr="E:\LIBRO GAL HASSIN\gal hassin in foto\DSC05819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71825" y="4797425"/>
            <a:ext cx="3090863" cy="206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magine 9" descr="70 -1.gif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086100" cy="2070100"/>
          </a:xfrm>
          <a:prstGeom prst="rect">
            <a:avLst/>
          </a:prstGeom>
        </p:spPr>
      </p:pic>
      <p:pic>
        <p:nvPicPr>
          <p:cNvPr id="11" name="Immagine 10" descr="70-2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24200" y="0"/>
            <a:ext cx="3086100" cy="2070100"/>
          </a:xfrm>
          <a:prstGeom prst="rect">
            <a:avLst/>
          </a:prstGeom>
        </p:spPr>
      </p:pic>
      <p:pic>
        <p:nvPicPr>
          <p:cNvPr id="12" name="Immagine 11" descr="70 -6.gif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19800" y="2120900"/>
            <a:ext cx="3124200" cy="4737100"/>
          </a:xfrm>
          <a:prstGeom prst="rect">
            <a:avLst/>
          </a:prstGeom>
        </p:spPr>
      </p:pic>
      <p:pic>
        <p:nvPicPr>
          <p:cNvPr id="13" name="Immagine 12" descr="70.5.jp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400800" y="0"/>
            <a:ext cx="2743200" cy="2070100"/>
          </a:xfrm>
          <a:prstGeom prst="rect">
            <a:avLst/>
          </a:prstGeom>
        </p:spPr>
      </p:pic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2" name="Rettangolo 5"/>
          <p:cNvSpPr>
            <a:spLocks noChangeArrowheads="1"/>
          </p:cNvSpPr>
          <p:nvPr/>
        </p:nvSpPr>
        <p:spPr bwMode="auto">
          <a:xfrm>
            <a:off x="152400" y="2971800"/>
            <a:ext cx="4419600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ctr"/>
            <a:r>
              <a:rPr lang="it-IT" sz="3000" b="1" dirty="0">
                <a:solidFill>
                  <a:srgbClr val="FFC000"/>
                </a:solidFill>
                <a:latin typeface="Calibri" pitchFamily="-110" charset="0"/>
              </a:rPr>
              <a:t>pubblicazioni</a:t>
            </a:r>
          </a:p>
        </p:txBody>
      </p:sp>
      <p:pic>
        <p:nvPicPr>
          <p:cNvPr id="7" name="Immagine 6" descr="7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22800" y="0"/>
            <a:ext cx="4521200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magine 7" descr="71.2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42029" y="152400"/>
            <a:ext cx="2129117" cy="2895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magine 8" descr="71.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" y="152399"/>
            <a:ext cx="2048107" cy="28956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magine 9" descr="71.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" y="3581400"/>
            <a:ext cx="4372905" cy="32766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2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9326" y="0"/>
            <a:ext cx="6845347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066" name="Immagine 3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3688" y="3638550"/>
            <a:ext cx="2500312" cy="3219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7" name="Immagine 4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14563" y="0"/>
            <a:ext cx="2357437" cy="2795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8" name="Immagine 5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41850" y="0"/>
            <a:ext cx="2144713" cy="283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69" name="Immagine 6"/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143125" cy="2738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0" name="Immagine 7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986588" y="0"/>
            <a:ext cx="2157412" cy="278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1" name="Immagine 11" descr="spa.jpg"/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786188" y="3643313"/>
            <a:ext cx="2603500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8072" name="Immagine 12" descr="Immagine1.jpg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43313"/>
            <a:ext cx="3621088" cy="3214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 descr="8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12800"/>
            <a:ext cx="6134100" cy="6045200"/>
          </a:xfrm>
          <a:prstGeom prst="rect">
            <a:avLst/>
          </a:prstGeom>
        </p:spPr>
      </p:pic>
      <p:pic>
        <p:nvPicPr>
          <p:cNvPr id="5" name="Immagine 4" descr="8 -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59182" y="838200"/>
            <a:ext cx="2984818" cy="6019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7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376"/>
            <a:ext cx="9144000" cy="516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0114" name="Immagine 1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425825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5" name="Immagine 2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963" y="0"/>
            <a:ext cx="5661025" cy="253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0116" name="Immagin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09963" y="2516188"/>
            <a:ext cx="5643562" cy="4341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ttangolo 1"/>
          <p:cNvSpPr>
            <a:spLocks noChangeArrowheads="1"/>
          </p:cNvSpPr>
          <p:nvPr/>
        </p:nvSpPr>
        <p:spPr bwMode="auto">
          <a:xfrm>
            <a:off x="250825" y="404813"/>
            <a:ext cx="8569325" cy="5262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8800" b="1">
                <a:solidFill>
                  <a:srgbClr val="FFC000"/>
                </a:solidFill>
                <a:latin typeface="Calibri" pitchFamily="-110" charset="0"/>
              </a:rPr>
              <a:t>Target</a:t>
            </a:r>
          </a:p>
          <a:p>
            <a:endParaRPr lang="it-IT" sz="3200">
              <a:latin typeface="Calibri" pitchFamily="-110" charset="0"/>
            </a:endParaRPr>
          </a:p>
          <a:p>
            <a:endParaRPr lang="it-IT" sz="3200">
              <a:latin typeface="Calibri" pitchFamily="-110" charset="0"/>
            </a:endParaRPr>
          </a:p>
          <a:p>
            <a:r>
              <a:rPr lang="it-IT" sz="4000">
                <a:latin typeface="Calibri" pitchFamily="-110" charset="0"/>
              </a:rPr>
              <a:t>Scuole del Meridione d’Italia (almeno)</a:t>
            </a:r>
          </a:p>
          <a:p>
            <a:endParaRPr lang="it-IT" sz="2400">
              <a:latin typeface="Calibri" pitchFamily="-110" charset="0"/>
            </a:endParaRPr>
          </a:p>
          <a:p>
            <a:r>
              <a:rPr lang="it-IT" sz="4000">
                <a:latin typeface="Calibri" pitchFamily="-110" charset="0"/>
              </a:rPr>
              <a:t>Ricercatori</a:t>
            </a:r>
          </a:p>
          <a:p>
            <a:endParaRPr lang="it-IT" sz="4000">
              <a:latin typeface="Calibri" pitchFamily="-110" charset="0"/>
            </a:endParaRPr>
          </a:p>
          <a:p>
            <a:r>
              <a:rPr lang="it-IT" sz="4000">
                <a:latin typeface="Calibri" pitchFamily="-110" charset="0"/>
              </a:rPr>
              <a:t>Turismo culturale</a:t>
            </a: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ttangolo 1"/>
          <p:cNvSpPr>
            <a:spLocks noChangeArrowheads="1"/>
          </p:cNvSpPr>
          <p:nvPr/>
        </p:nvSpPr>
        <p:spPr bwMode="auto">
          <a:xfrm>
            <a:off x="142875" y="857250"/>
            <a:ext cx="9001125" cy="280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4000" b="1">
                <a:solidFill>
                  <a:srgbClr val="FFC000"/>
                </a:solidFill>
                <a:latin typeface="Calibri" pitchFamily="-110" charset="0"/>
              </a:rPr>
              <a:t>FONDAZIONE ONLUS</a:t>
            </a:r>
          </a:p>
          <a:p>
            <a:endParaRPr lang="it-IT">
              <a:latin typeface="Calibri" pitchFamily="-110" charset="0"/>
            </a:endParaRPr>
          </a:p>
          <a:p>
            <a:endParaRPr lang="it-IT">
              <a:latin typeface="Calibri" pitchFamily="-110" charset="0"/>
            </a:endParaRPr>
          </a:p>
          <a:p>
            <a:r>
              <a:rPr lang="it-IT" sz="2000" b="1">
                <a:latin typeface="Calibri" pitchFamily="-110" charset="0"/>
              </a:rPr>
              <a:t>FONDATORE PROMOTORE</a:t>
            </a:r>
            <a:r>
              <a:rPr lang="it-IT" sz="2000">
                <a:latin typeface="Calibri" pitchFamily="-110" charset="0"/>
              </a:rPr>
              <a:t>	</a:t>
            </a:r>
            <a:r>
              <a:rPr lang="it-IT" sz="2000" b="1">
                <a:solidFill>
                  <a:srgbClr val="FF0000"/>
                </a:solidFill>
                <a:latin typeface="Calibri" pitchFamily="-110" charset="0"/>
              </a:rPr>
              <a:t>COMUNE DI ISNELLO</a:t>
            </a:r>
          </a:p>
          <a:p>
            <a:endParaRPr lang="it-IT" sz="2000">
              <a:latin typeface="Calibri" pitchFamily="-110" charset="0"/>
            </a:endParaRPr>
          </a:p>
          <a:p>
            <a:r>
              <a:rPr lang="it-IT" sz="2000" b="1">
                <a:latin typeface="Calibri" pitchFamily="-110" charset="0"/>
              </a:rPr>
              <a:t>FONDATORI ADERENTI</a:t>
            </a:r>
            <a:r>
              <a:rPr lang="it-IT" sz="2000">
                <a:latin typeface="Calibri" pitchFamily="-110" charset="0"/>
              </a:rPr>
              <a:t>		</a:t>
            </a:r>
            <a:r>
              <a:rPr lang="it-IT" sz="2000" b="1">
                <a:solidFill>
                  <a:srgbClr val="FF0000"/>
                </a:solidFill>
                <a:latin typeface="Calibri" pitchFamily="-110" charset="0"/>
              </a:rPr>
              <a:t>ENTI, ISTITUZIONI, SOGGETTI PUBBLICI E PRIVATI</a:t>
            </a:r>
          </a:p>
          <a:p>
            <a:endParaRPr lang="it-IT" sz="2000">
              <a:latin typeface="Calibri" pitchFamily="-110" charset="0"/>
            </a:endParaRPr>
          </a:p>
          <a:p>
            <a:r>
              <a:rPr lang="it-IT" sz="2000" b="1">
                <a:latin typeface="Calibri" pitchFamily="-110" charset="0"/>
              </a:rPr>
              <a:t>SOCI SOSTENITORI</a:t>
            </a:r>
            <a:r>
              <a:rPr lang="it-IT" sz="2000">
                <a:latin typeface="Calibri" pitchFamily="-110" charset="0"/>
              </a:rPr>
              <a:t>		</a:t>
            </a:r>
            <a:r>
              <a:rPr lang="it-IT" sz="2000" b="1">
                <a:solidFill>
                  <a:srgbClr val="FF0000"/>
                </a:solidFill>
                <a:latin typeface="Calibri" pitchFamily="-110" charset="0"/>
              </a:rPr>
              <a:t>ENTI, ISTITUZIONI, SOGGETTI PUBBLICI E PRIVATI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1"/>
          <p:cNvSpPr>
            <a:spLocks noChangeArrowheads="1"/>
          </p:cNvSpPr>
          <p:nvPr/>
        </p:nvSpPr>
        <p:spPr bwMode="auto">
          <a:xfrm>
            <a:off x="642938" y="0"/>
            <a:ext cx="7786687" cy="1816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1600" b="1">
                <a:ea typeface="Times New Roman" pitchFamily="-110" charset="0"/>
                <a:cs typeface="Times New Roman" pitchFamily="-110" charset="0"/>
              </a:rPr>
              <a:t>Selezione pubblica, per titoli ed esami, a n. </a:t>
            </a:r>
            <a:r>
              <a:rPr lang="it-IT" sz="1600" b="1">
                <a:solidFill>
                  <a:srgbClr val="FFC000"/>
                </a:solidFill>
                <a:ea typeface="Times New Roman" pitchFamily="-110" charset="0"/>
                <a:cs typeface="Times New Roman" pitchFamily="-110" charset="0"/>
              </a:rPr>
              <a:t>2 posti di Tecnologo  – III livello, con contratto di lavoro a tempo parziale al 50% </a:t>
            </a:r>
            <a:r>
              <a:rPr lang="it-IT" sz="1600" b="1">
                <a:ea typeface="Times New Roman" pitchFamily="-110" charset="0"/>
                <a:cs typeface="Times New Roman" pitchFamily="-110" charset="0"/>
              </a:rPr>
              <a:t>e determinato, nell’ambito Settore Tecnologico “Organizzativo-Gestionale”,  Sotto-settore  5  “Attività divulgativa, comunicazione e storico museale”  dal titolo “Gestione attività divulgative con il Parco Astronomico delle Madonie” presso l’INAF - Osservatorio Astronomico di Palermo “Giuseppe S. Vaiana”, da svolgersi  ad Isnello (PA) in contrada Fontana Mitri.   </a:t>
            </a:r>
            <a:endParaRPr lang="it-IT" sz="1600"/>
          </a:p>
        </p:txBody>
      </p:sp>
      <p:sp>
        <p:nvSpPr>
          <p:cNvPr id="93187" name="Rectangle 2"/>
          <p:cNvSpPr>
            <a:spLocks noChangeArrowheads="1"/>
          </p:cNvSpPr>
          <p:nvPr/>
        </p:nvSpPr>
        <p:spPr bwMode="auto">
          <a:xfrm>
            <a:off x="714375" y="2071688"/>
            <a:ext cx="7572375" cy="2062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algn="just"/>
            <a:r>
              <a:rPr lang="it-IT" sz="1600" b="1">
                <a:ea typeface="Times New Roman" pitchFamily="-110" charset="0"/>
                <a:cs typeface="Times New Roman" pitchFamily="-110" charset="0"/>
              </a:rPr>
              <a:t>Selezione pubblica, per titoli ed esami, a n. </a:t>
            </a:r>
            <a:r>
              <a:rPr lang="it-IT" sz="1600" b="1">
                <a:solidFill>
                  <a:srgbClr val="FFC000"/>
                </a:solidFill>
                <a:ea typeface="Times New Roman" pitchFamily="-110" charset="0"/>
                <a:cs typeface="Times New Roman" pitchFamily="-110" charset="0"/>
              </a:rPr>
              <a:t>2 posti di Tecnologo  – III livello, con contratto di lavoro a tempo pieno e determinato</a:t>
            </a:r>
            <a:r>
              <a:rPr lang="it-IT" sz="1600" b="1">
                <a:ea typeface="Times New Roman" pitchFamily="-110" charset="0"/>
                <a:cs typeface="Times New Roman" pitchFamily="-110" charset="0"/>
              </a:rPr>
              <a:t>, nell’ambito Settore Tecnologico “Organizzativo-Gestionale”,  Sotto-settore  5  “Attività divulgativa, comunicazione e storico museale”  dal titolo “Divulgazione e comunicazione di tematiche astronomiche presso il Parco Astronomico delle Madonie (PAM)” presso l’INAF - Osservatorio Astronomico di Palermo “Giuseppe S. Vaiana”, da svolgersi ad Isnello (PA) in contrada Fontana Mitri, sede del PAM.   </a:t>
            </a:r>
            <a:endParaRPr lang="it-IT" sz="1600"/>
          </a:p>
        </p:txBody>
      </p:sp>
      <p:pic>
        <p:nvPicPr>
          <p:cNvPr id="93188" name="Immagine 3" descr="inaf_circ.gi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85813" y="4572000"/>
            <a:ext cx="2000250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3189" name="Immagine 4" descr="logone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41663" y="4572000"/>
            <a:ext cx="1998662" cy="2000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3190" name="Rettangolo 5"/>
          <p:cNvSpPr>
            <a:spLocks noChangeArrowheads="1"/>
          </p:cNvSpPr>
          <p:nvPr/>
        </p:nvSpPr>
        <p:spPr bwMode="auto">
          <a:xfrm>
            <a:off x="5572125" y="5000625"/>
            <a:ext cx="3571875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rgbClr val="FFC000"/>
                </a:solidFill>
                <a:latin typeface="Calibri" pitchFamily="-110" charset="0"/>
              </a:rPr>
              <a:t>GURI n. 30 del 15.04.2016</a:t>
            </a:r>
          </a:p>
          <a:p>
            <a:r>
              <a:rPr lang="it-IT" sz="2400" b="1">
                <a:solidFill>
                  <a:srgbClr val="FFC000"/>
                </a:solidFill>
                <a:latin typeface="Calibri" pitchFamily="-110" charset="0"/>
              </a:rPr>
              <a:t>Scadenza 16 maggio 2016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ttangolo 1"/>
          <p:cNvSpPr>
            <a:spLocks noChangeArrowheads="1"/>
          </p:cNvSpPr>
          <p:nvPr/>
        </p:nvSpPr>
        <p:spPr bwMode="auto">
          <a:xfrm>
            <a:off x="285750" y="214313"/>
            <a:ext cx="8501063" cy="800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800" b="1">
                <a:solidFill>
                  <a:srgbClr val="FFC000"/>
                </a:solidFill>
                <a:latin typeface="Calibri" pitchFamily="-110" charset="0"/>
              </a:rPr>
              <a:t>Progetto PRISSMA</a:t>
            </a:r>
          </a:p>
          <a:p>
            <a:r>
              <a:rPr lang="it-IT">
                <a:latin typeface="Calibri" pitchFamily="-110" charset="0"/>
              </a:rPr>
              <a:t>Prima Rete Italiana per lo Studio Sistematico delle Meteore e dell’Atmosfera</a:t>
            </a:r>
          </a:p>
        </p:txBody>
      </p:sp>
      <p:sp>
        <p:nvSpPr>
          <p:cNvPr id="94211" name="Rettangolo 2"/>
          <p:cNvSpPr>
            <a:spLocks noChangeArrowheads="1"/>
          </p:cNvSpPr>
          <p:nvPr/>
        </p:nvSpPr>
        <p:spPr bwMode="auto">
          <a:xfrm>
            <a:off x="214313" y="1143000"/>
            <a:ext cx="8929687" cy="2586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b="1">
                <a:solidFill>
                  <a:srgbClr val="FFC000"/>
                </a:solidFill>
                <a:latin typeface="Calibri" pitchFamily="-110" charset="0"/>
              </a:rPr>
              <a:t>Isnello (monte Mufara)</a:t>
            </a:r>
          </a:p>
          <a:p>
            <a:r>
              <a:rPr lang="it-IT">
                <a:latin typeface="Calibri" pitchFamily="-110" charset="0"/>
              </a:rPr>
              <a:t>Erice (c/o Centro di cultura scientifica Ettore Majorana)</a:t>
            </a:r>
          </a:p>
          <a:p>
            <a:r>
              <a:rPr lang="it-IT">
                <a:latin typeface="Calibri" pitchFamily="-110" charset="0"/>
              </a:rPr>
              <a:t>Etna (c/o Osservatorio  astronomico Serra la Nave o Stazione INGV)</a:t>
            </a:r>
          </a:p>
          <a:p>
            <a:r>
              <a:rPr lang="it-IT">
                <a:latin typeface="Calibri" pitchFamily="-110" charset="0"/>
              </a:rPr>
              <a:t>Stromboli  (Stazione INGV)</a:t>
            </a:r>
          </a:p>
          <a:p>
            <a:r>
              <a:rPr lang="it-IT">
                <a:latin typeface="Calibri" pitchFamily="-110" charset="0"/>
              </a:rPr>
              <a:t>Noto (Stazione radioastronomica INAF)</a:t>
            </a:r>
          </a:p>
          <a:p>
            <a:r>
              <a:rPr lang="it-IT">
                <a:latin typeface="Calibri" pitchFamily="-110" charset="0"/>
              </a:rPr>
              <a:t>Castelvetrano (Scuola)</a:t>
            </a:r>
          </a:p>
          <a:p>
            <a:r>
              <a:rPr lang="it-IT">
                <a:latin typeface="Calibri" pitchFamily="-110" charset="0"/>
              </a:rPr>
              <a:t>Caltagirone (Scuola)</a:t>
            </a:r>
          </a:p>
          <a:p>
            <a:r>
              <a:rPr lang="it-IT">
                <a:latin typeface="Calibri" pitchFamily="-110" charset="0"/>
              </a:rPr>
              <a:t>Canicattì (Scuola)</a:t>
            </a:r>
          </a:p>
          <a:p>
            <a:r>
              <a:rPr lang="it-IT">
                <a:latin typeface="Calibri" pitchFamily="-110" charset="0"/>
              </a:rPr>
              <a:t>Enna (Scuola)</a:t>
            </a:r>
          </a:p>
        </p:txBody>
      </p:sp>
      <p:pic>
        <p:nvPicPr>
          <p:cNvPr id="5" name="Immagine 4" descr="7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000" y="3327400"/>
            <a:ext cx="6985000" cy="3530600"/>
          </a:xfrm>
          <a:prstGeom prst="rect">
            <a:avLst/>
          </a:prstGeom>
        </p:spPr>
      </p:pic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235" name="Picture 3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357688" cy="1109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5236" name="Rettangolo 5"/>
          <p:cNvSpPr>
            <a:spLocks noChangeArrowheads="1"/>
          </p:cNvSpPr>
          <p:nvPr/>
        </p:nvSpPr>
        <p:spPr bwMode="auto">
          <a:xfrm>
            <a:off x="4572000" y="0"/>
            <a:ext cx="3643313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endParaRPr lang="it-IT">
              <a:latin typeface="Calibri" pitchFamily="-110" charset="0"/>
            </a:endParaRPr>
          </a:p>
          <a:p>
            <a:r>
              <a:rPr lang="it-IT" sz="2400" b="1">
                <a:latin typeface="Calibri" pitchFamily="-110" charset="0"/>
              </a:rPr>
              <a:t>Mega Solar System : a     timeless project ... </a:t>
            </a:r>
            <a:r>
              <a:rPr lang="it-IT" b="1">
                <a:latin typeface="Calibri" pitchFamily="-110" charset="0"/>
              </a:rPr>
              <a:t>	</a:t>
            </a:r>
          </a:p>
        </p:txBody>
      </p:sp>
      <p:pic>
        <p:nvPicPr>
          <p:cNvPr id="5" name="Immagine 4" descr="80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20837"/>
            <a:ext cx="9144000" cy="57371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81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45376"/>
            <a:ext cx="9144000" cy="516724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928938" y="4143375"/>
            <a:ext cx="2714625" cy="271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7285" name="Rettangolo 6"/>
          <p:cNvSpPr>
            <a:spLocks noChangeArrowheads="1"/>
          </p:cNvSpPr>
          <p:nvPr/>
        </p:nvSpPr>
        <p:spPr bwMode="auto">
          <a:xfrm>
            <a:off x="6000750" y="4714875"/>
            <a:ext cx="2928938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2400" b="1">
                <a:solidFill>
                  <a:srgbClr val="FFC000"/>
                </a:solidFill>
                <a:latin typeface="Calibri" pitchFamily="-110" charset="0"/>
              </a:rPr>
              <a:t>50 	   COMUNI</a:t>
            </a:r>
          </a:p>
          <a:p>
            <a:r>
              <a:rPr lang="it-IT" sz="2400" b="1">
                <a:solidFill>
                  <a:srgbClr val="FFC000"/>
                </a:solidFill>
                <a:latin typeface="Calibri" pitchFamily="-110" charset="0"/>
              </a:rPr>
              <a:t>303.838  ABITANTI</a:t>
            </a:r>
          </a:p>
          <a:p>
            <a:r>
              <a:rPr lang="it-IT" sz="2400" b="1">
                <a:solidFill>
                  <a:srgbClr val="FFC000"/>
                </a:solidFill>
                <a:latin typeface="Calibri" pitchFamily="-110" charset="0"/>
              </a:rPr>
              <a:t>36.365    STUDENTI</a:t>
            </a:r>
          </a:p>
        </p:txBody>
      </p:sp>
      <p:pic>
        <p:nvPicPr>
          <p:cNvPr id="6" name="Immagine 5" descr="82.gi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800" y="0"/>
            <a:ext cx="8382000" cy="3911600"/>
          </a:xfrm>
          <a:prstGeom prst="rect">
            <a:avLst/>
          </a:prstGeom>
        </p:spPr>
      </p:pic>
      <p:pic>
        <p:nvPicPr>
          <p:cNvPr id="7" name="Immagine 6" descr="82-1.gif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0" y="4114800"/>
            <a:ext cx="1981200" cy="2743200"/>
          </a:xfrm>
          <a:prstGeom prst="rect">
            <a:avLst/>
          </a:prstGeom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1"/>
          <p:cNvSpPr>
            <a:spLocks noChangeArrowheads="1"/>
          </p:cNvSpPr>
          <p:nvPr/>
        </p:nvSpPr>
        <p:spPr bwMode="auto">
          <a:xfrm>
            <a:off x="0" y="142875"/>
            <a:ext cx="9144000" cy="6786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pPr indent="809625" algn="ctr" eaLnBrk="0" hangingPunct="0"/>
            <a:r>
              <a:rPr lang="it-IT" altLang="zh-CN" sz="1400" b="1">
                <a:solidFill>
                  <a:srgbClr val="FF0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SUMMER SCHOOL di ASTRONOMIA</a:t>
            </a:r>
          </a:p>
          <a:p>
            <a:pPr indent="809625" algn="ctr" eaLnBrk="0" hangingPunct="0"/>
            <a:r>
              <a:rPr lang="it-IT" altLang="zh-CN" sz="1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Direttore del Corso Walter Ferreri</a:t>
            </a:r>
          </a:p>
          <a:p>
            <a:pPr indent="809625" algn="ctr" eaLnBrk="0" hangingPunct="0"/>
            <a:endParaRPr lang="it-IT" altLang="zh-CN" sz="11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 b="1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Struttura  </a:t>
            </a:r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ore   9.00 – 12.00	Lezioni di Bricoastronomia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18.00 – 20.00	Corso di Cosmologia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22.00 – 24.00	Osservazioni con Telescopi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endParaRPr lang="it-IT" altLang="zh-CN" sz="1400" b="1">
              <a:latin typeface="Calibri" pitchFamily="-110" charset="0"/>
              <a:ea typeface="Times New Roman" pitchFamily="-110" charset="0"/>
              <a:cs typeface="Times New Roman" pitchFamily="-110" charset="0"/>
            </a:endParaRPr>
          </a:p>
          <a:p>
            <a:pPr indent="809625" eaLnBrk="0" hangingPunct="0"/>
            <a:r>
              <a:rPr lang="it-IT" altLang="zh-CN" sz="1400" b="1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24 Luglio</a:t>
            </a:r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ore 18.00		Grandezze e Distanze in Astronomia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 i="1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		Conferenza pubblica del Prof. Walter Ferreri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endParaRPr lang="it-IT" altLang="zh-CN" sz="1400" b="1">
              <a:latin typeface="Calibri" pitchFamily="-110" charset="0"/>
              <a:ea typeface="Times New Roman" pitchFamily="-110" charset="0"/>
              <a:cs typeface="Times New Roman" pitchFamily="-110" charset="0"/>
            </a:endParaRPr>
          </a:p>
          <a:p>
            <a:pPr indent="809625" eaLnBrk="0" hangingPunct="0"/>
            <a:r>
              <a:rPr lang="it-IT" altLang="zh-CN" sz="1400" b="1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25 luglio</a:t>
            </a:r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ore 9.00 – 12.00	Tutto quello che avreste voluto sapere e mai osato chiedere sulla Luna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18.00 – 20.00	Cosmologie geocentriche ed eliocentriche  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22.00 – 24.00	Osservazioni con telescopi: Luna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endParaRPr lang="it-IT" altLang="zh-CN" sz="1400" b="1">
              <a:latin typeface="Calibri" pitchFamily="-110" charset="0"/>
              <a:ea typeface="Times New Roman" pitchFamily="-110" charset="0"/>
              <a:cs typeface="Times New Roman" pitchFamily="-110" charset="0"/>
            </a:endParaRPr>
          </a:p>
          <a:p>
            <a:pPr indent="809625" eaLnBrk="0" hangingPunct="0"/>
            <a:r>
              <a:rPr lang="it-IT" altLang="zh-CN" sz="1400" b="1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26 luglio</a:t>
            </a:r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ore   9.00 – 12.00	Il moto dei pianeti attorno al Sole  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18.00 – 20.00 	La costruzione dell’Universo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22.00 – 24.00	Osservazioni con Telescopi: Pianeti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endParaRPr lang="it-IT" altLang="zh-CN" sz="1400" b="1">
              <a:latin typeface="Calibri" pitchFamily="-110" charset="0"/>
              <a:ea typeface="Times New Roman" pitchFamily="-110" charset="0"/>
              <a:cs typeface="Times New Roman" pitchFamily="-110" charset="0"/>
            </a:endParaRPr>
          </a:p>
          <a:p>
            <a:pPr indent="809625" eaLnBrk="0" hangingPunct="0"/>
            <a:r>
              <a:rPr lang="it-IT" altLang="zh-CN" sz="1400" b="1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27 luglio</a:t>
            </a:r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ore   9.00 – 12.00	La luce e le ombre:  semplici laboratori da realizzare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18.00 – 20.00 	La teoria della relatività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22.00 – 24.00	Osservazioni con Telescopi: Nebulose e Ammassi globulari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endParaRPr lang="it-IT" altLang="zh-CN" sz="1400" b="1">
              <a:latin typeface="Calibri" pitchFamily="-110" charset="0"/>
              <a:ea typeface="Times New Roman" pitchFamily="-110" charset="0"/>
              <a:cs typeface="Times New Roman" pitchFamily="-110" charset="0"/>
            </a:endParaRPr>
          </a:p>
          <a:p>
            <a:pPr indent="809625" eaLnBrk="0" hangingPunct="0"/>
            <a:r>
              <a:rPr lang="it-IT" altLang="zh-CN" sz="1400" b="1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28 luglio	</a:t>
            </a:r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ore   9.00 – 12.00	Didattica con il Planetario		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18.00 – 20.00 	Cosmologia osservativa e teorica 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22.00 – 24.00	Osservazioni con Telescopi: Galassie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endParaRPr lang="it-IT" altLang="zh-CN" sz="1400" b="1">
              <a:latin typeface="Calibri" pitchFamily="-110" charset="0"/>
              <a:ea typeface="Times New Roman" pitchFamily="-110" charset="0"/>
              <a:cs typeface="Times New Roman" pitchFamily="-110" charset="0"/>
            </a:endParaRPr>
          </a:p>
          <a:p>
            <a:pPr indent="809625" eaLnBrk="0" hangingPunct="0"/>
            <a:r>
              <a:rPr lang="it-IT" altLang="zh-CN" sz="1400" b="1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29 luglio	</a:t>
            </a:r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ore   9.00 – 12.00	Costruzione ed uso di orologi solari e notturni			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18.00 – 20.00 	La teoria del Big Bang 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r>
              <a:rPr lang="it-IT" altLang="zh-CN" sz="1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ore 22.00 – 24.00	Fotografia astronomica  </a:t>
            </a:r>
            <a:endParaRPr lang="it-IT" altLang="zh-CN" sz="1400">
              <a:ea typeface="宋体" charset="0"/>
              <a:cs typeface="宋体" charset="0"/>
            </a:endParaRPr>
          </a:p>
          <a:p>
            <a:pPr indent="809625" eaLnBrk="0" hangingPunct="0"/>
            <a:endParaRPr lang="it-IT" altLang="zh-CN">
              <a:ea typeface="宋体" charset="0"/>
              <a:cs typeface="宋体" charset="0"/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 descr="9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402" y="0"/>
            <a:ext cx="8857196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9330" name="Immagine 1" descr="Sombrero.jpg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7750" y="3857625"/>
            <a:ext cx="4286250" cy="2401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9331" name="Rettangolo 2"/>
          <p:cNvSpPr>
            <a:spLocks noChangeArrowheads="1"/>
          </p:cNvSpPr>
          <p:nvPr/>
        </p:nvSpPr>
        <p:spPr bwMode="auto">
          <a:xfrm>
            <a:off x="5357813" y="0"/>
            <a:ext cx="3786187" cy="1846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r>
              <a:rPr lang="it-IT" sz="6000" b="1">
                <a:solidFill>
                  <a:srgbClr val="FFC000"/>
                </a:solidFill>
                <a:latin typeface="Calibri" pitchFamily="-110" charset="0"/>
              </a:rPr>
              <a:t>GAL Hassin </a:t>
            </a:r>
          </a:p>
          <a:p>
            <a:r>
              <a:rPr lang="it-IT" sz="5400">
                <a:latin typeface="Calibri" pitchFamily="-110" charset="0"/>
              </a:rPr>
              <a:t>2016</a:t>
            </a:r>
          </a:p>
        </p:txBody>
      </p:sp>
      <p:sp>
        <p:nvSpPr>
          <p:cNvPr id="99332" name="Rettangolo 3"/>
          <p:cNvSpPr>
            <a:spLocks noChangeArrowheads="1"/>
          </p:cNvSpPr>
          <p:nvPr/>
        </p:nvSpPr>
        <p:spPr bwMode="auto">
          <a:xfrm>
            <a:off x="5143500" y="2143125"/>
            <a:ext cx="3643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prstTxWarp prst="textNoShape">
              <a:avLst/>
            </a:prstTxWarp>
            <a:spAutoFit/>
          </a:bodyPr>
          <a:lstStyle/>
          <a:p>
            <a:pPr algn="ctr"/>
            <a:r>
              <a:rPr lang="it-IT" sz="2800">
                <a:solidFill>
                  <a:srgbClr val="FF0000"/>
                </a:solidFill>
                <a:latin typeface="Calibri" pitchFamily="-110" charset="0"/>
              </a:rPr>
              <a:t>9, 10, 11 settembre</a:t>
            </a:r>
          </a:p>
        </p:txBody>
      </p:sp>
      <p:pic>
        <p:nvPicPr>
          <p:cNvPr id="6" name="Immagine 5" descr="84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858804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1"/>
          <p:cNvSpPr>
            <a:spLocks noChangeArrowheads="1"/>
          </p:cNvSpPr>
          <p:nvPr/>
        </p:nvSpPr>
        <p:spPr bwMode="auto">
          <a:xfrm>
            <a:off x="642938" y="214313"/>
            <a:ext cx="7929562" cy="6124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prstTxWarp prst="textNoShape">
              <a:avLst/>
            </a:prstTxWarp>
            <a:spAutoFit/>
          </a:bodyPr>
          <a:lstStyle/>
          <a:p>
            <a:r>
              <a:rPr lang="it-IT" sz="2800" i="1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Confermate le presenze di</a:t>
            </a:r>
          </a:p>
          <a:p>
            <a:endParaRPr lang="it-IT" sz="2800"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Roberto Battiston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ASI</a:t>
            </a:r>
            <a:endParaRPr lang="it-IT" sz="2400">
              <a:solidFill>
                <a:srgbClr val="FFC000"/>
              </a:solidFill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Nicolò D’Amico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INAF</a:t>
            </a:r>
            <a:endParaRPr lang="it-IT" sz="2400">
              <a:solidFill>
                <a:srgbClr val="FFC000"/>
              </a:solidFill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Piero Benvenuti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IAU</a:t>
            </a:r>
            <a:endParaRPr lang="it-IT" sz="2400">
              <a:solidFill>
                <a:srgbClr val="FFC000"/>
              </a:solidFill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Andrea Milani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UniPi</a:t>
            </a:r>
            <a:endParaRPr lang="it-IT" sz="2400">
              <a:solidFill>
                <a:srgbClr val="FFC000"/>
              </a:solidFill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Giovanni Valsecchi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INAF-IAPS</a:t>
            </a:r>
            <a:endParaRPr lang="it-IT" sz="2400">
              <a:solidFill>
                <a:srgbClr val="FFC000"/>
              </a:solidFill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Mario Di Martino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INAF TO</a:t>
            </a:r>
            <a:endParaRPr lang="it-IT" sz="2400">
              <a:solidFill>
                <a:srgbClr val="FFC000"/>
              </a:solidFill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Walter Ferreri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INAF TO</a:t>
            </a:r>
            <a:endParaRPr lang="it-IT" sz="2400">
              <a:solidFill>
                <a:srgbClr val="FFC000"/>
              </a:solidFill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Flavio Fusi Pecci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SAIt</a:t>
            </a:r>
            <a:endParaRPr lang="it-IT" sz="2400">
              <a:solidFill>
                <a:srgbClr val="FFC000"/>
              </a:solidFill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Andrea Santangelo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TÜBINGEN</a:t>
            </a:r>
            <a:endParaRPr lang="it-IT" sz="2400">
              <a:solidFill>
                <a:srgbClr val="FFC000"/>
              </a:solidFill>
              <a:latin typeface="Calibri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Giusi Micela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INAF PA</a:t>
            </a: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Marco Morelli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PRATO</a:t>
            </a: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Romano Serra		</a:t>
            </a:r>
            <a:r>
              <a:rPr lang="it-IT" sz="2400">
                <a:solidFill>
                  <a:srgbClr val="FFC000"/>
                </a:solidFill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UniBO</a:t>
            </a:r>
          </a:p>
          <a:p>
            <a:pPr eaLnBrk="0" hangingPunct="0"/>
            <a:endParaRPr lang="it-IT" sz="2400">
              <a:latin typeface="Calibri" pitchFamily="-110" charset="0"/>
              <a:ea typeface="Times New Roman" pitchFamily="-110" charset="0"/>
              <a:cs typeface="Times New Roman" pitchFamily="-110" charset="0"/>
            </a:endParaRPr>
          </a:p>
          <a:p>
            <a:pPr eaLnBrk="0" hangingPunct="0"/>
            <a:r>
              <a:rPr lang="it-IT" sz="2400">
                <a:latin typeface="Calibri" pitchFamily="-110" charset="0"/>
                <a:ea typeface="Times New Roman" pitchFamily="-110" charset="0"/>
                <a:cs typeface="Times New Roman" pitchFamily="-110" charset="0"/>
              </a:rPr>
              <a:t>		Corrado  Lamberti</a:t>
            </a:r>
            <a:endParaRPr lang="it-IT" sz="2400">
              <a:latin typeface="Calibri" pitchFamily="-110" charset="0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20150213_083604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5857885" cy="3300030"/>
          </a:xfrm>
          <a:prstGeom prst="rect">
            <a:avLst/>
          </a:prstGeom>
        </p:spPr>
      </p:pic>
      <p:pic>
        <p:nvPicPr>
          <p:cNvPr id="3" name="Immagine 2" descr="Logo-ASI.jp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10207" y="0"/>
            <a:ext cx="3033793" cy="1928801"/>
          </a:xfrm>
          <a:prstGeom prst="rect">
            <a:avLst/>
          </a:prstGeom>
        </p:spPr>
      </p:pic>
      <p:pic>
        <p:nvPicPr>
          <p:cNvPr id="4" name="Immagine 3" descr="Trace_Gas_Orbiter_Schiaparelli_and_the_ExoMars_rover_at_Mars.jpg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571876"/>
            <a:ext cx="5842000" cy="3286124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6039945" y="2714620"/>
            <a:ext cx="3104055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C000"/>
                </a:solidFill>
              </a:rPr>
              <a:t>Missione Rosetta</a:t>
            </a:r>
            <a:endParaRPr lang="it-IT" sz="3200" b="1" dirty="0">
              <a:solidFill>
                <a:srgbClr val="FFC000"/>
              </a:solidFill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000760" y="5357826"/>
            <a:ext cx="1651414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C000"/>
                </a:solidFill>
              </a:rPr>
              <a:t>ExoMars</a:t>
            </a:r>
            <a:endParaRPr lang="it-IT" sz="32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 descr="AI.tif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3371088" cy="6858000"/>
          </a:xfrm>
          <a:prstGeom prst="rect">
            <a:avLst/>
          </a:prstGeom>
        </p:spPr>
      </p:pic>
      <p:pic>
        <p:nvPicPr>
          <p:cNvPr id="3" name="Immagine 2" descr="LED 5.png"/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7598" y="0"/>
            <a:ext cx="4846402" cy="68580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446</TotalTime>
  <Words>546</Words>
  <Application>Microsoft Macintosh PowerPoint</Application>
  <PresentationFormat>On-screen Show (4:3)</PresentationFormat>
  <Paragraphs>193</Paragraphs>
  <Slides>93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93</vt:i4>
      </vt:variant>
    </vt:vector>
  </HeadingPairs>
  <TitlesOfParts>
    <vt:vector size="94" baseType="lpstr">
      <vt:lpstr>Tema di Office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DDLHiTs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  -  Diapositiva 1</dc:title>
  <dc:creator>EniGmA</dc:creator>
  <cp:keywords/>
  <cp:lastModifiedBy>Emanuele Pace</cp:lastModifiedBy>
  <cp:revision>59</cp:revision>
  <dcterms:created xsi:type="dcterms:W3CDTF">2016-06-09T08:14:33Z</dcterms:created>
  <dcterms:modified xsi:type="dcterms:W3CDTF">2016-06-16T14:41:32Z</dcterms:modified>
</cp:coreProperties>
</file>