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</p:sldMasterIdLst>
  <p:notesMasterIdLst>
    <p:notesMasterId r:id="rId27"/>
  </p:notesMasterIdLst>
  <p:sldIdLst>
    <p:sldId id="256" r:id="rId3"/>
    <p:sldId id="257" r:id="rId4"/>
    <p:sldId id="263" r:id="rId5"/>
    <p:sldId id="262" r:id="rId6"/>
    <p:sldId id="259" r:id="rId7"/>
    <p:sldId id="260" r:id="rId8"/>
    <p:sldId id="267" r:id="rId9"/>
    <p:sldId id="261" r:id="rId10"/>
    <p:sldId id="274" r:id="rId11"/>
    <p:sldId id="278" r:id="rId12"/>
    <p:sldId id="270" r:id="rId13"/>
    <p:sldId id="272" r:id="rId14"/>
    <p:sldId id="265" r:id="rId15"/>
    <p:sldId id="279" r:id="rId16"/>
    <p:sldId id="288" r:id="rId17"/>
    <p:sldId id="285" r:id="rId18"/>
    <p:sldId id="289" r:id="rId19"/>
    <p:sldId id="275" r:id="rId20"/>
    <p:sldId id="276" r:id="rId21"/>
    <p:sldId id="291" r:id="rId22"/>
    <p:sldId id="282" r:id="rId23"/>
    <p:sldId id="281" r:id="rId24"/>
    <p:sldId id="273" r:id="rId25"/>
    <p:sldId id="28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5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3223-A586-47C1-AC85-0A65250F8BF7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4ABDC-3632-4EFB-BA32-3CA7536F44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88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4ABDC-3632-4EFB-BA32-3CA7536F442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20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18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44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84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3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86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7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7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42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7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254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61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25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863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3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8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246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59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372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0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8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22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3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A3B51B-C09E-4B56-9077-0D6B5A78522E}" type="datetimeFigureOut">
              <a:rPr lang="it-IT" smtClean="0"/>
              <a:t>16/07/18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EBC49-C672-45DF-87C4-9862C83EE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64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0.jp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74809"/>
            <a:ext cx="1219200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THE ASTROSMART PROJECT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AN EXPERIMENT OF SCIENTIFIC TOURISM </a:t>
            </a:r>
            <a:endParaRPr lang="it-IT" sz="1600" dirty="0" smtClean="0">
              <a:latin typeface="Bahnschrift Light Condensed" panose="020B0502040204020203" pitchFamily="34" charset="0"/>
            </a:endParaRPr>
          </a:p>
          <a:p>
            <a:pPr algn="ctr"/>
            <a:endParaRPr lang="it-IT" sz="1600" dirty="0">
              <a:latin typeface="Bahnschrift Light Condensed" panose="020B0502040204020203" pitchFamily="34" charset="0"/>
            </a:endParaRPr>
          </a:p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INAF –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OAPa</a:t>
            </a:r>
            <a:endParaRPr lang="it-IT" sz="2400" dirty="0" smtClean="0">
              <a:latin typeface="Bahnschrift Light Condensed" panose="020B0502040204020203" pitchFamily="34" charset="0"/>
            </a:endParaRPr>
          </a:p>
          <a:p>
            <a:pPr algn="ctr"/>
            <a:endParaRPr lang="it-IT" sz="1050" dirty="0">
              <a:latin typeface="Bahnschrift Light Condensed" panose="020B0502040204020203" pitchFamily="34" charset="0"/>
            </a:endParaRPr>
          </a:p>
          <a:p>
            <a:pPr algn="ctr"/>
            <a:r>
              <a:rPr lang="it-IT" sz="2400" dirty="0" smtClean="0">
                <a:latin typeface="Bahnschrift Light Condensed" panose="020B0502040204020203" pitchFamily="34" charset="0"/>
              </a:rPr>
              <a:t>Istituto Nazionale di Astrofisica </a:t>
            </a:r>
          </a:p>
          <a:p>
            <a:pPr algn="ctr"/>
            <a:r>
              <a:rPr lang="it-IT" sz="2400" dirty="0" smtClean="0">
                <a:latin typeface="Bahnschrift Light Condensed" panose="020B0502040204020203" pitchFamily="34" charset="0"/>
              </a:rPr>
              <a:t>Osservatorio Astronomico di Palermo «Giuseppe S. Vaiana»</a:t>
            </a:r>
            <a:endParaRPr lang="it-IT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4376" t="23473" r="10547" b="43750"/>
          <a:stretch/>
        </p:blipFill>
        <p:spPr>
          <a:xfrm>
            <a:off x="7898472" y="514350"/>
            <a:ext cx="1822945" cy="4476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36" y="438150"/>
            <a:ext cx="1207036" cy="5238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62" y="438151"/>
            <a:ext cx="796880" cy="5419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12" y="438150"/>
            <a:ext cx="559974" cy="6286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4" y="505724"/>
            <a:ext cx="554916" cy="5524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5" y="352425"/>
            <a:ext cx="880591" cy="7143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680386" y="6273162"/>
            <a:ext cx="351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 Condensed" panose="020B0502040204020203" pitchFamily="34" charset="0"/>
              </a:rPr>
              <a:t>Giulia </a:t>
            </a:r>
            <a:r>
              <a:rPr lang="it-IT" sz="20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2000" dirty="0">
                <a:latin typeface="Bahnschrift Light Condensed" panose="020B0502040204020203" pitchFamily="34" charset="0"/>
              </a:rPr>
              <a:t>- </a:t>
            </a:r>
            <a:r>
              <a:rPr lang="it-IT" sz="2000" dirty="0" err="1">
                <a:latin typeface="Bahnschrift Light Condensed" panose="020B0502040204020203" pitchFamily="34" charset="0"/>
              </a:rPr>
              <a:t>OAPa</a:t>
            </a:r>
            <a:endParaRPr lang="it-IT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5275" y="6131088"/>
            <a:ext cx="80897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700" b="1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700" b="1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700" b="1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700" b="1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700" b="1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700" b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8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13814" y="2117671"/>
            <a:ext cx="37130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hnschrift Light Condensed" panose="020B0502040204020203" pitchFamily="34" charset="0"/>
              </a:rPr>
              <a:t>HISTORY WALK</a:t>
            </a:r>
          </a:p>
          <a:p>
            <a:pPr algn="ctr"/>
            <a:endParaRPr lang="en-US" sz="3200" dirty="0" smtClean="0">
              <a:latin typeface="Bahnschrift Light Condensed" panose="020B0502040204020203" pitchFamily="34" charset="0"/>
            </a:endParaRPr>
          </a:p>
          <a:p>
            <a:pPr algn="ctr"/>
            <a:r>
              <a:rPr lang="en-US" sz="2200" dirty="0">
                <a:latin typeface="Bahnschrift Light Condensed" panose="020B0502040204020203" pitchFamily="34" charset="0"/>
              </a:rPr>
              <a:t>I</a:t>
            </a:r>
            <a:r>
              <a:rPr lang="en-US" sz="2200" dirty="0" smtClean="0">
                <a:latin typeface="Bahnschrift Light Condensed" panose="020B0502040204020203" pitchFamily="34" charset="0"/>
              </a:rPr>
              <a:t>n the footstep of Father </a:t>
            </a:r>
            <a:r>
              <a:rPr lang="en-US" sz="2200" dirty="0" err="1" smtClean="0">
                <a:latin typeface="Bahnschrift Light Condensed" panose="020B0502040204020203" pitchFamily="34" charset="0"/>
              </a:rPr>
              <a:t>Secchi</a:t>
            </a:r>
            <a:r>
              <a:rPr lang="en-US" sz="2200" dirty="0" smtClean="0">
                <a:latin typeface="Bahnschrift Light Condensed" panose="020B0502040204020203" pitchFamily="34" charset="0"/>
              </a:rPr>
              <a:t>:</a:t>
            </a:r>
          </a:p>
          <a:p>
            <a:pPr algn="ctr"/>
            <a:r>
              <a:rPr lang="en-US" sz="2200" dirty="0" smtClean="0">
                <a:latin typeface="Bahnschrift Light Condensed" panose="020B0502040204020203" pitchFamily="34" charset="0"/>
              </a:rPr>
              <a:t>A Jesuit astronomer in Palermo</a:t>
            </a: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1117601" y="3451014"/>
            <a:ext cx="1229360" cy="101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74" y="549303"/>
            <a:ext cx="8205194" cy="553573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8793" y="1919264"/>
            <a:ext cx="37130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Light Condensed" panose="020B0502040204020203" pitchFamily="34" charset="0"/>
              </a:rPr>
              <a:t>INTERNATIONAL CENTRE FOR ASTRONOMICAL SCIENCES – GAL HASSIN, ISNELLO (PA)</a:t>
            </a:r>
          </a:p>
          <a:p>
            <a:pPr algn="ctr"/>
            <a:endParaRPr lang="en-US" sz="2000" dirty="0" smtClean="0">
              <a:latin typeface="Bahnschrift Light Condensed" panose="020B0502040204020203" pitchFamily="34" charset="0"/>
            </a:endParaRPr>
          </a:p>
          <a:p>
            <a:pPr algn="ctr"/>
            <a:endParaRPr lang="en-US" sz="2000" dirty="0" smtClean="0">
              <a:latin typeface="Bahnschrift Light Condensed" panose="020B0502040204020203" pitchFamily="34" charset="0"/>
            </a:endParaRPr>
          </a:p>
          <a:p>
            <a:pPr algn="ctr"/>
            <a:r>
              <a:rPr lang="en-US" sz="2200" dirty="0" smtClean="0">
                <a:latin typeface="Bahnschrift Light Condensed" panose="020B0502040204020203" pitchFamily="34" charset="0"/>
              </a:rPr>
              <a:t>Internship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1500649" y="4015779"/>
            <a:ext cx="1229360" cy="101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5" y="585216"/>
            <a:ext cx="3998214" cy="53309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/>
          <a:stretch/>
        </p:blipFill>
        <p:spPr>
          <a:xfrm>
            <a:off x="4123943" y="1283837"/>
            <a:ext cx="4873753" cy="37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211" y="1591733"/>
            <a:ext cx="110590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ONGOING </a:t>
            </a:r>
            <a:r>
              <a:rPr lang="it-IT" sz="4000" cap="all" dirty="0" err="1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projects</a:t>
            </a:r>
            <a:endParaRPr lang="it-IT" sz="4000" dirty="0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887565" y="3717985"/>
            <a:ext cx="4046744" cy="126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3708" y="2636844"/>
            <a:ext cx="11531600" cy="397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Game design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about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Museo della Specola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App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design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about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it-IT" sz="2200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Padre Angelo Secchi 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walking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tour</a:t>
            </a:r>
            <a:endParaRPr lang="it-IT" sz="22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Writing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and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publishing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a Palermo guide with some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astronomical</a:t>
            </a:r>
            <a:r>
              <a:rPr lang="it-IT" sz="2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tours</a:t>
            </a:r>
            <a:endParaRPr lang="it-IT" sz="22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</a:t>
            </a:r>
            <a:endParaRPr lang="it-IT" sz="2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>
              <a:buFontTx/>
              <a:buChar char="-"/>
            </a:pPr>
            <a:endParaRPr lang="it-IT" sz="2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>
              <a:buFontTx/>
              <a:buChar char="-"/>
            </a:pP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45323" y="3298380"/>
            <a:ext cx="373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Bahnschrift Light Condensed" panose="020B0502040204020203" pitchFamily="34" charset="0"/>
              </a:rPr>
              <a:t>Breaking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through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the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walls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in cultural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heritage</a:t>
            </a:r>
            <a:r>
              <a:rPr lang="it-IT" sz="2200" dirty="0">
                <a:latin typeface="Bahnschrift Light Condensed" panose="020B0502040204020203" pitchFamily="34" charset="0"/>
              </a:rPr>
              <a:t>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enjoyment</a:t>
            </a:r>
            <a:endParaRPr lang="it-IT" sz="22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7553263" y="3852379"/>
            <a:ext cx="733245" cy="26060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47" y="0"/>
            <a:ext cx="1862667" cy="18626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r="4204"/>
          <a:stretch/>
        </p:blipFill>
        <p:spPr>
          <a:xfrm>
            <a:off x="0" y="0"/>
            <a:ext cx="2252133" cy="18626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7210"/>
          <a:stretch/>
        </p:blipFill>
        <p:spPr>
          <a:xfrm>
            <a:off x="2252070" y="-1"/>
            <a:ext cx="2563808" cy="18626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/>
          <a:stretch/>
        </p:blipFill>
        <p:spPr>
          <a:xfrm rot="10800000" flipV="1">
            <a:off x="9607961" y="0"/>
            <a:ext cx="2595762" cy="18626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r="4511"/>
          <a:stretch/>
        </p:blipFill>
        <p:spPr>
          <a:xfrm>
            <a:off x="4817408" y="-1"/>
            <a:ext cx="2912535" cy="18461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9" y="1945330"/>
            <a:ext cx="2008476" cy="38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9525320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July, 11st – 13rd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811211" y="1591733"/>
            <a:ext cx="110590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PROVINCE and </a:t>
            </a:r>
            <a:r>
              <a:rPr lang="it-IT" sz="4000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regional</a:t>
            </a:r>
            <a:r>
              <a:rPr lang="it-IT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ITINERARIES</a:t>
            </a:r>
            <a:endParaRPr lang="it-IT" sz="4000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887565" y="3717985"/>
            <a:ext cx="4046744" cy="126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4" y="6131088"/>
            <a:ext cx="554916" cy="5524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6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42839" y="6189783"/>
            <a:ext cx="418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Bahnschrift Light SemiCondensed" panose="020B0502040204020203" pitchFamily="34" charset="0"/>
              </a:rPr>
              <a:t>Gurfa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caves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, </a:t>
            </a:r>
            <a:r>
              <a:rPr lang="it-IT" sz="2000" dirty="0">
                <a:latin typeface="Bahnschrift Light SemiCondensed" panose="020B0502040204020203" pitchFamily="34" charset="0"/>
              </a:rPr>
              <a:t>Alia (PA)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46"/>
            <a:ext cx="12175298" cy="55157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54290" y="6296891"/>
            <a:ext cx="414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 SemiCondensed" panose="020B0502040204020203" pitchFamily="34" charset="0"/>
              </a:rPr>
              <a:t>GATTOPARDO, Luchino Visconti</a:t>
            </a:r>
          </a:p>
        </p:txBody>
      </p:sp>
    </p:spTree>
    <p:extLst>
      <p:ext uri="{BB962C8B-B14F-4D97-AF65-F5344CB8AC3E}">
        <p14:creationId xmlns:p14="http://schemas.microsoft.com/office/powerpoint/2010/main" val="420333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429202" y="6328051"/>
            <a:ext cx="418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ahnschrift Light SemiCondensed" panose="020B0502040204020203" pitchFamily="34" charset="0"/>
              </a:rPr>
              <a:t> «I Campanari», Monte Iato (PA)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7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-15096"/>
            <a:ext cx="9164128" cy="68730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82547" y="6059429"/>
            <a:ext cx="305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Bahnschrift Light SemiCondensed" panose="020B0502040204020203" pitchFamily="34" charset="0"/>
              </a:rPr>
              <a:t>Tholoi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, Monte Raitano (PA)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95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430219" y="6150114"/>
            <a:ext cx="4761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 smtClean="0">
                <a:latin typeface="Bahnschrift Light SemiCondensed" panose="020B0502040204020203" pitchFamily="34" charset="0"/>
              </a:rPr>
              <a:t>Argimusco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tableland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:</a:t>
            </a:r>
          </a:p>
          <a:p>
            <a:pPr algn="r"/>
            <a:r>
              <a:rPr lang="it-IT" sz="2000" dirty="0" smtClean="0">
                <a:latin typeface="Bahnschrift Light SemiCondensed" panose="020B0502040204020203" pitchFamily="34" charset="0"/>
              </a:rPr>
              <a:t> the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Priest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 (ME)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-159" r="23188" b="159"/>
          <a:stretch/>
        </p:blipFill>
        <p:spPr>
          <a:xfrm>
            <a:off x="2094365" y="-32658"/>
            <a:ext cx="7480115" cy="68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31591"/>
            <a:ext cx="12192000" cy="1346200"/>
          </a:xfrm>
        </p:spPr>
        <p:txBody>
          <a:bodyPr>
            <a:noAutofit/>
          </a:bodyPr>
          <a:lstStyle/>
          <a:p>
            <a:pPr marL="0" indent="432000" algn="ctr">
              <a:spcBef>
                <a:spcPts val="0"/>
              </a:spcBef>
              <a:buNone/>
            </a:pP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Since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March 2018 the </a:t>
            </a:r>
            <a:r>
              <a:rPr lang="it-IT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INAF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- </a:t>
            </a:r>
            <a:r>
              <a:rPr lang="it-IT" sz="28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Astronomical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Observatory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of Palermo </a:t>
            </a:r>
            <a:r>
              <a:rPr lang="it-IT" sz="28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has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8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implemented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a </a:t>
            </a: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project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 </a:t>
            </a: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financed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by the </a:t>
            </a: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Sicilian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Region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</a:t>
            </a:r>
            <a:b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it-IT" sz="2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European</a:t>
            </a:r>
            <a:r>
              <a:rPr lang="it-IT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Social Fund 2014 – 2020</a:t>
            </a:r>
            <a:r>
              <a:rPr lang="it-IT" sz="2800" dirty="0">
                <a:latin typeface="Bahnschrift Light Condensed" panose="020B0502040204020203" pitchFamily="34" charset="0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419803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Bahnschrift Light Condensed" panose="020B0502040204020203" pitchFamily="34" charset="0"/>
              </a:rPr>
              <a:t>strengthen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employability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in the 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research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and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development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system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and the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birth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of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research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spin-offs</a:t>
            </a:r>
            <a:r>
              <a:rPr lang="it-IT" sz="2800" dirty="0" smtClean="0">
                <a:latin typeface="Bahnschrift Light Condensed" panose="020B0502040204020203" pitchFamily="34" charset="0"/>
              </a:rPr>
              <a:t> in </a:t>
            </a:r>
            <a:r>
              <a:rPr lang="it-IT" sz="2800" dirty="0" err="1" smtClean="0">
                <a:latin typeface="Bahnschrift Light Condensed" panose="020B0502040204020203" pitchFamily="34" charset="0"/>
              </a:rPr>
              <a:t>Sicily</a:t>
            </a:r>
            <a:endParaRPr lang="it-IT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8930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atin typeface="Bahnschrift Light Condensed" panose="020B0502040204020203" pitchFamily="34" charset="0"/>
              </a:rPr>
              <a:t>TO</a:t>
            </a:r>
            <a:endParaRPr lang="it-IT" sz="44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525320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4" y="6131088"/>
            <a:ext cx="554916" cy="5524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6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" y="0"/>
            <a:ext cx="488909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4850"/>
          <a:stretch/>
        </p:blipFill>
        <p:spPr>
          <a:xfrm>
            <a:off x="5276850" y="749820"/>
            <a:ext cx="6743700" cy="54669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90651" y="116163"/>
            <a:ext cx="6334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 smtClean="0">
                <a:latin typeface="Bahnschrift Light SemiCondensed" panose="020B0502040204020203" pitchFamily="34" charset="0"/>
              </a:rPr>
              <a:t>Astronomical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Observatory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, Palermo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66357" y="6283793"/>
            <a:ext cx="4761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 smtClean="0">
                <a:latin typeface="Bahnschrift Light SemiCondensed" panose="020B0502040204020203" pitchFamily="34" charset="0"/>
              </a:rPr>
              <a:t>Astronomical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Observatory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, Catania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0"/>
            <a:ext cx="514350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82049" y="5857044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ahnschrift Light SemiCondensed" panose="020B0502040204020203" pitchFamily="34" charset="0"/>
              </a:rPr>
              <a:t>The </a:t>
            </a:r>
            <a:r>
              <a:rPr lang="it-IT" sz="2000" dirty="0" err="1" smtClean="0">
                <a:latin typeface="Bahnschrift Light SemiCondensed" panose="020B0502040204020203" pitchFamily="34" charset="0"/>
              </a:rPr>
              <a:t>stone-calendar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, Castellammare </a:t>
            </a:r>
            <a:r>
              <a:rPr lang="it-IT" sz="2000" dirty="0">
                <a:latin typeface="Bahnschrift Light SemiCondensed" panose="020B0502040204020203" pitchFamily="34" charset="0"/>
              </a:rPr>
              <a:t>del Golfo (</a:t>
            </a:r>
            <a:r>
              <a:rPr lang="it-IT" sz="2000" dirty="0" smtClean="0">
                <a:latin typeface="Bahnschrift Light SemiCondensed" panose="020B0502040204020203" pitchFamily="34" charset="0"/>
              </a:rPr>
              <a:t>TP)</a:t>
            </a:r>
            <a:endParaRPr lang="it-IT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6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6079"/>
            <a:ext cx="121920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OUR FUTURE AFTER ASTROSMART….</a:t>
            </a:r>
            <a:endParaRPr lang="it-IT" sz="44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2" y="3209924"/>
            <a:ext cx="11403013" cy="3409951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it-IT" sz="2400" cap="none" dirty="0" smtClean="0">
                <a:ln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it-IT" sz="2400" cap="none" dirty="0" smtClean="0">
                <a:ln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it-IT" sz="2400" cap="none" dirty="0">
                <a:ln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it-IT" sz="2400" cap="none" dirty="0">
                <a:ln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7636" y="154635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Building up a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sustainable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smtClean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and inclusive </a:t>
            </a:r>
          </a:p>
          <a:p>
            <a:pPr algn="ctr"/>
            <a:r>
              <a:rPr lang="it-IT" sz="4000" dirty="0" err="1" smtClean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tourist</a:t>
            </a:r>
            <a:r>
              <a:rPr lang="it-IT" sz="4000" dirty="0" smtClean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offer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that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integrates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historical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heritage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endParaRPr lang="it-IT" sz="4000" dirty="0" smtClean="0">
              <a:solidFill>
                <a:prstClr val="white"/>
              </a:solidFill>
              <a:latin typeface="Bahnschrift Light Condensed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it-IT" sz="4000" dirty="0" smtClean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with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natural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landscapes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through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astronomical</a:t>
            </a:r>
            <a:r>
              <a:rPr lang="it-IT" sz="4000" dirty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dirty="0" err="1" smtClean="0"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itinerary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1083" y="1501764"/>
            <a:ext cx="1164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white"/>
                </a:solidFill>
                <a:latin typeface="Bahnschrift Light Condensed" panose="020B0502040204020203" pitchFamily="34" charset="0"/>
              </a:rPr>
              <a:t/>
            </a:r>
            <a:br>
              <a:rPr lang="it-IT" sz="2400" dirty="0">
                <a:solidFill>
                  <a:prstClr val="white"/>
                </a:solidFill>
                <a:latin typeface="Bahnschrift Light Condensed" panose="020B0502040204020203" pitchFamily="34" charset="0"/>
              </a:rPr>
            </a:b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" y="-10812"/>
            <a:ext cx="10419951" cy="68688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87314" y="2219346"/>
            <a:ext cx="7795555" cy="24084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4000" dirty="0" err="1" smtClean="0"/>
              <a:t>ThANK</a:t>
            </a:r>
            <a:r>
              <a:rPr lang="it-IT" sz="4000" dirty="0" smtClean="0"/>
              <a:t> YOU FOR </a:t>
            </a:r>
            <a:br>
              <a:rPr lang="it-IT" sz="4000" dirty="0" smtClean="0"/>
            </a:br>
            <a:r>
              <a:rPr lang="it-IT" sz="4000" dirty="0" smtClean="0"/>
              <a:t>YOUR KIND ATTENTION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 11-13July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4339" y="5063533"/>
            <a:ext cx="625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e-mail: gamodeo@astropa.inaf.it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7007" y="2826586"/>
            <a:ext cx="8596668" cy="9000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 err="1" smtClean="0"/>
              <a:t>What</a:t>
            </a:r>
            <a:r>
              <a:rPr lang="it-IT" sz="4900" dirty="0" smtClean="0"/>
              <a:t> </a:t>
            </a:r>
            <a:r>
              <a:rPr lang="it-IT" sz="4900" dirty="0" err="1" smtClean="0"/>
              <a:t>is</a:t>
            </a:r>
            <a:r>
              <a:rPr lang="it-IT" sz="4900" dirty="0" smtClean="0"/>
              <a:t> the </a:t>
            </a:r>
            <a:r>
              <a:rPr lang="it-IT" sz="4900" dirty="0" err="1" smtClean="0"/>
              <a:t>context</a:t>
            </a:r>
            <a:r>
              <a:rPr lang="it-IT" sz="4900" dirty="0" smtClean="0"/>
              <a:t> </a:t>
            </a:r>
            <a:r>
              <a:rPr lang="it-IT" sz="4900" dirty="0" err="1" smtClean="0"/>
              <a:t>where</a:t>
            </a:r>
            <a:r>
              <a:rPr lang="it-IT" sz="4900" dirty="0" smtClean="0"/>
              <a:t> </a:t>
            </a:r>
            <a:br>
              <a:rPr lang="it-IT" sz="4900" dirty="0" smtClean="0"/>
            </a:br>
            <a:r>
              <a:rPr lang="it-IT" sz="4900" dirty="0" err="1" smtClean="0"/>
              <a:t>this</a:t>
            </a:r>
            <a:r>
              <a:rPr lang="it-IT" sz="4900" dirty="0" smtClean="0"/>
              <a:t> </a:t>
            </a:r>
            <a:r>
              <a:rPr lang="it-IT" sz="4900" dirty="0" err="1" smtClean="0"/>
              <a:t>initiative</a:t>
            </a:r>
            <a:r>
              <a:rPr lang="it-IT" sz="4900" dirty="0" smtClean="0"/>
              <a:t> </a:t>
            </a:r>
            <a:r>
              <a:rPr lang="it-IT" sz="4900" dirty="0" err="1" smtClean="0"/>
              <a:t>fits</a:t>
            </a:r>
            <a:r>
              <a:rPr lang="it-IT" sz="4900" dirty="0" smtClean="0"/>
              <a:t> in?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/>
              <a:t/>
            </a:r>
            <a:br>
              <a:rPr lang="it-IT" sz="4400" dirty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89914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WHY NOW?</a:t>
            </a:r>
            <a:br>
              <a:rPr lang="it-IT" sz="4400" dirty="0" smtClean="0"/>
            </a:br>
            <a:endParaRPr lang="it-IT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525320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4" y="6131088"/>
            <a:ext cx="554916" cy="552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6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460507" y="4628825"/>
            <a:ext cx="3920479" cy="1096899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More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opportunities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promote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alternative cultural 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activities</a:t>
            </a:r>
            <a:endParaRPr lang="it-IT" sz="2400" dirty="0">
              <a:solidFill>
                <a:schemeClr val="tx1"/>
              </a:solidFill>
              <a:latin typeface="Bahnschrift Ligh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84905" y="352520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600" dirty="0" smtClean="0">
                <a:latin typeface="Bahnschrift Light Condensed" panose="020B0502040204020203" pitchFamily="34" charset="0"/>
              </a:rPr>
              <a:t>2018</a:t>
            </a:r>
            <a:br>
              <a:rPr lang="it-IT" sz="2600" dirty="0" smtClean="0">
                <a:latin typeface="Bahnschrift Light Condensed" panose="020B0502040204020203" pitchFamily="34" charset="0"/>
              </a:rPr>
            </a:br>
            <a:r>
              <a:rPr lang="it-IT" sz="2600" dirty="0" smtClean="0">
                <a:latin typeface="Bahnschrift Light Condensed" panose="020B0502040204020203" pitchFamily="34" charset="0"/>
              </a:rPr>
              <a:t>Palermo: </a:t>
            </a:r>
            <a:r>
              <a:rPr lang="it-IT" sz="2600" dirty="0" err="1" smtClean="0">
                <a:latin typeface="Bahnschrift Light Condensed" panose="020B0502040204020203" pitchFamily="34" charset="0"/>
              </a:rPr>
              <a:t>Italian</a:t>
            </a:r>
            <a:r>
              <a:rPr lang="it-IT" sz="2600" dirty="0" smtClean="0">
                <a:latin typeface="Bahnschrift Light Condensed" panose="020B0502040204020203" pitchFamily="34" charset="0"/>
              </a:rPr>
              <a:t> Capital of Culture </a:t>
            </a:r>
            <a:endParaRPr lang="it-IT" sz="26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" y="4470979"/>
            <a:ext cx="3918692" cy="13163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84905" y="634843"/>
            <a:ext cx="6999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Bahnschrift Light Condensed" panose="020B0502040204020203" pitchFamily="34" charset="0"/>
              </a:rPr>
              <a:t>2015</a:t>
            </a:r>
          </a:p>
          <a:p>
            <a:r>
              <a:rPr lang="it-IT" sz="2600" dirty="0" smtClean="0">
                <a:latin typeface="Bahnschrift Light Condensed" panose="020B0502040204020203" pitchFamily="34" charset="0"/>
              </a:rPr>
              <a:t>Palazzo </a:t>
            </a:r>
            <a:r>
              <a:rPr lang="it-IT" sz="2600" dirty="0">
                <a:latin typeface="Bahnschrift Light Condensed" panose="020B0502040204020203" pitchFamily="34" charset="0"/>
              </a:rPr>
              <a:t>dei Normanni </a:t>
            </a:r>
            <a:r>
              <a:rPr lang="it-IT" sz="2600" dirty="0" smtClean="0">
                <a:latin typeface="Bahnschrift Light Condensed" panose="020B0502040204020203" pitchFamily="34" charset="0"/>
              </a:rPr>
              <a:t>– UNESCO World Heritage Site</a:t>
            </a:r>
            <a:endParaRPr lang="it-IT" sz="2600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95044" y="1945622"/>
            <a:ext cx="34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ahnschrift Light Condensed" panose="020B0502040204020203" pitchFamily="34" charset="0"/>
                <a:ea typeface="+mj-ea"/>
                <a:cs typeface="+mj-cs"/>
              </a:rPr>
              <a:t>Focus on Museo </a:t>
            </a:r>
            <a:endParaRPr lang="it-IT" sz="2400" dirty="0" smtClean="0">
              <a:latin typeface="Bahnschrift Light Condensed" panose="020B0502040204020203" pitchFamily="34" charset="0"/>
              <a:ea typeface="+mj-ea"/>
              <a:cs typeface="+mj-cs"/>
            </a:endParaRPr>
          </a:p>
          <a:p>
            <a:r>
              <a:rPr lang="it-IT" sz="2400" dirty="0" smtClean="0">
                <a:latin typeface="Bahnschrift Light Condensed" panose="020B0502040204020203" pitchFamily="34" charset="0"/>
                <a:ea typeface="+mj-ea"/>
                <a:cs typeface="+mj-cs"/>
              </a:rPr>
              <a:t>della </a:t>
            </a:r>
            <a:r>
              <a:rPr lang="it-IT" sz="2400" dirty="0">
                <a:latin typeface="Bahnschrift Light Condensed" panose="020B0502040204020203" pitchFamily="34" charset="0"/>
                <a:ea typeface="+mj-ea"/>
                <a:cs typeface="+mj-cs"/>
              </a:rPr>
              <a:t>Specola </a:t>
            </a:r>
            <a:endParaRPr lang="it-IT" sz="2400" dirty="0" smtClean="0">
              <a:latin typeface="Bahnschrift Light Condensed" panose="020B0502040204020203" pitchFamily="34" charset="0"/>
              <a:ea typeface="+mj-ea"/>
              <a:cs typeface="+mj-cs"/>
            </a:endParaRPr>
          </a:p>
          <a:p>
            <a:r>
              <a:rPr lang="it-IT" sz="2400" dirty="0" smtClean="0">
                <a:latin typeface="Bahnschrift Light Condensed" panose="020B0502040204020203" pitchFamily="34" charset="0"/>
                <a:ea typeface="+mj-ea"/>
                <a:cs typeface="+mj-cs"/>
              </a:rPr>
              <a:t>re-opening </a:t>
            </a:r>
            <a:r>
              <a:rPr lang="it-IT" sz="2400" dirty="0" err="1" smtClean="0">
                <a:latin typeface="Bahnschrift Light Condensed" panose="020B0502040204020203" pitchFamily="34" charset="0"/>
                <a:ea typeface="+mj-ea"/>
                <a:cs typeface="+mj-cs"/>
              </a:rPr>
              <a:t>within</a:t>
            </a:r>
            <a:r>
              <a:rPr lang="it-IT" sz="2400" dirty="0" smtClean="0">
                <a:latin typeface="Bahnschrift Light Condensed" panose="020B0502040204020203" pitchFamily="34" charset="0"/>
                <a:ea typeface="+mj-ea"/>
                <a:cs typeface="+mj-cs"/>
              </a:rPr>
              <a:t> 2018</a:t>
            </a:r>
            <a:endParaRPr lang="it-IT" sz="2400" dirty="0">
              <a:latin typeface="Bahnschrift Ligh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6797983" y="4993071"/>
            <a:ext cx="733245" cy="28467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6797983" y="2224966"/>
            <a:ext cx="733245" cy="28467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6" y="1924109"/>
            <a:ext cx="5360161" cy="124226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53917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59" y="6131088"/>
            <a:ext cx="554916" cy="5524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9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8" y="838511"/>
            <a:ext cx="6388945" cy="2667502"/>
          </a:xfrm>
          <a:prstGeom prst="rect">
            <a:avLst/>
          </a:prstGeom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The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five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scholarship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holders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currently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engaged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in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this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experience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for 18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months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have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different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educational backgrounds and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skills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it-IT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16952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Bahnschrift Light Condensed" panose="020B0502040204020203" pitchFamily="34" charset="0"/>
              </a:rPr>
              <a:t>I</a:t>
            </a:r>
            <a:r>
              <a:rPr lang="it-IT" sz="2400" dirty="0" err="1" smtClean="0">
                <a:latin typeface="Bahnschrift Light Condensed" panose="020B0502040204020203" pitchFamily="34" charset="0"/>
              </a:rPr>
              <a:t>nterdisciplinary</a:t>
            </a:r>
            <a:r>
              <a:rPr lang="it-IT" sz="2400" dirty="0" smtClean="0">
                <a:latin typeface="Bahnschrift Light Condensed" panose="020B0502040204020203" pitchFamily="34" charset="0"/>
              </a:rPr>
              <a:t> </a:t>
            </a:r>
            <a:r>
              <a:rPr lang="it-IT" sz="2400" dirty="0" err="1" smtClean="0">
                <a:latin typeface="Bahnschrift Light Condensed" panose="020B0502040204020203" pitchFamily="34" charset="0"/>
              </a:rPr>
              <a:t>projects</a:t>
            </a:r>
            <a:r>
              <a:rPr lang="it-IT" sz="2400" dirty="0" smtClean="0">
                <a:latin typeface="Bahnschrift Light Condensed" panose="020B0502040204020203" pitchFamily="34" charset="0"/>
              </a:rPr>
              <a:t> and </a:t>
            </a:r>
            <a:r>
              <a:rPr lang="it-IT" sz="2400" dirty="0" err="1" smtClean="0">
                <a:latin typeface="Bahnschrift Light Condensed" panose="020B0502040204020203" pitchFamily="34" charset="0"/>
              </a:rPr>
              <a:t>results</a:t>
            </a:r>
            <a:endParaRPr lang="it-IT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131" y="69070"/>
            <a:ext cx="993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THE PROJECT “ASTROSMART” 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5400000">
            <a:off x="5391624" y="4737970"/>
            <a:ext cx="658412" cy="21397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75962" y="1104675"/>
            <a:ext cx="7543800" cy="5130800"/>
          </a:xfrm>
        </p:spPr>
        <p:txBody>
          <a:bodyPr>
            <a:normAutofit fontScale="77500" lnSpcReduction="20000"/>
          </a:bodyPr>
          <a:lstStyle/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                      </a:t>
            </a:r>
            <a:r>
              <a:rPr lang="it-IT" sz="4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Taught</a:t>
            </a:r>
            <a:r>
              <a:rPr lang="it-IT" sz="4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it-IT" sz="42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class</a:t>
            </a:r>
            <a:endParaRPr lang="it-IT" sz="42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endParaRPr lang="it-IT" sz="1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m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anagement</a:t>
            </a: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communication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experimentation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of 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innovative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fruition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methodologies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of cultural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heritage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 of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promotional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events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communication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 and relations with the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territory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marketing of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scientific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 cultural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heritage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business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planning</a:t>
            </a: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market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analysis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marketing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administration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finance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intellectual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protection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and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certification</a:t>
            </a:r>
            <a:endParaRPr lang="it-IT" sz="24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access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to public and private </a:t>
            </a:r>
            <a:r>
              <a:rPr lang="it-IT" sz="24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funds</a:t>
            </a:r>
          </a:p>
          <a:p>
            <a:pPr marL="378900" indent="-34290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coordination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and management of </a:t>
            </a:r>
            <a:r>
              <a:rPr lang="it-IT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European</a:t>
            </a:r>
            <a:r>
              <a:rPr lang="it-IT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 </a:t>
            </a:r>
            <a:r>
              <a:rPr lang="it-IT" sz="24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projects</a:t>
            </a:r>
            <a:endParaRPr lang="it-IT" sz="2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it-IT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Bahnschrift Light Condensed" panose="020B0502040204020203" pitchFamily="34" charset="0"/>
              </a:rPr>
              <a:t>THE EDUCATIONAL PATH</a:t>
            </a:r>
            <a:endParaRPr lang="it-IT" sz="4000" dirty="0">
              <a:latin typeface="Bahnschrift Light Condensed" panose="020B0502040204020203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679961" y="667194"/>
            <a:ext cx="465667" cy="541867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7900139" y="707886"/>
            <a:ext cx="269918" cy="501175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26182" y="1173389"/>
            <a:ext cx="452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Bahnschrift Light Condensed" panose="020B0502040204020203" pitchFamily="34" charset="0"/>
              </a:rPr>
              <a:t>Learning on the job</a:t>
            </a:r>
            <a:endParaRPr lang="it-IT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25320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4" y="6131088"/>
            <a:ext cx="554916" cy="5524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6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5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211" y="1563158"/>
            <a:ext cx="110590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cap="all" dirty="0" err="1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Achieved</a:t>
            </a:r>
            <a:r>
              <a:rPr lang="it-IT" sz="4000" cap="all" dirty="0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 </a:t>
            </a:r>
            <a:r>
              <a:rPr lang="it-IT" sz="4000" cap="all" dirty="0" err="1">
                <a:ln w="3175" cmpd="sng">
                  <a:noFill/>
                </a:ln>
                <a:solidFill>
                  <a:prstClr val="white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projects</a:t>
            </a:r>
            <a:endParaRPr lang="it-IT" sz="4000" dirty="0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887565" y="3717985"/>
            <a:ext cx="4046744" cy="126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3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813" y="1699845"/>
            <a:ext cx="3713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Bahnschrift Light Condensed" panose="020B0502040204020203" pitchFamily="34" charset="0"/>
              </a:rPr>
              <a:t>NOTTE BIANCA DELL’UNESCO</a:t>
            </a:r>
          </a:p>
          <a:p>
            <a:pPr algn="ctr"/>
            <a:r>
              <a:rPr lang="it-IT" sz="3200" dirty="0" smtClean="0">
                <a:latin typeface="Bahnschrift Light Condensed" panose="020B0502040204020203" pitchFamily="34" charset="0"/>
              </a:rPr>
              <a:t> </a:t>
            </a:r>
          </a:p>
          <a:p>
            <a:pPr algn="ctr"/>
            <a:endParaRPr lang="it-IT" sz="3200" dirty="0" smtClean="0">
              <a:latin typeface="Bahnschrift Light Condensed" panose="020B0502040204020203" pitchFamily="34" charset="0"/>
            </a:endParaRPr>
          </a:p>
          <a:p>
            <a:pPr algn="ctr"/>
            <a:r>
              <a:rPr lang="it-IT" sz="2200" b="1" dirty="0" smtClean="0">
                <a:latin typeface="Bahnschrift Light Condensed" panose="020B0502040204020203" pitchFamily="34" charset="0"/>
              </a:rPr>
              <a:t>20.000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citizens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and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tourists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</a:t>
            </a:r>
            <a:r>
              <a:rPr lang="it-IT" sz="2200" dirty="0" err="1" smtClean="0">
                <a:latin typeface="Bahnschrift Light Condensed" panose="020B0502040204020203" pitchFamily="34" charset="0"/>
              </a:rPr>
              <a:t>visited</a:t>
            </a:r>
            <a:r>
              <a:rPr lang="it-IT" sz="2200" dirty="0" smtClean="0">
                <a:latin typeface="Bahnschrift Light Condensed" panose="020B0502040204020203" pitchFamily="34" charset="0"/>
              </a:rPr>
              <a:t> </a:t>
            </a:r>
          </a:p>
          <a:p>
            <a:pPr algn="ctr"/>
            <a:r>
              <a:rPr lang="it-IT" sz="2200" dirty="0" smtClean="0">
                <a:latin typeface="Bahnschrift Light Condensed" panose="020B0502040204020203" pitchFamily="34" charset="0"/>
              </a:rPr>
              <a:t>for free the Palazzo dei Normanni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5" y="65337"/>
            <a:ext cx="3764446" cy="251186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6638"/>
          <a:stretch/>
        </p:blipFill>
        <p:spPr>
          <a:xfrm>
            <a:off x="8581257" y="65337"/>
            <a:ext cx="3526019" cy="251186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6" y="3540493"/>
            <a:ext cx="3764446" cy="2511863"/>
          </a:xfrm>
          <a:prstGeom prst="rect">
            <a:avLst/>
          </a:prstGeom>
        </p:spPr>
      </p:pic>
      <p:cxnSp>
        <p:nvCxnSpPr>
          <p:cNvPr id="27" name="Connettore 1 26"/>
          <p:cNvCxnSpPr/>
          <p:nvPr/>
        </p:nvCxnSpPr>
        <p:spPr>
          <a:xfrm flipV="1">
            <a:off x="1422400" y="3757573"/>
            <a:ext cx="1229360" cy="101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511465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t="12981" r="9470" b="5463"/>
          <a:stretch/>
        </p:blipFill>
        <p:spPr>
          <a:xfrm>
            <a:off x="8399016" y="3503952"/>
            <a:ext cx="3651290" cy="255754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"/>
          <a:stretch/>
        </p:blipFill>
        <p:spPr>
          <a:xfrm>
            <a:off x="6307649" y="2159833"/>
            <a:ext cx="3497421" cy="252429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9" y="6131088"/>
            <a:ext cx="554916" cy="5524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1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80491" y="1699845"/>
            <a:ext cx="371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hnschrift Light Condensed" panose="020B0502040204020203" pitchFamily="34" charset="0"/>
              </a:rPr>
              <a:t>INTERNATIONAL SCHOOL PALERMO</a:t>
            </a:r>
            <a:endParaRPr lang="it-IT" sz="2000" dirty="0" smtClean="0">
              <a:latin typeface="Bahnschrift Light Condensed" panose="020B0502040204020203" pitchFamily="34" charset="0"/>
            </a:endParaRP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1117601" y="3491787"/>
            <a:ext cx="1229360" cy="101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-135199" y="3657600"/>
            <a:ext cx="37130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ahnschrift Light Condensed" panose="020B0502040204020203" pitchFamily="34" charset="0"/>
              </a:rPr>
              <a:t>100 students from Primary to High School for one full day, enjoyed astrophysics subject through conference, educational workshops and solar observations</a:t>
            </a:r>
          </a:p>
          <a:p>
            <a:pPr algn="ctr"/>
            <a:r>
              <a:rPr lang="it-IT" sz="1400" dirty="0" smtClean="0"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15016" r="17588" b="5352"/>
          <a:stretch/>
        </p:blipFill>
        <p:spPr>
          <a:xfrm>
            <a:off x="7883993" y="3636633"/>
            <a:ext cx="4063666" cy="24471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/>
        </p:blipFill>
        <p:spPr>
          <a:xfrm>
            <a:off x="3632582" y="16010"/>
            <a:ext cx="4339110" cy="29600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4363" r="9761" b="8492"/>
          <a:stretch/>
        </p:blipFill>
        <p:spPr>
          <a:xfrm>
            <a:off x="3632582" y="3021914"/>
            <a:ext cx="4146386" cy="30633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t="9674" b="6811"/>
          <a:stretch/>
        </p:blipFill>
        <p:spPr>
          <a:xfrm>
            <a:off x="8077267" y="16010"/>
            <a:ext cx="3870392" cy="346580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525320" y="6315754"/>
            <a:ext cx="35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hnschrift Light Condensed" panose="020B0502040204020203" pitchFamily="34" charset="0"/>
              </a:rPr>
              <a:t>Giulia </a:t>
            </a:r>
            <a:r>
              <a:rPr lang="it-IT" sz="1600" dirty="0" smtClean="0">
                <a:latin typeface="Bahnschrift Light Condensed" panose="020B0502040204020203" pitchFamily="34" charset="0"/>
              </a:rPr>
              <a:t>Amodeo INAF </a:t>
            </a:r>
            <a:r>
              <a:rPr lang="it-IT" sz="1600" dirty="0">
                <a:latin typeface="Bahnschrift Light Condensed" panose="020B0502040204020203" pitchFamily="34" charset="0"/>
              </a:rPr>
              <a:t>- </a:t>
            </a:r>
            <a:r>
              <a:rPr lang="it-IT" sz="1600" dirty="0" err="1">
                <a:latin typeface="Bahnschrift Light Condensed" panose="020B0502040204020203" pitchFamily="34" charset="0"/>
              </a:rPr>
              <a:t>OAPa</a:t>
            </a:r>
            <a:endParaRPr lang="it-IT" sz="1600" dirty="0">
              <a:latin typeface="Bahnschrift Light Condensed" panose="020B05020402040202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5275" y="6131088"/>
            <a:ext cx="80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Bahnschrift Light SemiCondensed" panose="020B0502040204020203" pitchFamily="34" charset="0"/>
              </a:rPr>
              <a:t>The Hitchhiker’s Guide to the 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Galaxy</a:t>
            </a:r>
          </a:p>
          <a:p>
            <a:pPr fontAlgn="base"/>
            <a:r>
              <a:rPr lang="en-US" sz="1400" dirty="0" smtClean="0">
                <a:latin typeface="Bahnschrift Light SemiCondensed" panose="020B0502040204020203" pitchFamily="34" charset="0"/>
              </a:rPr>
              <a:t>San Donato in </a:t>
            </a:r>
            <a:r>
              <a:rPr lang="en-US" sz="1400" dirty="0" err="1" smtClean="0">
                <a:latin typeface="Bahnschrift Light SemiCondensed" panose="020B0502040204020203" pitchFamily="34" charset="0"/>
              </a:rPr>
              <a:t>Poggio</a:t>
            </a:r>
            <a:r>
              <a:rPr lang="en-US" sz="1400" dirty="0" smtClean="0">
                <a:latin typeface="Bahnschrift Light SemiCondensed" panose="020B0502040204020203" pitchFamily="34" charset="0"/>
              </a:rPr>
              <a:t>, 11-13 July 2018</a:t>
            </a:r>
            <a:endParaRPr lang="en-US" sz="1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4" y="6131088"/>
            <a:ext cx="554916" cy="552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36" y="6124847"/>
            <a:ext cx="688684" cy="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zion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642</Words>
  <Application>Microsoft Macintosh PowerPoint</Application>
  <PresentationFormat>Custom</PresentationFormat>
  <Paragraphs>136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HDOfficeLightV0</vt:lpstr>
      <vt:lpstr>Sezione</vt:lpstr>
      <vt:lpstr>PowerPoint Presentation</vt:lpstr>
      <vt:lpstr>PowerPoint Presentation</vt:lpstr>
      <vt:lpstr>What is the context where  this initiative fits in?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ThANK YOU FOR  YOUR KIND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</dc:creator>
  <cp:lastModifiedBy>Emanuele Pace</cp:lastModifiedBy>
  <cp:revision>109</cp:revision>
  <dcterms:created xsi:type="dcterms:W3CDTF">2018-06-27T07:58:52Z</dcterms:created>
  <dcterms:modified xsi:type="dcterms:W3CDTF">2018-07-16T15:16:41Z</dcterms:modified>
</cp:coreProperties>
</file>