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5" r:id="rId3"/>
    <p:sldId id="264" r:id="rId4"/>
    <p:sldId id="265" r:id="rId5"/>
    <p:sldId id="259" r:id="rId6"/>
    <p:sldId id="287" r:id="rId7"/>
    <p:sldId id="260" r:id="rId8"/>
    <p:sldId id="286" r:id="rId9"/>
    <p:sldId id="262" r:id="rId10"/>
    <p:sldId id="261" r:id="rId11"/>
    <p:sldId id="267" r:id="rId12"/>
    <p:sldId id="266" r:id="rId13"/>
    <p:sldId id="263" r:id="rId14"/>
    <p:sldId id="269" r:id="rId15"/>
    <p:sldId id="270" r:id="rId16"/>
    <p:sldId id="271" r:id="rId17"/>
    <p:sldId id="272" r:id="rId18"/>
    <p:sldId id="273" r:id="rId19"/>
    <p:sldId id="274" r:id="rId20"/>
    <p:sldId id="276" r:id="rId21"/>
    <p:sldId id="277" r:id="rId22"/>
    <p:sldId id="275" r:id="rId23"/>
    <p:sldId id="283" r:id="rId24"/>
    <p:sldId id="268" r:id="rId25"/>
    <p:sldId id="278" r:id="rId26"/>
    <p:sldId id="282" r:id="rId27"/>
    <p:sldId id="281" r:id="rId28"/>
    <p:sldId id="279" r:id="rId29"/>
    <p:sldId id="280" r:id="rId30"/>
    <p:sldId id="284" r:id="rId31"/>
    <p:sldId id="288"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728" y="-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06E196-9510-4620-AF96-C6A208E22114}" type="datetimeFigureOut">
              <a:rPr lang="es-UY"/>
              <a:pPr>
                <a:defRPr/>
              </a:pPr>
              <a:t>16/07/18</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UY"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UY"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9ADE95F-D6E0-4D06-A0B4-A9E9276AA626}" type="slidenum">
              <a:rPr lang="es-UY"/>
              <a:pPr>
                <a:defRPr/>
              </a:pPr>
              <a:t>‹#›</a:t>
            </a:fld>
            <a:endParaRPr lang="es-UY"/>
          </a:p>
        </p:txBody>
      </p:sp>
    </p:spTree>
    <p:extLst>
      <p:ext uri="{BB962C8B-B14F-4D97-AF65-F5344CB8AC3E}">
        <p14:creationId xmlns:p14="http://schemas.microsoft.com/office/powerpoint/2010/main" val="134660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UY" smtClean="0"/>
          </a:p>
        </p:txBody>
      </p:sp>
      <p:sp>
        <p:nvSpPr>
          <p:cNvPr id="51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8B6B7B-464D-40F5-91BE-324E368E0636}" type="slidenum">
              <a:rPr lang="es-UY" smtClean="0"/>
              <a:pPr/>
              <a:t>1</a:t>
            </a:fld>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UY" smtClean="0"/>
          </a:p>
        </p:txBody>
      </p:sp>
      <p:sp>
        <p:nvSpPr>
          <p:cNvPr id="61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7BB73B-1505-443B-8DC1-42C60D68ED93}" type="slidenum">
              <a:rPr lang="es-UY" smtClean="0"/>
              <a:pPr/>
              <a:t>5</a:t>
            </a:fld>
            <a:endParaRPr lang="es-UY"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89ADE95F-D6E0-4D06-A0B4-A9E9276AA626}" type="slidenum">
              <a:rPr lang="es-UY" smtClean="0"/>
              <a:pPr>
                <a:defRPr/>
              </a:pPr>
              <a:t>29</a:t>
            </a:fld>
            <a:endParaRPr lang="es-U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DAB8C60-A907-43A6-B020-E778AE10A830}"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BF38A92-E500-4780-8C23-1D4147731EFB}"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FFDDB45-BAA1-4F93-B721-B9E6EBAC778A}"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1FCE688-3F3C-4D2B-A0CE-6DB4E9668316}"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1FCA6F1-DEFD-4F80-A01F-CB18AD66B081}"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0EF7901-B6A1-450E-939F-8F1711FBD989}"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350EF41-3A73-4487-9C8A-B09ADC7CB3F6}"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A9F8934-4547-4365-993C-0DB1467A1E6D}"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4C3D45A-A7E9-48F7-BA42-6290217B4C59}"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D7B84A0-B788-494B-A685-6F82145A16AE}"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4D6276E-E59D-4930-80DF-4D53988A86E0}"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EAA5D8-8A2C-4994-A6E7-E27627D5248E}"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png"/><Relationship Id="rId10"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68.jpeg"/><Relationship Id="rId11" Type="http://schemas.openxmlformats.org/officeDocument/2006/relationships/image" Target="../media/image69.jpeg"/><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73.jpeg"/><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16.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jpeg"/><Relationship Id="rId7" Type="http://schemas.openxmlformats.org/officeDocument/2006/relationships/image" Target="../media/image81.jpeg"/><Relationship Id="rId1" Type="http://schemas.openxmlformats.org/officeDocument/2006/relationships/slideLayout" Target="../slideLayouts/slideLayout7.xml"/><Relationship Id="rId2" Type="http://schemas.openxmlformats.org/officeDocument/2006/relationships/image" Target="../media/image7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jpeg"/><Relationship Id="rId5" Type="http://schemas.openxmlformats.org/officeDocument/2006/relationships/image" Target="../media/image87.jpeg"/><Relationship Id="rId6" Type="http://schemas.openxmlformats.org/officeDocument/2006/relationships/image" Target="../media/image88.jpeg"/><Relationship Id="rId1" Type="http://schemas.openxmlformats.org/officeDocument/2006/relationships/slideLayout" Target="../slideLayouts/slideLayout7.xml"/><Relationship Id="rId2" Type="http://schemas.openxmlformats.org/officeDocument/2006/relationships/image" Target="../media/image84.png"/></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jpeg"/><Relationship Id="rId1" Type="http://schemas.openxmlformats.org/officeDocument/2006/relationships/slideLayout" Target="../slideLayouts/slideLayout7.xml"/><Relationship Id="rId2"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jpeg"/><Relationship Id="rId5" Type="http://schemas.openxmlformats.org/officeDocument/2006/relationships/image" Target="../media/image97.jpeg"/><Relationship Id="rId6" Type="http://schemas.openxmlformats.org/officeDocument/2006/relationships/image" Target="../media/image98.jpeg"/><Relationship Id="rId1" Type="http://schemas.openxmlformats.org/officeDocument/2006/relationships/slideLayout" Target="../slideLayouts/slideLayout7.xml"/><Relationship Id="rId2" Type="http://schemas.openxmlformats.org/officeDocument/2006/relationships/image" Target="../media/image9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jpeg"/><Relationship Id="rId7" Type="http://schemas.openxmlformats.org/officeDocument/2006/relationships/image" Target="../media/image105.png"/><Relationship Id="rId1" Type="http://schemas.openxmlformats.org/officeDocument/2006/relationships/slideLayout" Target="../slideLayouts/slideLayout7.xml"/><Relationship Id="rId2"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107.png"/><Relationship Id="rId4" Type="http://schemas.openxmlformats.org/officeDocument/2006/relationships/image" Target="../media/image108.png"/><Relationship Id="rId5" Type="http://schemas.openxmlformats.org/officeDocument/2006/relationships/image" Target="../media/image109.jpeg"/><Relationship Id="rId6" Type="http://schemas.openxmlformats.org/officeDocument/2006/relationships/image" Target="../media/image110.png"/><Relationship Id="rId7" Type="http://schemas.openxmlformats.org/officeDocument/2006/relationships/image" Target="../media/image111.png"/><Relationship Id="rId8" Type="http://schemas.openxmlformats.org/officeDocument/2006/relationships/image" Target="../media/image112.png"/><Relationship Id="rId9" Type="http://schemas.openxmlformats.org/officeDocument/2006/relationships/image" Target="../media/image113.png"/><Relationship Id="rId1" Type="http://schemas.openxmlformats.org/officeDocument/2006/relationships/slideLayout" Target="../slideLayouts/slideLayout7.xml"/><Relationship Id="rId2" Type="http://schemas.openxmlformats.org/officeDocument/2006/relationships/image" Target="../media/image106.png"/></Relationships>
</file>

<file path=ppt/slides/_rels/slide26.xml.rels><?xml version="1.0" encoding="UTF-8" standalone="yes"?>
<Relationships xmlns="http://schemas.openxmlformats.org/package/2006/relationships"><Relationship Id="rId3" Type="http://schemas.openxmlformats.org/officeDocument/2006/relationships/image" Target="../media/image115.jpeg"/><Relationship Id="rId4" Type="http://schemas.openxmlformats.org/officeDocument/2006/relationships/image" Target="../media/image116.jpeg"/><Relationship Id="rId5" Type="http://schemas.openxmlformats.org/officeDocument/2006/relationships/image" Target="../media/image117.jpeg"/><Relationship Id="rId6" Type="http://schemas.openxmlformats.org/officeDocument/2006/relationships/image" Target="../media/image118.jpeg"/><Relationship Id="rId7" Type="http://schemas.openxmlformats.org/officeDocument/2006/relationships/image" Target="../media/image119.jpeg"/><Relationship Id="rId8" Type="http://schemas.openxmlformats.org/officeDocument/2006/relationships/image" Target="../media/image120.jpeg"/><Relationship Id="rId1" Type="http://schemas.openxmlformats.org/officeDocument/2006/relationships/slideLayout" Target="../slideLayouts/slideLayout7.xml"/><Relationship Id="rId2" Type="http://schemas.openxmlformats.org/officeDocument/2006/relationships/image" Target="../media/image1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1.jpeg"/><Relationship Id="rId3" Type="http://schemas.openxmlformats.org/officeDocument/2006/relationships/image" Target="../media/image1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24.jpeg"/><Relationship Id="rId4" Type="http://schemas.openxmlformats.org/officeDocument/2006/relationships/image" Target="../media/image125.png"/><Relationship Id="rId5" Type="http://schemas.openxmlformats.org/officeDocument/2006/relationships/image" Target="../media/image126.png"/><Relationship Id="rId1" Type="http://schemas.openxmlformats.org/officeDocument/2006/relationships/slideLayout" Target="../slideLayouts/slideLayout7.xml"/><Relationship Id="rId2" Type="http://schemas.openxmlformats.org/officeDocument/2006/relationships/image" Target="../media/image123.png"/></Relationships>
</file>

<file path=ppt/slides/_rels/slide29.xml.rels><?xml version="1.0" encoding="UTF-8" standalone="yes"?>
<Relationships xmlns="http://schemas.openxmlformats.org/package/2006/relationships"><Relationship Id="rId11" Type="http://schemas.openxmlformats.org/officeDocument/2006/relationships/image" Target="../media/image135.png"/><Relationship Id="rId12" Type="http://schemas.openxmlformats.org/officeDocument/2006/relationships/image" Target="../media/image136.png"/><Relationship Id="rId13" Type="http://schemas.openxmlformats.org/officeDocument/2006/relationships/image" Target="../media/image137.png"/><Relationship Id="rId14" Type="http://schemas.openxmlformats.org/officeDocument/2006/relationships/image" Target="../media/image138.png"/><Relationship Id="rId15" Type="http://schemas.openxmlformats.org/officeDocument/2006/relationships/image" Target="../media/image139.png"/><Relationship Id="rId16" Type="http://schemas.openxmlformats.org/officeDocument/2006/relationships/image" Target="../media/image140.png"/><Relationship Id="rId17" Type="http://schemas.openxmlformats.org/officeDocument/2006/relationships/image" Target="../media/image141.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7.png"/><Relationship Id="rId4" Type="http://schemas.openxmlformats.org/officeDocument/2006/relationships/image" Target="../media/image128.png"/><Relationship Id="rId5" Type="http://schemas.openxmlformats.org/officeDocument/2006/relationships/image" Target="../media/image129.jpeg"/><Relationship Id="rId6" Type="http://schemas.openxmlformats.org/officeDocument/2006/relationships/image" Target="../media/image130.png"/><Relationship Id="rId7" Type="http://schemas.openxmlformats.org/officeDocument/2006/relationships/image" Target="../media/image131.jpeg"/><Relationship Id="rId8" Type="http://schemas.openxmlformats.org/officeDocument/2006/relationships/image" Target="../media/image132.png"/><Relationship Id="rId9" Type="http://schemas.openxmlformats.org/officeDocument/2006/relationships/image" Target="../media/image133.png"/><Relationship Id="rId10" Type="http://schemas.openxmlformats.org/officeDocument/2006/relationships/image" Target="../media/image1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jpeg"/><Relationship Id="rId1" Type="http://schemas.openxmlformats.org/officeDocument/2006/relationships/slideLayout" Target="../slideLayouts/slideLayout7.xml"/><Relationship Id="rId2" Type="http://schemas.openxmlformats.org/officeDocument/2006/relationships/image" Target="../media/image1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8072" y="1268760"/>
            <a:ext cx="7772400" cy="1470025"/>
          </a:xfrm>
        </p:spPr>
        <p:txBody>
          <a:bodyPr/>
          <a:lstStyle/>
          <a:p>
            <a:pPr eaLnBrk="1" hangingPunct="1"/>
            <a:r>
              <a:rPr lang="en-US" sz="3200" b="1" dirty="0" smtClean="0">
                <a:solidFill>
                  <a:srgbClr val="FFFF00"/>
                </a:solidFill>
                <a:latin typeface="Book Antiqua" pitchFamily="18" charset="0"/>
              </a:rPr>
              <a:t>Discovering and Exploiting the Italian Cultural Astronomical Heritage: the contribution of the </a:t>
            </a:r>
            <a:r>
              <a:rPr lang="en-US" sz="3200" b="1" dirty="0" err="1" smtClean="0">
                <a:solidFill>
                  <a:srgbClr val="FFFF00"/>
                </a:solidFill>
                <a:latin typeface="Book Antiqua" pitchFamily="18" charset="0"/>
              </a:rPr>
              <a:t>Società</a:t>
            </a:r>
            <a:r>
              <a:rPr lang="en-US" sz="3200" b="1" dirty="0" smtClean="0">
                <a:solidFill>
                  <a:srgbClr val="FFFF00"/>
                </a:solidFill>
                <a:latin typeface="Book Antiqua" pitchFamily="18" charset="0"/>
              </a:rPr>
              <a:t> </a:t>
            </a:r>
            <a:r>
              <a:rPr lang="en-US" sz="3200" b="1" dirty="0" err="1" smtClean="0">
                <a:solidFill>
                  <a:srgbClr val="FFFF00"/>
                </a:solidFill>
                <a:latin typeface="Book Antiqua" pitchFamily="18" charset="0"/>
              </a:rPr>
              <a:t>Italiana</a:t>
            </a:r>
            <a:r>
              <a:rPr lang="en-US" sz="3200" b="1" dirty="0" smtClean="0">
                <a:solidFill>
                  <a:srgbClr val="FFFF00"/>
                </a:solidFill>
                <a:latin typeface="Book Antiqua" pitchFamily="18" charset="0"/>
              </a:rPr>
              <a:t> </a:t>
            </a:r>
            <a:r>
              <a:rPr lang="en-US" sz="3200" b="1" dirty="0" err="1" smtClean="0">
                <a:solidFill>
                  <a:srgbClr val="FFFF00"/>
                </a:solidFill>
                <a:latin typeface="Book Antiqua" pitchFamily="18" charset="0"/>
              </a:rPr>
              <a:t>di</a:t>
            </a:r>
            <a:r>
              <a:rPr lang="en-US" sz="3200" b="1" dirty="0" smtClean="0">
                <a:solidFill>
                  <a:srgbClr val="FFFF00"/>
                </a:solidFill>
                <a:latin typeface="Book Antiqua" pitchFamily="18" charset="0"/>
              </a:rPr>
              <a:t> </a:t>
            </a:r>
            <a:r>
              <a:rPr lang="en-US" sz="3200" b="1" dirty="0" err="1" smtClean="0">
                <a:solidFill>
                  <a:srgbClr val="FFFF00"/>
                </a:solidFill>
                <a:latin typeface="Book Antiqua" pitchFamily="18" charset="0"/>
              </a:rPr>
              <a:t>Archeoastronomia</a:t>
            </a:r>
            <a:r>
              <a:rPr lang="en-US" sz="3200" b="1" dirty="0" smtClean="0">
                <a:solidFill>
                  <a:srgbClr val="FFFF00"/>
                </a:solidFill>
                <a:latin typeface="Book Antiqua" pitchFamily="18" charset="0"/>
              </a:rPr>
              <a:t> (SIA)</a:t>
            </a:r>
            <a:endParaRPr lang="es-ES" sz="3200" dirty="0" smtClean="0">
              <a:solidFill>
                <a:srgbClr val="FFFF00"/>
              </a:solidFill>
              <a:latin typeface="Book Antiqua" pitchFamily="18" charset="0"/>
            </a:endParaRPr>
          </a:p>
        </p:txBody>
      </p:sp>
      <p:sp>
        <p:nvSpPr>
          <p:cNvPr id="3" name="CasellaDiTesto 2"/>
          <p:cNvSpPr txBox="1"/>
          <p:nvPr/>
        </p:nvSpPr>
        <p:spPr>
          <a:xfrm>
            <a:off x="4934726" y="5517232"/>
            <a:ext cx="3974165" cy="769441"/>
          </a:xfrm>
          <a:prstGeom prst="rect">
            <a:avLst/>
          </a:prstGeom>
          <a:noFill/>
        </p:spPr>
        <p:txBody>
          <a:bodyPr wrap="none" rtlCol="0">
            <a:spAutoFit/>
          </a:bodyPr>
          <a:lstStyle/>
          <a:p>
            <a:r>
              <a:rPr lang="it-IT" sz="2400" dirty="0" err="1">
                <a:solidFill>
                  <a:srgbClr val="FFFF00"/>
                </a:solidFill>
                <a:latin typeface="Book Antiqua" pitchFamily="18" charset="0"/>
              </a:rPr>
              <a:t>Giangiacomo</a:t>
            </a:r>
            <a:r>
              <a:rPr lang="it-IT" sz="2400" dirty="0">
                <a:solidFill>
                  <a:srgbClr val="FFFF00"/>
                </a:solidFill>
                <a:latin typeface="Book Antiqua" pitchFamily="18" charset="0"/>
              </a:rPr>
              <a:t> </a:t>
            </a:r>
            <a:r>
              <a:rPr lang="it-IT" sz="2400" dirty="0" err="1" smtClean="0">
                <a:solidFill>
                  <a:srgbClr val="FFFF00"/>
                </a:solidFill>
                <a:latin typeface="Book Antiqua" pitchFamily="18" charset="0"/>
              </a:rPr>
              <a:t>Gandolfi</a:t>
            </a:r>
            <a:endParaRPr lang="it-IT" sz="2400" dirty="0" smtClean="0">
              <a:solidFill>
                <a:srgbClr val="FFFF00"/>
              </a:solidFill>
              <a:latin typeface="Book Antiqua" pitchFamily="18" charset="0"/>
            </a:endParaRPr>
          </a:p>
          <a:p>
            <a:r>
              <a:rPr lang="it-IT" sz="2000" dirty="0" smtClean="0">
                <a:solidFill>
                  <a:srgbClr val="FFFF00"/>
                </a:solidFill>
                <a:latin typeface="Book Antiqua" pitchFamily="18" charset="0"/>
              </a:rPr>
              <a:t>SIA </a:t>
            </a:r>
            <a:r>
              <a:rPr lang="it-IT" sz="2000" dirty="0">
                <a:solidFill>
                  <a:srgbClr val="FFFF00"/>
                </a:solidFill>
                <a:latin typeface="Book Antiqua" pitchFamily="18" charset="0"/>
              </a:rPr>
              <a:t>– </a:t>
            </a:r>
            <a:r>
              <a:rPr lang="it-IT" sz="2000" dirty="0" smtClean="0">
                <a:solidFill>
                  <a:srgbClr val="FFFF00"/>
                </a:solidFill>
                <a:latin typeface="Book Antiqua" pitchFamily="18" charset="0"/>
              </a:rPr>
              <a:t>SEAC – Planetario </a:t>
            </a:r>
            <a:r>
              <a:rPr lang="it-IT" sz="2000" dirty="0">
                <a:solidFill>
                  <a:srgbClr val="FFFF00"/>
                </a:solidFill>
                <a:latin typeface="Book Antiqua" pitchFamily="18" charset="0"/>
              </a:rPr>
              <a:t>di Roma</a:t>
            </a:r>
          </a:p>
        </p:txBody>
      </p:sp>
      <p:pic>
        <p:nvPicPr>
          <p:cNvPr id="2053" name="Picture 5" descr="http://www.brera.inaf.it/archeo/new.ht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3257524"/>
            <a:ext cx="1976368" cy="1971676"/>
          </a:xfrm>
          <a:prstGeom prst="rect">
            <a:avLst/>
          </a:prstGeom>
          <a:noFill/>
        </p:spPr>
      </p:pic>
      <p:sp>
        <p:nvSpPr>
          <p:cNvPr id="5" name="Rettangolo 4"/>
          <p:cNvSpPr/>
          <p:nvPr/>
        </p:nvSpPr>
        <p:spPr>
          <a:xfrm>
            <a:off x="6314480" y="655278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magine correlat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2320" y="3090296"/>
            <a:ext cx="1008112" cy="1418824"/>
          </a:xfrm>
          <a:prstGeom prst="rect">
            <a:avLst/>
          </a:prstGeom>
          <a:noFill/>
        </p:spPr>
      </p:pic>
      <p:pic>
        <p:nvPicPr>
          <p:cNvPr id="35846" name="Picture 6" descr="Immagine correlat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2012" y="3163831"/>
            <a:ext cx="1648260" cy="1273281"/>
          </a:xfrm>
          <a:prstGeom prst="rect">
            <a:avLst/>
          </a:prstGeom>
          <a:noFill/>
        </p:spPr>
      </p:pic>
      <p:pic>
        <p:nvPicPr>
          <p:cNvPr id="35856" name="Picture 16" descr="Risultati immagini per convegno archeoastronom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400" y="4581128"/>
            <a:ext cx="1098604" cy="1569511"/>
          </a:xfrm>
          <a:prstGeom prst="rect">
            <a:avLst/>
          </a:prstGeom>
          <a:noFill/>
        </p:spPr>
      </p:pic>
      <p:pic>
        <p:nvPicPr>
          <p:cNvPr id="35860" name="Picture 20" descr="Risultati immagini per convegno archeoastronom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9992" y="2037975"/>
            <a:ext cx="4572000" cy="886969"/>
          </a:xfrm>
          <a:prstGeom prst="rect">
            <a:avLst/>
          </a:prstGeom>
          <a:noFill/>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80313" y="4653136"/>
            <a:ext cx="1052967" cy="1504997"/>
          </a:xfrm>
          <a:prstGeom prst="rect">
            <a:avLst/>
          </a:prstGeom>
          <a:noFill/>
          <a:ln w="9525">
            <a:noFill/>
            <a:miter lim="800000"/>
            <a:headEnd/>
            <a:tailEnd/>
          </a:ln>
        </p:spPr>
      </p:pic>
      <p:pic>
        <p:nvPicPr>
          <p:cNvPr id="3074" name="Picture 2" descr="http://www.righel40.altervista.org/W-SIA/SIAVIII/490-Presentazion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91680" y="4653136"/>
            <a:ext cx="3312368" cy="1490566"/>
          </a:xfrm>
          <a:prstGeom prst="rect">
            <a:avLst/>
          </a:prstGeom>
          <a:noFill/>
        </p:spPr>
      </p:pic>
      <p:pic>
        <p:nvPicPr>
          <p:cNvPr id="3076" name="Picture 4" descr="http://www.brera.inaf.it/SIA17/photos/images/IMG_1472_jpg.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91680" y="3039816"/>
            <a:ext cx="936104" cy="1248139"/>
          </a:xfrm>
          <a:prstGeom prst="rect">
            <a:avLst/>
          </a:prstGeom>
          <a:noFill/>
        </p:spPr>
      </p:pic>
      <p:pic>
        <p:nvPicPr>
          <p:cNvPr id="3077"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57512" y="2896141"/>
            <a:ext cx="2232248" cy="1607218"/>
          </a:xfrm>
          <a:prstGeom prst="rect">
            <a:avLst/>
          </a:prstGeom>
          <a:noFill/>
          <a:ln w="9525">
            <a:noFill/>
            <a:miter lim="800000"/>
            <a:headEnd/>
            <a:tailEnd/>
          </a:ln>
        </p:spPr>
      </p:pic>
      <p:sp>
        <p:nvSpPr>
          <p:cNvPr id="10" name="Rettangolo 9"/>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9" name="Picture 7" descr="http://www.righel40.altervista.org/W-SIA/SiaXII/xRC.036-pubblico.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91680" y="1196752"/>
            <a:ext cx="2664296" cy="1507292"/>
          </a:xfrm>
          <a:prstGeom prst="rect">
            <a:avLst/>
          </a:prstGeom>
          <a:noFill/>
        </p:spPr>
      </p:pic>
      <p:sp>
        <p:nvSpPr>
          <p:cNvPr id="12" name="Rettangolo 11"/>
          <p:cNvSpPr/>
          <p:nvPr/>
        </p:nvSpPr>
        <p:spPr>
          <a:xfrm>
            <a:off x="4198312" y="1089603"/>
            <a:ext cx="4945688" cy="830997"/>
          </a:xfrm>
          <a:prstGeom prst="rect">
            <a:avLst/>
          </a:prstGeom>
        </p:spPr>
        <p:txBody>
          <a:bodyPr wrap="square">
            <a:spAutoFit/>
          </a:bodyPr>
          <a:lstStyle/>
          <a:p>
            <a:pPr algn="ctr"/>
            <a:r>
              <a:rPr lang="en-US" sz="1600" b="1" dirty="0" smtClean="0">
                <a:solidFill>
                  <a:srgbClr val="FFFF00"/>
                </a:solidFill>
                <a:latin typeface="Book Antiqua" pitchFamily="18" charset="0"/>
              </a:rPr>
              <a:t>The key moments for SIA are the annual congresses (sometimes associated to  thematic international workshops)</a:t>
            </a:r>
            <a:endParaRPr lang="it-IT" sz="1600" b="1" dirty="0">
              <a:solidFill>
                <a:srgbClr val="FFFF00"/>
              </a:solidFill>
              <a:latin typeface="Book Antiq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260648"/>
            <a:ext cx="1944216" cy="2775473"/>
          </a:xfrm>
          <a:prstGeom prst="rect">
            <a:avLst/>
          </a:prstGeom>
          <a:noFill/>
          <a:ln w="9525">
            <a:noFill/>
            <a:miter lim="800000"/>
            <a:headEnd/>
            <a:tailEnd/>
          </a:ln>
        </p:spPr>
      </p:pic>
      <p:sp>
        <p:nvSpPr>
          <p:cNvPr id="9" name="Rettangolo 8"/>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585" name="Picture 9" descr="Gruppi Archeologici d'Italia"/>
          <p:cNvPicPr>
            <a:picLocks noChangeAspect="1" noChangeArrowheads="1"/>
          </p:cNvPicPr>
          <p:nvPr/>
        </p:nvPicPr>
        <p:blipFill>
          <a:blip r:embed="rId3" cstate="print"/>
          <a:srcRect/>
          <a:stretch>
            <a:fillRect/>
          </a:stretch>
        </p:blipFill>
        <p:spPr bwMode="auto">
          <a:xfrm>
            <a:off x="3258267" y="4006944"/>
            <a:ext cx="4352925" cy="523875"/>
          </a:xfrm>
          <a:prstGeom prst="rect">
            <a:avLst/>
          </a:prstGeom>
          <a:noFill/>
        </p:spPr>
      </p:pic>
      <p:pic>
        <p:nvPicPr>
          <p:cNvPr id="10" name="Picture 5" descr="http://www.brera.inaf.it/archeo/new.ht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9424" y="3862928"/>
            <a:ext cx="792088" cy="790208"/>
          </a:xfrm>
          <a:prstGeom prst="rect">
            <a:avLst/>
          </a:prstGeom>
          <a:noFill/>
        </p:spPr>
      </p:pic>
      <p:sp>
        <p:nvSpPr>
          <p:cNvPr id="11" name="CasellaDiTesto 10"/>
          <p:cNvSpPr txBox="1"/>
          <p:nvPr/>
        </p:nvSpPr>
        <p:spPr>
          <a:xfrm>
            <a:off x="2786656" y="3977800"/>
            <a:ext cx="453970" cy="646331"/>
          </a:xfrm>
          <a:prstGeom prst="rect">
            <a:avLst/>
          </a:prstGeom>
          <a:noFill/>
        </p:spPr>
        <p:txBody>
          <a:bodyPr wrap="none" rtlCol="0">
            <a:spAutoFit/>
          </a:bodyPr>
          <a:lstStyle/>
          <a:p>
            <a:r>
              <a:rPr lang="it-IT" sz="3600" b="1" dirty="0" smtClean="0">
                <a:solidFill>
                  <a:schemeClr val="bg1"/>
                </a:solidFill>
              </a:rPr>
              <a:t>+</a:t>
            </a:r>
            <a:endParaRPr lang="it-IT" b="1" dirty="0">
              <a:solidFill>
                <a:schemeClr val="bg1"/>
              </a:solidFill>
            </a:endParaRPr>
          </a:p>
        </p:txBody>
      </p:sp>
      <p:pic>
        <p:nvPicPr>
          <p:cNvPr id="12"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2120" y="4976715"/>
            <a:ext cx="2088232" cy="1476621"/>
          </a:xfrm>
          <a:prstGeom prst="rect">
            <a:avLst/>
          </a:prstGeom>
          <a:noFill/>
          <a:ln w="9525">
            <a:noFill/>
            <a:miter lim="800000"/>
            <a:headEnd/>
            <a:tailEnd/>
          </a:ln>
        </p:spPr>
      </p:pic>
      <p:pic>
        <p:nvPicPr>
          <p:cNvPr id="13"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9712" y="4869160"/>
            <a:ext cx="1146456" cy="1580146"/>
          </a:xfrm>
          <a:prstGeom prst="rect">
            <a:avLst/>
          </a:prstGeom>
          <a:noFill/>
          <a:ln w="9525">
            <a:noFill/>
            <a:miter lim="800000"/>
            <a:headEnd/>
            <a:tailEnd/>
          </a:ln>
        </p:spPr>
      </p:pic>
      <p:pic>
        <p:nvPicPr>
          <p:cNvPr id="14"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79361" y="4941168"/>
            <a:ext cx="1068918" cy="1512168"/>
          </a:xfrm>
          <a:prstGeom prst="rect">
            <a:avLst/>
          </a:prstGeom>
          <a:noFill/>
          <a:ln w="9525">
            <a:noFill/>
            <a:miter lim="800000"/>
            <a:headEnd/>
            <a:tailEnd/>
          </a:ln>
        </p:spPr>
      </p:pic>
      <p:pic>
        <p:nvPicPr>
          <p:cNvPr id="24587" name="Picture 11" descr="Risultati immagini per XXI borsa mediterranea del turismo archeologic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23928" y="1124744"/>
            <a:ext cx="2016224" cy="1108923"/>
          </a:xfrm>
          <a:prstGeom prst="rect">
            <a:avLst/>
          </a:prstGeom>
          <a:noFill/>
        </p:spPr>
      </p:pic>
      <p:sp>
        <p:nvSpPr>
          <p:cNvPr id="16" name="CasellaDiTesto 15"/>
          <p:cNvSpPr txBox="1"/>
          <p:nvPr/>
        </p:nvSpPr>
        <p:spPr>
          <a:xfrm>
            <a:off x="6012160" y="1412776"/>
            <a:ext cx="2808312" cy="646331"/>
          </a:xfrm>
          <a:prstGeom prst="rect">
            <a:avLst/>
          </a:prstGeom>
          <a:noFill/>
        </p:spPr>
        <p:txBody>
          <a:bodyPr wrap="square" rtlCol="0">
            <a:spAutoFit/>
          </a:bodyPr>
          <a:lstStyle/>
          <a:p>
            <a:pPr algn="ctr"/>
            <a:r>
              <a:rPr lang="it-IT" b="1" dirty="0" err="1" smtClean="0">
                <a:solidFill>
                  <a:srgbClr val="FFFF00"/>
                </a:solidFill>
                <a:latin typeface="Book Antiqua" pitchFamily="18" charset="0"/>
              </a:rPr>
              <a:t>Participation</a:t>
            </a:r>
            <a:r>
              <a:rPr lang="it-IT" b="1" dirty="0" smtClean="0">
                <a:solidFill>
                  <a:srgbClr val="FFFF00"/>
                </a:solidFill>
                <a:latin typeface="Book Antiqua" pitchFamily="18" charset="0"/>
              </a:rPr>
              <a:t> </a:t>
            </a:r>
            <a:r>
              <a:rPr lang="it-IT" b="1" dirty="0" err="1" smtClean="0">
                <a:solidFill>
                  <a:srgbClr val="FFFF00"/>
                </a:solidFill>
                <a:latin typeface="Book Antiqua" pitchFamily="18" charset="0"/>
              </a:rPr>
              <a:t>to</a:t>
            </a:r>
            <a:r>
              <a:rPr lang="it-IT" b="1" dirty="0" smtClean="0">
                <a:solidFill>
                  <a:srgbClr val="FFFF00"/>
                </a:solidFill>
                <a:latin typeface="Book Antiqua" pitchFamily="18" charset="0"/>
              </a:rPr>
              <a:t> the XIII BMTA in Paestum (2010)</a:t>
            </a:r>
            <a:endParaRPr lang="it-IT" b="1" dirty="0">
              <a:solidFill>
                <a:srgbClr val="FFFF00"/>
              </a:solidFill>
              <a:latin typeface="Book Antiqua" pitchFamily="18" charset="0"/>
            </a:endParaRPr>
          </a:p>
        </p:txBody>
      </p:sp>
      <p:sp>
        <p:nvSpPr>
          <p:cNvPr id="17" name="CasellaDiTesto 16"/>
          <p:cNvSpPr txBox="1"/>
          <p:nvPr/>
        </p:nvSpPr>
        <p:spPr>
          <a:xfrm>
            <a:off x="3779912" y="2701369"/>
            <a:ext cx="5040560" cy="1015663"/>
          </a:xfrm>
          <a:prstGeom prst="rect">
            <a:avLst/>
          </a:prstGeom>
          <a:noFill/>
          <a:ln>
            <a:solidFill>
              <a:srgbClr val="FFFF00"/>
            </a:solidFill>
          </a:ln>
        </p:spPr>
        <p:txBody>
          <a:bodyPr wrap="square" rtlCol="0">
            <a:spAutoFit/>
          </a:bodyPr>
          <a:lstStyle/>
          <a:p>
            <a:pPr algn="ctr"/>
            <a:r>
              <a:rPr lang="it-IT" sz="2000" b="1" dirty="0" err="1" smtClean="0">
                <a:solidFill>
                  <a:srgbClr val="FFFF00"/>
                </a:solidFill>
                <a:latin typeface="Book Antiqua" pitchFamily="18" charset="0"/>
              </a:rPr>
              <a:t>Longstanding</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collaboration</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with</a:t>
            </a:r>
            <a:r>
              <a:rPr lang="it-IT" sz="2000" b="1" dirty="0" smtClean="0">
                <a:solidFill>
                  <a:srgbClr val="FFFF00"/>
                </a:solidFill>
                <a:latin typeface="Book Antiqua" pitchFamily="18" charset="0"/>
              </a:rPr>
              <a:t> GAI </a:t>
            </a:r>
            <a:r>
              <a:rPr lang="it-IT" sz="2000" b="1" dirty="0" err="1" smtClean="0">
                <a:solidFill>
                  <a:srgbClr val="FFFF00"/>
                </a:solidFill>
                <a:latin typeface="Book Antiqua" pitchFamily="18" charset="0"/>
              </a:rPr>
              <a:t>for</a:t>
            </a:r>
            <a:r>
              <a:rPr lang="it-IT" sz="2000" b="1" dirty="0" smtClean="0">
                <a:solidFill>
                  <a:srgbClr val="FFFF00"/>
                </a:solidFill>
                <a:latin typeface="Book Antiqua" pitchFamily="18" charset="0"/>
              </a:rPr>
              <a:t> the </a:t>
            </a:r>
            <a:r>
              <a:rPr lang="it-IT" sz="2000" b="1" dirty="0" err="1" smtClean="0">
                <a:solidFill>
                  <a:srgbClr val="FFFF00"/>
                </a:solidFill>
                <a:latin typeface="Book Antiqua" pitchFamily="18" charset="0"/>
              </a:rPr>
              <a:t>protection</a:t>
            </a:r>
            <a:r>
              <a:rPr lang="it-IT" sz="2000" b="1" dirty="0" smtClean="0">
                <a:solidFill>
                  <a:srgbClr val="FFFF00"/>
                </a:solidFill>
                <a:latin typeface="Book Antiqua" pitchFamily="18" charset="0"/>
              </a:rPr>
              <a:t> and cultural promotion  </a:t>
            </a:r>
            <a:r>
              <a:rPr lang="it-IT" sz="2000" b="1" dirty="0" err="1" smtClean="0">
                <a:solidFill>
                  <a:srgbClr val="FFFF00"/>
                </a:solidFill>
                <a:latin typeface="Book Antiqua" pitchFamily="18" charset="0"/>
              </a:rPr>
              <a:t>of</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astronomical</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heritage</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sites</a:t>
            </a:r>
            <a:endParaRPr lang="it-IT" sz="2000" b="1" dirty="0">
              <a:solidFill>
                <a:srgbClr val="FFFF00"/>
              </a:solidFill>
              <a:latin typeface="Book Antiqu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6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56309" y="891309"/>
            <a:ext cx="7118995" cy="3927124"/>
          </a:xfrm>
          <a:prstGeom prst="rect">
            <a:avLst/>
          </a:prstGeom>
          <a:noFill/>
          <a:ln w="9525">
            <a:noFill/>
            <a:miter lim="800000"/>
            <a:headEnd/>
            <a:tailEnd/>
          </a:ln>
        </p:spPr>
      </p:pic>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656" y="908720"/>
            <a:ext cx="3006849" cy="1677883"/>
          </a:xfrm>
          <a:prstGeom prst="rect">
            <a:avLst/>
          </a:prstGeom>
          <a:noFill/>
          <a:ln w="9525">
            <a:noFill/>
            <a:miter lim="800000"/>
            <a:headEnd/>
            <a:tailEnd/>
          </a:ln>
        </p:spPr>
      </p:pic>
      <p:sp>
        <p:nvSpPr>
          <p:cNvPr id="10" name="CasellaDiTesto 9"/>
          <p:cNvSpPr txBox="1"/>
          <p:nvPr/>
        </p:nvSpPr>
        <p:spPr>
          <a:xfrm>
            <a:off x="1475656" y="260648"/>
            <a:ext cx="7345281" cy="400110"/>
          </a:xfrm>
          <a:prstGeom prst="rect">
            <a:avLst/>
          </a:prstGeom>
          <a:noFill/>
        </p:spPr>
        <p:txBody>
          <a:bodyPr wrap="none" rtlCol="0">
            <a:spAutoFit/>
          </a:bodyPr>
          <a:lstStyle/>
          <a:p>
            <a:r>
              <a:rPr lang="it-IT" sz="2000" b="1" cap="all" dirty="0" smtClean="0">
                <a:solidFill>
                  <a:srgbClr val="FFFF00"/>
                </a:solidFill>
                <a:effectLst>
                  <a:outerShdw blurRad="38100" dist="38100" dir="2700000" algn="tl">
                    <a:srgbClr val="000000">
                      <a:alpha val="43137"/>
                    </a:srgbClr>
                  </a:outerShdw>
                </a:effectLst>
                <a:latin typeface="Book Antiqua" pitchFamily="18" charset="0"/>
              </a:rPr>
              <a:t>The “Campanari” in the Valley </a:t>
            </a:r>
            <a:r>
              <a:rPr lang="it-IT" sz="2000" b="1" cap="all" dirty="0" err="1" smtClean="0">
                <a:solidFill>
                  <a:srgbClr val="FFFF00"/>
                </a:solidFill>
                <a:effectLst>
                  <a:outerShdw blurRad="38100" dist="38100" dir="2700000" algn="tl">
                    <a:srgbClr val="000000">
                      <a:alpha val="43137"/>
                    </a:srgbClr>
                  </a:outerShdw>
                </a:effectLst>
                <a:latin typeface="Book Antiqua" pitchFamily="18" charset="0"/>
              </a:rPr>
              <a:t>of</a:t>
            </a:r>
            <a:r>
              <a:rPr lang="it-IT" sz="2000" b="1" cap="all" dirty="0" smtClean="0">
                <a:solidFill>
                  <a:srgbClr val="FFFF00"/>
                </a:solidFill>
                <a:effectLst>
                  <a:outerShdw blurRad="38100" dist="38100" dir="2700000" algn="tl">
                    <a:srgbClr val="000000">
                      <a:alpha val="43137"/>
                    </a:srgbClr>
                  </a:outerShdw>
                </a:effectLst>
                <a:latin typeface="Book Antiqua" pitchFamily="18" charset="0"/>
              </a:rPr>
              <a:t> Belice (</a:t>
            </a:r>
            <a:r>
              <a:rPr lang="it-IT" sz="2000" b="1" cap="all" dirty="0" err="1" smtClean="0">
                <a:solidFill>
                  <a:srgbClr val="FFFF00"/>
                </a:solidFill>
                <a:effectLst>
                  <a:outerShdw blurRad="38100" dist="38100" dir="2700000" algn="tl">
                    <a:srgbClr val="000000">
                      <a:alpha val="43137"/>
                    </a:srgbClr>
                  </a:outerShdw>
                </a:effectLst>
                <a:latin typeface="Book Antiqua" pitchFamily="18" charset="0"/>
              </a:rPr>
              <a:t>Sicily</a:t>
            </a:r>
            <a:r>
              <a:rPr lang="it-IT" sz="2000" b="1" cap="all" dirty="0" smtClean="0">
                <a:solidFill>
                  <a:srgbClr val="FFFF00"/>
                </a:solidFill>
                <a:effectLst>
                  <a:outerShdw blurRad="38100" dist="38100" dir="2700000" algn="tl">
                    <a:srgbClr val="000000">
                      <a:alpha val="43137"/>
                    </a:srgbClr>
                  </a:outerShdw>
                </a:effectLst>
                <a:latin typeface="Book Antiqua" pitchFamily="18" charset="0"/>
              </a:rPr>
              <a:t>)</a:t>
            </a:r>
            <a:endParaRPr lang="it-IT" sz="2000" b="1" cap="all" dirty="0">
              <a:solidFill>
                <a:srgbClr val="FFFF00"/>
              </a:solidFill>
              <a:effectLst>
                <a:outerShdw blurRad="38100" dist="38100" dir="2700000" algn="tl">
                  <a:srgbClr val="000000">
                    <a:alpha val="43137"/>
                  </a:srgbClr>
                </a:outerShdw>
              </a:effectLst>
              <a:latin typeface="Book Antiqua" pitchFamily="18" charset="0"/>
            </a:endParaRPr>
          </a:p>
        </p:txBody>
      </p:sp>
      <p:pic>
        <p:nvPicPr>
          <p:cNvPr id="276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1368" y="4984600"/>
            <a:ext cx="2596728" cy="1602236"/>
          </a:xfrm>
          <a:prstGeom prst="rect">
            <a:avLst/>
          </a:prstGeom>
          <a:noFill/>
          <a:ln w="19050">
            <a:solidFill>
              <a:srgbClr val="FFFF00"/>
            </a:solidFill>
            <a:miter lim="800000"/>
            <a:headEnd/>
            <a:tailEnd/>
          </a:ln>
        </p:spPr>
      </p:pic>
      <p:sp>
        <p:nvSpPr>
          <p:cNvPr id="12" name="Ovale 11"/>
          <p:cNvSpPr/>
          <p:nvPr/>
        </p:nvSpPr>
        <p:spPr>
          <a:xfrm>
            <a:off x="6688808" y="1153320"/>
            <a:ext cx="1152128" cy="936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2368896" y="3471296"/>
            <a:ext cx="1152128" cy="936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5560488" y="2219152"/>
            <a:ext cx="250504" cy="2667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6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8144" y="5085184"/>
            <a:ext cx="1224136" cy="1513401"/>
          </a:xfrm>
          <a:prstGeom prst="rect">
            <a:avLst/>
          </a:prstGeom>
          <a:noFill/>
          <a:ln w="9525">
            <a:noFill/>
            <a:miter lim="800000"/>
            <a:headEnd/>
            <a:tailEnd/>
          </a:ln>
        </p:spPr>
      </p:pic>
      <p:pic>
        <p:nvPicPr>
          <p:cNvPr id="2765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31001" y="5891560"/>
            <a:ext cx="1575767" cy="793614"/>
          </a:xfrm>
          <a:prstGeom prst="rect">
            <a:avLst/>
          </a:prstGeom>
          <a:noFill/>
          <a:ln w="9525">
            <a:noFill/>
            <a:miter lim="800000"/>
            <a:headEnd/>
            <a:tailEnd/>
          </a:ln>
        </p:spPr>
      </p:pic>
      <p:pic>
        <p:nvPicPr>
          <p:cNvPr id="27655"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68109" y="4921176"/>
            <a:ext cx="1833520" cy="897634"/>
          </a:xfrm>
          <a:prstGeom prst="rect">
            <a:avLst/>
          </a:prstGeom>
          <a:noFill/>
          <a:ln w="9525">
            <a:noFill/>
            <a:miter lim="800000"/>
            <a:headEnd/>
            <a:tailEnd/>
          </a:ln>
        </p:spPr>
      </p:pic>
      <p:pic>
        <p:nvPicPr>
          <p:cNvPr id="27656"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25680" y="4970312"/>
            <a:ext cx="1498611" cy="829129"/>
          </a:xfrm>
          <a:prstGeom prst="rect">
            <a:avLst/>
          </a:prstGeom>
          <a:noFill/>
          <a:ln w="9525">
            <a:noFill/>
            <a:miter lim="800000"/>
            <a:headEnd/>
            <a:tailEnd/>
          </a:ln>
        </p:spPr>
      </p:pic>
      <p:pic>
        <p:nvPicPr>
          <p:cNvPr id="27657"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54824" y="5846242"/>
            <a:ext cx="1440160" cy="796267"/>
          </a:xfrm>
          <a:prstGeom prst="rect">
            <a:avLst/>
          </a:prstGeom>
          <a:noFill/>
          <a:ln w="9525">
            <a:noFill/>
            <a:miter lim="800000"/>
            <a:headEnd/>
            <a:tailEnd/>
          </a:ln>
        </p:spPr>
      </p:pic>
      <p:sp>
        <p:nvSpPr>
          <p:cNvPr id="21" name="CasellaDiTesto 20"/>
          <p:cNvSpPr txBox="1"/>
          <p:nvPr/>
        </p:nvSpPr>
        <p:spPr>
          <a:xfrm>
            <a:off x="4788024" y="1002214"/>
            <a:ext cx="2108269" cy="338554"/>
          </a:xfrm>
          <a:prstGeom prst="rect">
            <a:avLst/>
          </a:prstGeom>
          <a:noFill/>
        </p:spPr>
        <p:txBody>
          <a:bodyPr wrap="none" rtlCol="0">
            <a:spAutoFit/>
          </a:bodyPr>
          <a:lstStyle/>
          <a:p>
            <a:r>
              <a:rPr lang="it-IT" sz="1600" b="1" dirty="0" smtClean="0">
                <a:solidFill>
                  <a:srgbClr val="FFFF00"/>
                </a:solidFill>
                <a:latin typeface="Book Antiqua" pitchFamily="18" charset="0"/>
              </a:rPr>
              <a:t>Monte </a:t>
            </a:r>
            <a:r>
              <a:rPr lang="it-IT" sz="1600" b="1" dirty="0" err="1" smtClean="0">
                <a:solidFill>
                  <a:srgbClr val="FFFF00"/>
                </a:solidFill>
                <a:latin typeface="Book Antiqua" pitchFamily="18" charset="0"/>
              </a:rPr>
              <a:t>Arcivocalotto</a:t>
            </a:r>
            <a:endParaRPr lang="it-IT" sz="1600" b="1" dirty="0">
              <a:solidFill>
                <a:srgbClr val="FFFF00"/>
              </a:solidFill>
              <a:latin typeface="Book Antiqua" pitchFamily="18" charset="0"/>
            </a:endParaRPr>
          </a:p>
        </p:txBody>
      </p:sp>
      <p:sp>
        <p:nvSpPr>
          <p:cNvPr id="22" name="CasellaDiTesto 21"/>
          <p:cNvSpPr txBox="1"/>
          <p:nvPr/>
        </p:nvSpPr>
        <p:spPr>
          <a:xfrm>
            <a:off x="4499992" y="1825079"/>
            <a:ext cx="1620957" cy="307777"/>
          </a:xfrm>
          <a:prstGeom prst="rect">
            <a:avLst/>
          </a:prstGeom>
          <a:noFill/>
        </p:spPr>
        <p:txBody>
          <a:bodyPr wrap="none" rtlCol="0">
            <a:spAutoFit/>
          </a:bodyPr>
          <a:lstStyle/>
          <a:p>
            <a:r>
              <a:rPr lang="it-IT" sz="1400" b="1" dirty="0" smtClean="0">
                <a:solidFill>
                  <a:srgbClr val="FFFF00"/>
                </a:solidFill>
                <a:latin typeface="Book Antiqua" pitchFamily="18" charset="0"/>
              </a:rPr>
              <a:t>Pizzo </a:t>
            </a:r>
            <a:r>
              <a:rPr lang="it-IT" sz="1400" b="1" dirty="0" err="1" smtClean="0">
                <a:solidFill>
                  <a:srgbClr val="FFFF00"/>
                </a:solidFill>
                <a:latin typeface="Book Antiqua" pitchFamily="18" charset="0"/>
              </a:rPr>
              <a:t>Pietralunga</a:t>
            </a:r>
            <a:endParaRPr lang="it-IT" sz="1400" b="1" dirty="0">
              <a:solidFill>
                <a:srgbClr val="FFFF00"/>
              </a:solidFill>
              <a:latin typeface="Book Antiqua" pitchFamily="18" charset="0"/>
            </a:endParaRPr>
          </a:p>
        </p:txBody>
      </p:sp>
      <p:sp>
        <p:nvSpPr>
          <p:cNvPr id="23" name="CasellaDiTesto 22"/>
          <p:cNvSpPr txBox="1"/>
          <p:nvPr/>
        </p:nvSpPr>
        <p:spPr>
          <a:xfrm>
            <a:off x="1458492" y="3212976"/>
            <a:ext cx="1385316" cy="307777"/>
          </a:xfrm>
          <a:prstGeom prst="rect">
            <a:avLst/>
          </a:prstGeom>
          <a:noFill/>
        </p:spPr>
        <p:txBody>
          <a:bodyPr wrap="none" rtlCol="0">
            <a:spAutoFit/>
          </a:bodyPr>
          <a:lstStyle/>
          <a:p>
            <a:r>
              <a:rPr lang="it-IT" sz="1400" b="1" dirty="0" smtClean="0">
                <a:solidFill>
                  <a:srgbClr val="FFFF00"/>
                </a:solidFill>
                <a:latin typeface="Book Antiqua" pitchFamily="18" charset="0"/>
              </a:rPr>
              <a:t>Cozzo </a:t>
            </a:r>
            <a:r>
              <a:rPr lang="it-IT" sz="1400" b="1" dirty="0" err="1" smtClean="0">
                <a:solidFill>
                  <a:srgbClr val="FFFF00"/>
                </a:solidFill>
                <a:latin typeface="Book Antiqua" pitchFamily="18" charset="0"/>
              </a:rPr>
              <a:t>Perciata</a:t>
            </a:r>
            <a:endParaRPr lang="it-IT" sz="1400" b="1" dirty="0">
              <a:solidFill>
                <a:srgbClr val="FFFF00"/>
              </a:solidFill>
              <a:latin typeface="Book Antiqua" pitchFamily="18" charset="0"/>
            </a:endParaRPr>
          </a:p>
        </p:txBody>
      </p:sp>
      <p:cxnSp>
        <p:nvCxnSpPr>
          <p:cNvPr id="25" name="Connettore 2 24"/>
          <p:cNvCxnSpPr/>
          <p:nvPr/>
        </p:nvCxnSpPr>
        <p:spPr>
          <a:xfrm>
            <a:off x="7308304" y="1700808"/>
            <a:ext cx="720080" cy="3456384"/>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3059832" y="3947344"/>
            <a:ext cx="2088232" cy="1296144"/>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a:off x="5694984" y="2406600"/>
            <a:ext cx="720080" cy="302433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5278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62280" y="1396392"/>
            <a:ext cx="1111152" cy="1600560"/>
          </a:xfrm>
          <a:prstGeom prst="rect">
            <a:avLst/>
          </a:prstGeom>
          <a:noFill/>
          <a:ln w="9525">
            <a:noFill/>
            <a:miter lim="800000"/>
            <a:headEnd/>
            <a:tailEnd/>
          </a:ln>
        </p:spPr>
      </p:pic>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8144" y="1293209"/>
            <a:ext cx="1183160" cy="1703743"/>
          </a:xfrm>
          <a:prstGeom prst="rect">
            <a:avLst/>
          </a:prstGeom>
          <a:noFill/>
          <a:ln w="9525">
            <a:noFill/>
            <a:miter lim="800000"/>
            <a:headEnd/>
            <a:tailEnd/>
          </a:ln>
        </p:spPr>
      </p:pic>
      <p:pic>
        <p:nvPicPr>
          <p:cNvPr id="1026" name="Picture 2" descr="Risultati immagini per Alberto Scuder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9632" y="836712"/>
            <a:ext cx="1118100" cy="1044116"/>
          </a:xfrm>
          <a:prstGeom prst="rect">
            <a:avLst/>
          </a:prstGeom>
          <a:noFill/>
        </p:spPr>
      </p:pic>
      <p:pic>
        <p:nvPicPr>
          <p:cNvPr id="1028" name="Picture 4" descr="Immagine correlat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83768" y="836712"/>
            <a:ext cx="1227129" cy="1029122"/>
          </a:xfrm>
          <a:prstGeom prst="rect">
            <a:avLst/>
          </a:prstGeom>
          <a:noFill/>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08304" y="3573016"/>
            <a:ext cx="1619672" cy="2291313"/>
          </a:xfrm>
          <a:prstGeom prst="rect">
            <a:avLst/>
          </a:prstGeom>
          <a:noFill/>
          <a:ln w="9525">
            <a:noFill/>
            <a:miter lim="800000"/>
            <a:headEnd/>
            <a:tailEnd/>
          </a:ln>
        </p:spPr>
      </p:pic>
      <p:pic>
        <p:nvPicPr>
          <p:cNvPr id="103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95936" y="4907413"/>
            <a:ext cx="3168352" cy="1698107"/>
          </a:xfrm>
          <a:prstGeom prst="rect">
            <a:avLst/>
          </a:prstGeom>
          <a:noFill/>
          <a:ln w="9525">
            <a:noFill/>
            <a:miter lim="800000"/>
            <a:headEnd/>
            <a:tailEnd/>
          </a:ln>
        </p:spPr>
      </p:pic>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35696" y="2492896"/>
            <a:ext cx="1728192" cy="2221327"/>
          </a:xfrm>
          <a:prstGeom prst="rect">
            <a:avLst/>
          </a:prstGeom>
          <a:noFill/>
          <a:ln w="9525">
            <a:noFill/>
            <a:miter lim="800000"/>
            <a:headEnd/>
            <a:tailEnd/>
          </a:ln>
        </p:spPr>
      </p:pic>
      <p:pic>
        <p:nvPicPr>
          <p:cNvPr id="1032"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90925" y="3121800"/>
            <a:ext cx="2597299" cy="1603344"/>
          </a:xfrm>
          <a:prstGeom prst="rect">
            <a:avLst/>
          </a:prstGeom>
          <a:noFill/>
          <a:ln w="9525">
            <a:noFill/>
            <a:miter lim="800000"/>
            <a:headEnd/>
            <a:tailEnd/>
          </a:ln>
        </p:spPr>
      </p:pic>
      <p:pic>
        <p:nvPicPr>
          <p:cNvPr id="1033"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32809" y="4913161"/>
            <a:ext cx="2284457" cy="1367584"/>
          </a:xfrm>
          <a:prstGeom prst="rect">
            <a:avLst/>
          </a:prstGeom>
          <a:noFill/>
          <a:ln w="9525">
            <a:noFill/>
            <a:miter lim="800000"/>
            <a:headEnd/>
            <a:tailEnd/>
          </a:ln>
        </p:spPr>
      </p:pic>
      <p:sp>
        <p:nvSpPr>
          <p:cNvPr id="12" name="CasellaDiTesto 11"/>
          <p:cNvSpPr txBox="1"/>
          <p:nvPr/>
        </p:nvSpPr>
        <p:spPr>
          <a:xfrm>
            <a:off x="1734413" y="6330806"/>
            <a:ext cx="1901483" cy="338554"/>
          </a:xfrm>
          <a:prstGeom prst="rect">
            <a:avLst/>
          </a:prstGeom>
          <a:noFill/>
        </p:spPr>
        <p:txBody>
          <a:bodyPr wrap="none" rtlCol="0">
            <a:spAutoFit/>
          </a:bodyPr>
          <a:lstStyle/>
          <a:p>
            <a:r>
              <a:rPr lang="it-IT" sz="1600" b="1" dirty="0" smtClean="0">
                <a:solidFill>
                  <a:srgbClr val="FFFF00"/>
                </a:solidFill>
                <a:latin typeface="Book Antiqua" pitchFamily="18" charset="0"/>
              </a:rPr>
              <a:t>Cozzo Olivo, Gela</a:t>
            </a:r>
            <a:endParaRPr lang="it-IT" sz="1600" b="1" dirty="0">
              <a:solidFill>
                <a:srgbClr val="FFFF00"/>
              </a:solidFill>
              <a:latin typeface="Book Antiqua" pitchFamily="18" charset="0"/>
            </a:endParaRPr>
          </a:p>
        </p:txBody>
      </p:sp>
      <p:sp>
        <p:nvSpPr>
          <p:cNvPr id="13" name="CasellaDiTesto 12"/>
          <p:cNvSpPr txBox="1"/>
          <p:nvPr/>
        </p:nvSpPr>
        <p:spPr>
          <a:xfrm>
            <a:off x="4326701" y="2766640"/>
            <a:ext cx="1962397" cy="338554"/>
          </a:xfrm>
          <a:prstGeom prst="rect">
            <a:avLst/>
          </a:prstGeom>
          <a:noFill/>
        </p:spPr>
        <p:txBody>
          <a:bodyPr wrap="none" rtlCol="0">
            <a:spAutoFit/>
          </a:bodyPr>
          <a:lstStyle/>
          <a:p>
            <a:r>
              <a:rPr lang="it-IT" sz="1600" b="1" dirty="0" err="1" smtClean="0">
                <a:solidFill>
                  <a:srgbClr val="FFFF00"/>
                </a:solidFill>
                <a:latin typeface="Book Antiqua" pitchFamily="18" charset="0"/>
              </a:rPr>
              <a:t>Custonaci</a:t>
            </a:r>
            <a:r>
              <a:rPr lang="it-IT" sz="1600" b="1" dirty="0" smtClean="0">
                <a:solidFill>
                  <a:srgbClr val="FFFF00"/>
                </a:solidFill>
                <a:latin typeface="Book Antiqua" pitchFamily="18" charset="0"/>
              </a:rPr>
              <a:t>, Trapani</a:t>
            </a:r>
            <a:endParaRPr lang="it-IT" sz="1600" b="1" dirty="0">
              <a:solidFill>
                <a:srgbClr val="FFFF00"/>
              </a:solidFill>
              <a:latin typeface="Book Antiqua" pitchFamily="18" charset="0"/>
            </a:endParaRPr>
          </a:p>
        </p:txBody>
      </p:sp>
      <p:sp>
        <p:nvSpPr>
          <p:cNvPr id="14" name="CasellaDiTesto 13"/>
          <p:cNvSpPr txBox="1"/>
          <p:nvPr/>
        </p:nvSpPr>
        <p:spPr>
          <a:xfrm>
            <a:off x="2555776" y="1896333"/>
            <a:ext cx="1026243" cy="276999"/>
          </a:xfrm>
          <a:prstGeom prst="rect">
            <a:avLst/>
          </a:prstGeom>
          <a:noFill/>
        </p:spPr>
        <p:txBody>
          <a:bodyPr wrap="none" rtlCol="0">
            <a:spAutoFit/>
          </a:bodyPr>
          <a:lstStyle/>
          <a:p>
            <a:r>
              <a:rPr lang="it-IT" sz="1200" b="1" dirty="0" smtClean="0">
                <a:solidFill>
                  <a:srgbClr val="FFFF00"/>
                </a:solidFill>
                <a:latin typeface="Book Antiqua" pitchFamily="18" charset="0"/>
              </a:rPr>
              <a:t>V.F. </a:t>
            </a:r>
            <a:r>
              <a:rPr lang="it-IT" sz="1200" b="1" dirty="0" err="1" smtClean="0">
                <a:solidFill>
                  <a:srgbClr val="FFFF00"/>
                </a:solidFill>
                <a:latin typeface="Book Antiqua" pitchFamily="18" charset="0"/>
              </a:rPr>
              <a:t>Polcaro</a:t>
            </a:r>
            <a:endParaRPr lang="it-IT" sz="1200" b="1" dirty="0">
              <a:solidFill>
                <a:srgbClr val="FFFF00"/>
              </a:solidFill>
              <a:latin typeface="Book Antiqua" pitchFamily="18" charset="0"/>
            </a:endParaRPr>
          </a:p>
        </p:txBody>
      </p:sp>
      <p:sp>
        <p:nvSpPr>
          <p:cNvPr id="15" name="CasellaDiTesto 14"/>
          <p:cNvSpPr txBox="1"/>
          <p:nvPr/>
        </p:nvSpPr>
        <p:spPr>
          <a:xfrm>
            <a:off x="1342470" y="1873968"/>
            <a:ext cx="922047" cy="276999"/>
          </a:xfrm>
          <a:prstGeom prst="rect">
            <a:avLst/>
          </a:prstGeom>
          <a:noFill/>
        </p:spPr>
        <p:txBody>
          <a:bodyPr wrap="none" rtlCol="0">
            <a:spAutoFit/>
          </a:bodyPr>
          <a:lstStyle/>
          <a:p>
            <a:r>
              <a:rPr lang="it-IT" sz="1200" b="1" dirty="0" smtClean="0">
                <a:solidFill>
                  <a:srgbClr val="FFFF00"/>
                </a:solidFill>
                <a:latin typeface="Book Antiqua" pitchFamily="18" charset="0"/>
              </a:rPr>
              <a:t>A. </a:t>
            </a:r>
            <a:r>
              <a:rPr lang="it-IT" sz="1200" b="1" dirty="0" err="1" smtClean="0">
                <a:solidFill>
                  <a:srgbClr val="FFFF00"/>
                </a:solidFill>
                <a:latin typeface="Book Antiqua" pitchFamily="18" charset="0"/>
              </a:rPr>
              <a:t>Scuderi</a:t>
            </a:r>
            <a:endParaRPr lang="it-IT" sz="1200" b="1" dirty="0">
              <a:solidFill>
                <a:srgbClr val="FFFF00"/>
              </a:solidFill>
              <a:latin typeface="Book Antiqua" pitchFamily="18" charset="0"/>
            </a:endParaRPr>
          </a:p>
        </p:txBody>
      </p:sp>
      <p:cxnSp>
        <p:nvCxnSpPr>
          <p:cNvPr id="16" name="Connettore 2 15"/>
          <p:cNvCxnSpPr/>
          <p:nvPr/>
        </p:nvCxnSpPr>
        <p:spPr>
          <a:xfrm flipH="1">
            <a:off x="3077940" y="3658605"/>
            <a:ext cx="1512168" cy="28803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2830088" y="5733256"/>
            <a:ext cx="2447704" cy="31660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3764146" y="188640"/>
            <a:ext cx="2808312" cy="2462213"/>
          </a:xfrm>
          <a:prstGeom prst="rect">
            <a:avLst/>
          </a:prstGeom>
          <a:noFill/>
          <a:ln>
            <a:solidFill>
              <a:srgbClr val="FFFF00"/>
            </a:solidFill>
          </a:ln>
        </p:spPr>
        <p:txBody>
          <a:bodyPr wrap="square" rtlCol="0">
            <a:spAutoFit/>
          </a:bodyPr>
          <a:lstStyle/>
          <a:p>
            <a:pPr algn="ctr"/>
            <a:r>
              <a:rPr lang="it-IT" sz="2200" b="1" dirty="0" err="1" smtClean="0">
                <a:solidFill>
                  <a:srgbClr val="FFFF00"/>
                </a:solidFill>
                <a:latin typeface="Book Antiqua" pitchFamily="18" charset="0"/>
              </a:rPr>
              <a:t>These</a:t>
            </a:r>
            <a:r>
              <a:rPr lang="it-IT" sz="2200" b="1" dirty="0" smtClean="0">
                <a:solidFill>
                  <a:srgbClr val="FFFF00"/>
                </a:solidFill>
                <a:latin typeface="Book Antiqua" pitchFamily="18" charset="0"/>
              </a:rPr>
              <a:t> </a:t>
            </a:r>
            <a:r>
              <a:rPr lang="it-IT" sz="2200" b="1" dirty="0" err="1" smtClean="0">
                <a:solidFill>
                  <a:srgbClr val="FFFF00"/>
                </a:solidFill>
                <a:latin typeface="Book Antiqua" pitchFamily="18" charset="0"/>
              </a:rPr>
              <a:t>perforated</a:t>
            </a:r>
            <a:r>
              <a:rPr lang="it-IT" sz="2200" b="1" dirty="0" smtClean="0">
                <a:solidFill>
                  <a:srgbClr val="FFFF00"/>
                </a:solidFill>
                <a:latin typeface="Book Antiqua" pitchFamily="18" charset="0"/>
              </a:rPr>
              <a:t> </a:t>
            </a:r>
            <a:r>
              <a:rPr lang="it-IT" sz="2200" b="1" dirty="0" err="1" smtClean="0">
                <a:solidFill>
                  <a:srgbClr val="FFFF00"/>
                </a:solidFill>
                <a:latin typeface="Book Antiqua" pitchFamily="18" charset="0"/>
              </a:rPr>
              <a:t>megaliths</a:t>
            </a:r>
            <a:r>
              <a:rPr lang="it-IT" sz="2200" b="1" dirty="0" smtClean="0">
                <a:solidFill>
                  <a:srgbClr val="FFFF00"/>
                </a:solidFill>
                <a:latin typeface="Book Antiqua" pitchFamily="18" charset="0"/>
              </a:rPr>
              <a:t> are </a:t>
            </a:r>
            <a:r>
              <a:rPr lang="it-IT" sz="2200" b="1" dirty="0" err="1" smtClean="0">
                <a:solidFill>
                  <a:srgbClr val="FFFF00"/>
                </a:solidFill>
                <a:latin typeface="Book Antiqua" pitchFamily="18" charset="0"/>
              </a:rPr>
              <a:t>giant</a:t>
            </a:r>
            <a:r>
              <a:rPr lang="it-IT" sz="2200" b="1" dirty="0" smtClean="0">
                <a:solidFill>
                  <a:srgbClr val="FFFF00"/>
                </a:solidFill>
                <a:latin typeface="Book Antiqua" pitchFamily="18" charset="0"/>
              </a:rPr>
              <a:t> </a:t>
            </a:r>
            <a:r>
              <a:rPr lang="it-IT" sz="2200" b="1" dirty="0" err="1" smtClean="0">
                <a:solidFill>
                  <a:srgbClr val="FFFF00"/>
                </a:solidFill>
                <a:latin typeface="Book Antiqua" pitchFamily="18" charset="0"/>
              </a:rPr>
              <a:t>calendrical</a:t>
            </a:r>
            <a:r>
              <a:rPr lang="it-IT" sz="2200" b="1" dirty="0" smtClean="0">
                <a:solidFill>
                  <a:srgbClr val="FFFF00"/>
                </a:solidFill>
                <a:latin typeface="Book Antiqua" pitchFamily="18" charset="0"/>
              </a:rPr>
              <a:t>  </a:t>
            </a:r>
            <a:r>
              <a:rPr lang="it-IT" sz="2200" b="1" dirty="0" err="1" smtClean="0">
                <a:solidFill>
                  <a:srgbClr val="FFFF00"/>
                </a:solidFill>
                <a:latin typeface="Book Antiqua" pitchFamily="18" charset="0"/>
              </a:rPr>
              <a:t>stones</a:t>
            </a:r>
            <a:r>
              <a:rPr lang="it-IT" sz="2200" b="1" dirty="0" smtClean="0">
                <a:solidFill>
                  <a:srgbClr val="FFFF00"/>
                </a:solidFill>
                <a:latin typeface="Book Antiqua" pitchFamily="18" charset="0"/>
              </a:rPr>
              <a:t> </a:t>
            </a:r>
            <a:r>
              <a:rPr lang="it-IT" sz="2200" b="1" dirty="0" err="1" smtClean="0">
                <a:solidFill>
                  <a:srgbClr val="FFFF00"/>
                </a:solidFill>
                <a:latin typeface="Book Antiqua" pitchFamily="18" charset="0"/>
              </a:rPr>
              <a:t>from</a:t>
            </a:r>
            <a:r>
              <a:rPr lang="it-IT" sz="2200" b="1" dirty="0" smtClean="0">
                <a:solidFill>
                  <a:srgbClr val="FFFF00"/>
                </a:solidFill>
                <a:latin typeface="Book Antiqua" pitchFamily="18" charset="0"/>
              </a:rPr>
              <a:t> the Bronze </a:t>
            </a:r>
            <a:r>
              <a:rPr lang="it-IT" sz="2200" b="1" dirty="0" err="1" smtClean="0">
                <a:solidFill>
                  <a:srgbClr val="FFFF00"/>
                </a:solidFill>
                <a:latin typeface="Book Antiqua" pitchFamily="18" charset="0"/>
              </a:rPr>
              <a:t>Age</a:t>
            </a:r>
            <a:r>
              <a:rPr lang="it-IT" sz="2200" b="1" dirty="0" smtClean="0">
                <a:solidFill>
                  <a:srgbClr val="FFFF00"/>
                </a:solidFill>
                <a:latin typeface="Book Antiqua" pitchFamily="18" charset="0"/>
              </a:rPr>
              <a:t>, </a:t>
            </a:r>
            <a:r>
              <a:rPr lang="it-IT" sz="2200" b="1" dirty="0" err="1" smtClean="0">
                <a:solidFill>
                  <a:srgbClr val="FFFF00"/>
                </a:solidFill>
                <a:latin typeface="Book Antiqua" pitchFamily="18" charset="0"/>
              </a:rPr>
              <a:t>oriented</a:t>
            </a:r>
            <a:r>
              <a:rPr lang="it-IT" sz="2200" b="1" dirty="0" smtClean="0">
                <a:solidFill>
                  <a:srgbClr val="FFFF00"/>
                </a:solidFill>
                <a:latin typeface="Book Antiqua" pitchFamily="18" charset="0"/>
              </a:rPr>
              <a:t> </a:t>
            </a:r>
            <a:r>
              <a:rPr lang="it-IT" sz="2200" b="1" dirty="0" err="1" smtClean="0">
                <a:solidFill>
                  <a:srgbClr val="FFFF00"/>
                </a:solidFill>
                <a:latin typeface="Book Antiqua" pitchFamily="18" charset="0"/>
              </a:rPr>
              <a:t>towards</a:t>
            </a:r>
            <a:r>
              <a:rPr lang="it-IT" sz="2200" b="1" dirty="0" smtClean="0">
                <a:solidFill>
                  <a:srgbClr val="FFFF00"/>
                </a:solidFill>
                <a:latin typeface="Book Antiqua" pitchFamily="18" charset="0"/>
              </a:rPr>
              <a:t> the </a:t>
            </a:r>
            <a:r>
              <a:rPr lang="it-IT" sz="2200" b="1" dirty="0" err="1" smtClean="0">
                <a:solidFill>
                  <a:srgbClr val="FFFF00"/>
                </a:solidFill>
                <a:latin typeface="Book Antiqua" pitchFamily="18" charset="0"/>
              </a:rPr>
              <a:t>solstices</a:t>
            </a:r>
            <a:r>
              <a:rPr lang="it-IT" sz="2200" b="1" dirty="0" smtClean="0">
                <a:solidFill>
                  <a:srgbClr val="FFFF00"/>
                </a:solidFill>
                <a:latin typeface="Book Antiqua" pitchFamily="18" charset="0"/>
              </a:rPr>
              <a:t>.</a:t>
            </a:r>
            <a:endParaRPr lang="it-IT" sz="2200" b="1" dirty="0">
              <a:solidFill>
                <a:srgbClr val="FFFF00"/>
              </a:solidFill>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6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765031"/>
            <a:ext cx="1224136" cy="1734776"/>
          </a:xfrm>
          <a:prstGeom prst="rect">
            <a:avLst/>
          </a:prstGeom>
          <a:noFill/>
          <a:ln w="9525">
            <a:noFill/>
            <a:miter lim="800000"/>
            <a:headEnd/>
            <a:tailEnd/>
          </a:ln>
        </p:spPr>
      </p:pic>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5816" y="981055"/>
            <a:ext cx="2304256" cy="1191061"/>
          </a:xfrm>
          <a:prstGeom prst="rect">
            <a:avLst/>
          </a:prstGeom>
          <a:noFill/>
          <a:ln w="9525">
            <a:noFill/>
            <a:miter lim="800000"/>
            <a:headEnd/>
            <a:tailEnd/>
          </a:ln>
        </p:spPr>
      </p:pic>
      <p:pic>
        <p:nvPicPr>
          <p:cNvPr id="2560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909047"/>
            <a:ext cx="1162588" cy="1655857"/>
          </a:xfrm>
          <a:prstGeom prst="rect">
            <a:avLst/>
          </a:prstGeom>
          <a:noFill/>
          <a:ln w="9525">
            <a:noFill/>
            <a:miter lim="800000"/>
            <a:headEnd/>
            <a:tailEnd/>
          </a:ln>
        </p:spPr>
      </p:pic>
      <p:pic>
        <p:nvPicPr>
          <p:cNvPr id="2560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8264" y="981055"/>
            <a:ext cx="1080120" cy="1542599"/>
          </a:xfrm>
          <a:prstGeom prst="rect">
            <a:avLst/>
          </a:prstGeom>
          <a:noFill/>
          <a:ln w="9525">
            <a:noFill/>
            <a:miter lim="800000"/>
            <a:headEnd/>
            <a:tailEnd/>
          </a:ln>
        </p:spPr>
      </p:pic>
      <p:pic>
        <p:nvPicPr>
          <p:cNvPr id="2560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68728" y="5013176"/>
            <a:ext cx="2129813" cy="1277888"/>
          </a:xfrm>
          <a:prstGeom prst="rect">
            <a:avLst/>
          </a:prstGeom>
          <a:noFill/>
          <a:ln w="9525">
            <a:noFill/>
            <a:miter lim="800000"/>
            <a:headEnd/>
            <a:tailEnd/>
          </a:ln>
        </p:spPr>
      </p:pic>
      <p:pic>
        <p:nvPicPr>
          <p:cNvPr id="25606"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3968" y="4797152"/>
            <a:ext cx="1159476" cy="1657088"/>
          </a:xfrm>
          <a:prstGeom prst="rect">
            <a:avLst/>
          </a:prstGeom>
          <a:noFill/>
          <a:ln w="9525">
            <a:noFill/>
            <a:miter lim="800000"/>
            <a:headEnd/>
            <a:tailEnd/>
          </a:ln>
        </p:spPr>
      </p:pic>
      <p:pic>
        <p:nvPicPr>
          <p:cNvPr id="25607"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60232" y="2934376"/>
            <a:ext cx="1440159" cy="1862776"/>
          </a:xfrm>
          <a:prstGeom prst="rect">
            <a:avLst/>
          </a:prstGeom>
          <a:noFill/>
          <a:ln w="9525">
            <a:noFill/>
            <a:miter lim="800000"/>
            <a:headEnd/>
            <a:tailEnd/>
          </a:ln>
        </p:spPr>
      </p:pic>
      <p:pic>
        <p:nvPicPr>
          <p:cNvPr id="25608"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19672" y="2862368"/>
            <a:ext cx="1238343" cy="1751856"/>
          </a:xfrm>
          <a:prstGeom prst="rect">
            <a:avLst/>
          </a:prstGeom>
          <a:noFill/>
          <a:ln w="9525">
            <a:noFill/>
            <a:miter lim="800000"/>
            <a:headEnd/>
            <a:tailEnd/>
          </a:ln>
        </p:spPr>
      </p:pic>
      <p:pic>
        <p:nvPicPr>
          <p:cNvPr id="25610" name="Picture 10" descr="Risultati immagini per andrea orlando astrolabi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47864" y="2636912"/>
            <a:ext cx="2916188" cy="1634635"/>
          </a:xfrm>
          <a:prstGeom prst="rect">
            <a:avLst/>
          </a:prstGeom>
          <a:noFill/>
        </p:spPr>
      </p:pic>
      <p:pic>
        <p:nvPicPr>
          <p:cNvPr id="25612" name="Picture 12" descr="Risultati immagini per andrea orlando &quot;pietre e stelle&quo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91680" y="4941168"/>
            <a:ext cx="2304256" cy="1296144"/>
          </a:xfrm>
          <a:prstGeom prst="rect">
            <a:avLst/>
          </a:prstGeom>
          <a:noFill/>
        </p:spPr>
      </p:pic>
      <p:sp>
        <p:nvSpPr>
          <p:cNvPr id="13" name="CasellaDiTesto 12"/>
          <p:cNvSpPr txBox="1"/>
          <p:nvPr/>
        </p:nvSpPr>
        <p:spPr>
          <a:xfrm>
            <a:off x="1619672" y="260648"/>
            <a:ext cx="6486071" cy="461665"/>
          </a:xfrm>
          <a:prstGeom prst="rect">
            <a:avLst/>
          </a:prstGeom>
          <a:noFill/>
        </p:spPr>
        <p:txBody>
          <a:bodyPr wrap="none" rtlCol="0">
            <a:spAutoFit/>
          </a:bodyPr>
          <a:lstStyle/>
          <a:p>
            <a:r>
              <a:rPr lang="it-IT" sz="2400" b="1" cap="all" dirty="0" smtClean="0">
                <a:solidFill>
                  <a:srgbClr val="FFFF00"/>
                </a:solidFill>
                <a:effectLst>
                  <a:outerShdw blurRad="38100" dist="38100" dir="2700000" algn="tl">
                    <a:srgbClr val="000000">
                      <a:alpha val="43137"/>
                    </a:srgbClr>
                  </a:outerShdw>
                </a:effectLst>
                <a:latin typeface="Book Antiqua" pitchFamily="18" charset="0"/>
              </a:rPr>
              <a:t>OTHER ARCHEOASTRONOMY IN </a:t>
            </a:r>
            <a:r>
              <a:rPr lang="it-IT" sz="2400" b="1" cap="all" dirty="0" err="1" smtClean="0">
                <a:solidFill>
                  <a:srgbClr val="FFFF00"/>
                </a:solidFill>
                <a:effectLst>
                  <a:outerShdw blurRad="38100" dist="38100" dir="2700000" algn="tl">
                    <a:srgbClr val="000000">
                      <a:alpha val="43137"/>
                    </a:srgbClr>
                  </a:outerShdw>
                </a:effectLst>
                <a:latin typeface="Book Antiqua" pitchFamily="18" charset="0"/>
              </a:rPr>
              <a:t>Sicily</a:t>
            </a:r>
            <a:endParaRPr lang="it-IT" sz="2400" b="1" cap="all" dirty="0">
              <a:solidFill>
                <a:srgbClr val="FFFF00"/>
              </a:solidFill>
              <a:effectLst>
                <a:outerShdw blurRad="38100" dist="38100" dir="2700000" algn="tl">
                  <a:srgbClr val="000000">
                    <a:alpha val="43137"/>
                  </a:srgbClr>
                </a:outerShdw>
              </a:effectLst>
              <a:latin typeface="Book Antiqua" pitchFamily="18" charset="0"/>
            </a:endParaRPr>
          </a:p>
        </p:txBody>
      </p:sp>
      <p:sp>
        <p:nvSpPr>
          <p:cNvPr id="14" name="CasellaDiTesto 13"/>
          <p:cNvSpPr txBox="1"/>
          <p:nvPr/>
        </p:nvSpPr>
        <p:spPr>
          <a:xfrm>
            <a:off x="3001472" y="4253599"/>
            <a:ext cx="2952328" cy="461665"/>
          </a:xfrm>
          <a:prstGeom prst="rect">
            <a:avLst/>
          </a:prstGeom>
          <a:noFill/>
        </p:spPr>
        <p:txBody>
          <a:bodyPr wrap="square" rtlCol="0">
            <a:spAutoFit/>
          </a:bodyPr>
          <a:lstStyle/>
          <a:p>
            <a:pPr algn="ctr"/>
            <a:r>
              <a:rPr lang="it-IT" sz="1200" b="1" dirty="0" smtClean="0">
                <a:solidFill>
                  <a:srgbClr val="FFFF00"/>
                </a:solidFill>
                <a:latin typeface="Book Antiqua" pitchFamily="18" charset="0"/>
              </a:rPr>
              <a:t>A. Orlando – Istituto di </a:t>
            </a:r>
            <a:r>
              <a:rPr lang="it-IT" sz="1200" b="1" dirty="0" err="1" smtClean="0">
                <a:solidFill>
                  <a:srgbClr val="FFFF00"/>
                </a:solidFill>
                <a:latin typeface="Book Antiqua" pitchFamily="18" charset="0"/>
              </a:rPr>
              <a:t>Archeoastronomia</a:t>
            </a:r>
            <a:r>
              <a:rPr lang="it-IT" sz="1200" b="1" dirty="0" smtClean="0">
                <a:solidFill>
                  <a:srgbClr val="FFFF00"/>
                </a:solidFill>
                <a:latin typeface="Book Antiqua" pitchFamily="18" charset="0"/>
              </a:rPr>
              <a:t> Siciliana</a:t>
            </a:r>
            <a:endParaRPr lang="it-IT" sz="1200" b="1" dirty="0">
              <a:solidFill>
                <a:srgbClr val="FFFF00"/>
              </a:solidFill>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8674" name="Picture 2" descr="http://icahm.icomos.org/wp-content/uploads/2018/01/ICAHM2018_SaveTheDa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2204864"/>
            <a:ext cx="2289987" cy="3168352"/>
          </a:xfrm>
          <a:prstGeom prst="rect">
            <a:avLst/>
          </a:prstGeom>
          <a:noFill/>
        </p:spPr>
      </p:pic>
      <p:pic>
        <p:nvPicPr>
          <p:cNvPr id="28676" name="Picture 4" descr="Risultati immagini per montalbano elicona"/>
          <p:cNvPicPr>
            <a:picLocks noChangeAspect="1" noChangeArrowheads="1"/>
          </p:cNvPicPr>
          <p:nvPr/>
        </p:nvPicPr>
        <p:blipFill>
          <a:blip r:embed="rId3" cstate="print"/>
          <a:srcRect/>
          <a:stretch>
            <a:fillRect/>
          </a:stretch>
        </p:blipFill>
        <p:spPr bwMode="auto">
          <a:xfrm>
            <a:off x="3281020" y="3556846"/>
            <a:ext cx="5715000" cy="1905000"/>
          </a:xfrm>
          <a:prstGeom prst="rect">
            <a:avLst/>
          </a:prstGeom>
          <a:noFill/>
        </p:spPr>
      </p:pic>
      <p:pic>
        <p:nvPicPr>
          <p:cNvPr id="28680" name="Picture 8" descr="Risultati immagini per argimusco archeoastronom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856" y="1358987"/>
            <a:ext cx="5720164" cy="2141617"/>
          </a:xfrm>
          <a:prstGeom prst="rect">
            <a:avLst/>
          </a:prstGeom>
          <a:noFill/>
        </p:spPr>
      </p:pic>
      <p:pic>
        <p:nvPicPr>
          <p:cNvPr id="7" name="Picture 6" descr="ICOMOS International Scientific Committee on Archaeological Heritage Management"/>
          <p:cNvPicPr>
            <a:picLocks noChangeAspect="1" noChangeArrowheads="1"/>
          </p:cNvPicPr>
          <p:nvPr/>
        </p:nvPicPr>
        <p:blipFill>
          <a:blip r:embed="rId5" cstate="print"/>
          <a:srcRect/>
          <a:stretch>
            <a:fillRect/>
          </a:stretch>
        </p:blipFill>
        <p:spPr bwMode="auto">
          <a:xfrm>
            <a:off x="899592" y="1455980"/>
            <a:ext cx="2304256" cy="604868"/>
          </a:xfrm>
          <a:prstGeom prst="rect">
            <a:avLst/>
          </a:prstGeom>
          <a:noFill/>
        </p:spPr>
      </p:pic>
      <p:sp>
        <p:nvSpPr>
          <p:cNvPr id="8" name="CasellaDiTesto 7"/>
          <p:cNvSpPr txBox="1"/>
          <p:nvPr/>
        </p:nvSpPr>
        <p:spPr>
          <a:xfrm>
            <a:off x="7377322" y="3255073"/>
            <a:ext cx="1515158" cy="276999"/>
          </a:xfrm>
          <a:prstGeom prst="rect">
            <a:avLst/>
          </a:prstGeom>
          <a:noFill/>
        </p:spPr>
        <p:txBody>
          <a:bodyPr wrap="none" rtlCol="0">
            <a:spAutoFit/>
          </a:bodyPr>
          <a:lstStyle/>
          <a:p>
            <a:r>
              <a:rPr lang="it-IT" sz="1200" b="1" dirty="0" err="1" smtClean="0">
                <a:solidFill>
                  <a:srgbClr val="FFFF00"/>
                </a:solidFill>
                <a:latin typeface="Book Antiqua" pitchFamily="18" charset="0"/>
              </a:rPr>
              <a:t>Argimusco</a:t>
            </a:r>
            <a:r>
              <a:rPr lang="it-IT" sz="1200" b="1" dirty="0" smtClean="0">
                <a:solidFill>
                  <a:srgbClr val="FFFF00"/>
                </a:solidFill>
                <a:latin typeface="Book Antiqua" pitchFamily="18" charset="0"/>
              </a:rPr>
              <a:t> Plateau</a:t>
            </a:r>
            <a:endParaRPr lang="it-IT" sz="1200" b="1" dirty="0">
              <a:solidFill>
                <a:srgbClr val="FFFF00"/>
              </a:solidFill>
              <a:latin typeface="Book Antiqua" pitchFamily="18" charset="0"/>
            </a:endParaRPr>
          </a:p>
        </p:txBody>
      </p:sp>
      <p:sp>
        <p:nvSpPr>
          <p:cNvPr id="9" name="CasellaDiTesto 8"/>
          <p:cNvSpPr txBox="1"/>
          <p:nvPr/>
        </p:nvSpPr>
        <p:spPr>
          <a:xfrm>
            <a:off x="7310040" y="5168225"/>
            <a:ext cx="1609736" cy="276999"/>
          </a:xfrm>
          <a:prstGeom prst="rect">
            <a:avLst/>
          </a:prstGeom>
          <a:noFill/>
        </p:spPr>
        <p:txBody>
          <a:bodyPr wrap="none" rtlCol="0">
            <a:spAutoFit/>
          </a:bodyPr>
          <a:lstStyle/>
          <a:p>
            <a:r>
              <a:rPr lang="it-IT" sz="1200" b="1" dirty="0" smtClean="0">
                <a:solidFill>
                  <a:srgbClr val="FFFF00"/>
                </a:solidFill>
                <a:latin typeface="Book Antiqua" pitchFamily="18" charset="0"/>
              </a:rPr>
              <a:t>Montalbano </a:t>
            </a:r>
            <a:r>
              <a:rPr lang="it-IT" sz="1200" b="1" dirty="0" err="1" smtClean="0">
                <a:solidFill>
                  <a:srgbClr val="FFFF00"/>
                </a:solidFill>
                <a:latin typeface="Book Antiqua" pitchFamily="18" charset="0"/>
              </a:rPr>
              <a:t>Elicona</a:t>
            </a:r>
            <a:endParaRPr lang="it-IT" sz="1200" b="1" dirty="0">
              <a:solidFill>
                <a:srgbClr val="FFFF00"/>
              </a:solidFill>
              <a:latin typeface="Book Antiqu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descr="ICOMOS International Scientific Committee on Archaeological Heritage Management"/>
          <p:cNvPicPr>
            <a:picLocks noChangeAspect="1" noChangeArrowheads="1"/>
          </p:cNvPicPr>
          <p:nvPr/>
        </p:nvPicPr>
        <p:blipFill>
          <a:blip r:embed="rId2" cstate="print"/>
          <a:srcRect/>
          <a:stretch>
            <a:fillRect/>
          </a:stretch>
        </p:blipFill>
        <p:spPr bwMode="auto">
          <a:xfrm>
            <a:off x="2987824" y="332656"/>
            <a:ext cx="2664296" cy="699379"/>
          </a:xfrm>
          <a:prstGeom prst="rect">
            <a:avLst/>
          </a:prstGeom>
          <a:noFill/>
        </p:spPr>
      </p:pic>
      <p:pic>
        <p:nvPicPr>
          <p:cNvPr id="29701" name="Picture 5" descr="Risultati immagini per UNES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5240" y="1086940"/>
            <a:ext cx="2664296" cy="1268713"/>
          </a:xfrm>
          <a:prstGeom prst="rect">
            <a:avLst/>
          </a:prstGeom>
          <a:noFill/>
        </p:spPr>
      </p:pic>
      <p:sp>
        <p:nvSpPr>
          <p:cNvPr id="11" name="CasellaDiTesto 10"/>
          <p:cNvSpPr txBox="1"/>
          <p:nvPr/>
        </p:nvSpPr>
        <p:spPr>
          <a:xfrm>
            <a:off x="1259632" y="2543413"/>
            <a:ext cx="6624736" cy="2585323"/>
          </a:xfrm>
          <a:prstGeom prst="rect">
            <a:avLst/>
          </a:prstGeom>
          <a:noFill/>
          <a:ln>
            <a:solidFill>
              <a:srgbClr val="FFFF00"/>
            </a:solidFill>
          </a:ln>
        </p:spPr>
        <p:txBody>
          <a:bodyPr wrap="square" rtlCol="0">
            <a:spAutoFit/>
          </a:bodyPr>
          <a:lstStyle/>
          <a:p>
            <a:pPr algn="ctr"/>
            <a:r>
              <a:rPr lang="en-US" b="1" dirty="0" smtClean="0">
                <a:solidFill>
                  <a:srgbClr val="FFFF00"/>
                </a:solidFill>
                <a:latin typeface="Book Antiqua" pitchFamily="18" charset="0"/>
              </a:rPr>
              <a:t>Created in 2003 within the framework of the Global Strategy for the World Heritage List, as a pilot activity for the identification of the sites connected with astronomy, the </a:t>
            </a:r>
            <a:r>
              <a:rPr lang="en-US" b="1" dirty="0" smtClean="0">
                <a:solidFill>
                  <a:srgbClr val="00B050"/>
                </a:solidFill>
                <a:latin typeface="Book Antiqua" pitchFamily="18" charset="0"/>
              </a:rPr>
              <a:t>Thematic Initiative on Astronomy and World Heritage</a:t>
            </a:r>
            <a:r>
              <a:rPr lang="en-US" b="1" dirty="0" smtClean="0">
                <a:solidFill>
                  <a:srgbClr val="FFFF00"/>
                </a:solidFill>
                <a:latin typeface="Book Antiqua" pitchFamily="18" charset="0"/>
              </a:rPr>
              <a:t>, aims to establish a link between Science and Culture towards recognition of the monuments and sites connected with astronomical observations dispersed throughout all the geographical regions, not only scientific but also the testimonies of traditional community knowledge.</a:t>
            </a:r>
            <a:endParaRPr lang="it-IT" b="1" dirty="0">
              <a:solidFill>
                <a:srgbClr val="FFFF00"/>
              </a:solidFill>
              <a:latin typeface="Book Antiqua" pitchFamily="18" charset="0"/>
            </a:endParaRPr>
          </a:p>
        </p:txBody>
      </p:sp>
      <p:pic>
        <p:nvPicPr>
          <p:cNvPr id="29703" name="Picture 7" descr="https://www3.astronomicalheritage.net/images/astronomicalheritage.net/general/FM2-image-strip-120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38322" y="-13648"/>
            <a:ext cx="1205679" cy="6871648"/>
          </a:xfrm>
          <a:prstGeom prst="rect">
            <a:avLst/>
          </a:prstGeom>
          <a:noFill/>
        </p:spPr>
      </p:pic>
      <p:sp>
        <p:nvSpPr>
          <p:cNvPr id="13" name="Rettangolo 12"/>
          <p:cNvSpPr/>
          <p:nvPr/>
        </p:nvSpPr>
        <p:spPr>
          <a:xfrm>
            <a:off x="2195736" y="5662989"/>
            <a:ext cx="4734272" cy="646331"/>
          </a:xfrm>
          <a:prstGeom prst="rect">
            <a:avLst/>
          </a:prstGeom>
        </p:spPr>
        <p:txBody>
          <a:bodyPr wrap="square">
            <a:spAutoFit/>
          </a:bodyPr>
          <a:lstStyle/>
          <a:p>
            <a:r>
              <a:rPr lang="en-US" b="1" dirty="0" smtClean="0">
                <a:solidFill>
                  <a:srgbClr val="FFFF00"/>
                </a:solidFill>
                <a:latin typeface="Book Antiqua" pitchFamily="18" charset="0"/>
              </a:rPr>
              <a:t>The first international experts meeting was held in Venice, Italy (17-19 March 2004) </a:t>
            </a:r>
            <a:endParaRPr lang="it-IT" b="1" dirty="0">
              <a:solidFill>
                <a:srgbClr val="FFFF00"/>
              </a:solidFill>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748" name="Picture 4" descr="Screenshot of the new Portal to the Heritage of Astronomy"/>
          <p:cNvPicPr>
            <a:picLocks noChangeAspect="1" noChangeArrowheads="1"/>
          </p:cNvPicPr>
          <p:nvPr/>
        </p:nvPicPr>
        <p:blipFill>
          <a:blip r:embed="rId2" cstate="print"/>
          <a:srcRect/>
          <a:stretch>
            <a:fillRect/>
          </a:stretch>
        </p:blipFill>
        <p:spPr bwMode="auto">
          <a:xfrm>
            <a:off x="1403648" y="3127320"/>
            <a:ext cx="3048000" cy="3000376"/>
          </a:xfrm>
          <a:prstGeom prst="rect">
            <a:avLst/>
          </a:prstGeom>
          <a:noFill/>
        </p:spPr>
      </p:pic>
      <p:pic>
        <p:nvPicPr>
          <p:cNvPr id="31750" name="Picture 6" descr="Clive Ruggles launching the new Heritage Web Portal"/>
          <p:cNvPicPr>
            <a:picLocks noChangeAspect="1" noChangeArrowheads="1"/>
          </p:cNvPicPr>
          <p:nvPr/>
        </p:nvPicPr>
        <p:blipFill>
          <a:blip r:embed="rId3" cstate="print"/>
          <a:srcRect/>
          <a:stretch>
            <a:fillRect/>
          </a:stretch>
        </p:blipFill>
        <p:spPr bwMode="auto">
          <a:xfrm>
            <a:off x="4572000" y="3343344"/>
            <a:ext cx="4098915" cy="2664296"/>
          </a:xfrm>
          <a:prstGeom prst="rect">
            <a:avLst/>
          </a:prstGeom>
          <a:noFill/>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7234" y="620688"/>
            <a:ext cx="1525086" cy="2160240"/>
          </a:xfrm>
          <a:prstGeom prst="rect">
            <a:avLst/>
          </a:prstGeom>
          <a:noFill/>
          <a:ln w="9525">
            <a:noFill/>
            <a:miter lim="800000"/>
            <a:headEnd/>
            <a:tailEnd/>
          </a:ln>
        </p:spPr>
      </p:pic>
      <p:pic>
        <p:nvPicPr>
          <p:cNvPr id="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4327" y="620688"/>
            <a:ext cx="1529620" cy="2160651"/>
          </a:xfrm>
          <a:prstGeom prst="rect">
            <a:avLst/>
          </a:prstGeom>
          <a:noFill/>
          <a:ln w="9525">
            <a:noFill/>
            <a:miter lim="800000"/>
            <a:headEnd/>
            <a:tailEnd/>
          </a:ln>
        </p:spPr>
      </p:pic>
      <p:pic>
        <p:nvPicPr>
          <p:cNvPr id="9" name="Picture 2" descr="Risultati immagini per giulio magli"/>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93712" y="558824"/>
            <a:ext cx="2158208" cy="1213992"/>
          </a:xfrm>
          <a:prstGeom prst="rect">
            <a:avLst/>
          </a:prstGeom>
          <a:noFill/>
        </p:spPr>
      </p:pic>
      <p:pic>
        <p:nvPicPr>
          <p:cNvPr id="10" name="Picture 8" descr="Risultati immagini per manuela incerti"/>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07160" y="476672"/>
            <a:ext cx="896888" cy="1345332"/>
          </a:xfrm>
          <a:prstGeom prst="rect">
            <a:avLst/>
          </a:prstGeom>
          <a:noFill/>
        </p:spPr>
      </p:pic>
      <p:sp>
        <p:nvSpPr>
          <p:cNvPr id="11" name="Rettangolo 10"/>
          <p:cNvSpPr/>
          <p:nvPr/>
        </p:nvSpPr>
        <p:spPr>
          <a:xfrm>
            <a:off x="1187624" y="1796623"/>
            <a:ext cx="4716016" cy="1138773"/>
          </a:xfrm>
          <a:prstGeom prst="rect">
            <a:avLst/>
          </a:prstGeom>
        </p:spPr>
        <p:txBody>
          <a:bodyPr wrap="square">
            <a:spAutoFit/>
          </a:bodyPr>
          <a:lstStyle/>
          <a:p>
            <a:r>
              <a:rPr lang="en-US" b="1" dirty="0" smtClean="0">
                <a:solidFill>
                  <a:srgbClr val="FFFF00"/>
                </a:solidFill>
              </a:rPr>
              <a:t>In the Working Group on Astronomy and World Heritage two </a:t>
            </a:r>
            <a:r>
              <a:rPr lang="en-US" b="1" dirty="0" err="1" smtClean="0">
                <a:solidFill>
                  <a:srgbClr val="FFFF00"/>
                </a:solidFill>
              </a:rPr>
              <a:t>italian</a:t>
            </a:r>
            <a:r>
              <a:rPr lang="en-US" b="1" dirty="0" smtClean="0">
                <a:solidFill>
                  <a:srgbClr val="FFFF00"/>
                </a:solidFill>
              </a:rPr>
              <a:t> members are SIA associates</a:t>
            </a:r>
            <a:r>
              <a:rPr lang="en-US" sz="1400" b="1" dirty="0" smtClean="0">
                <a:solidFill>
                  <a:srgbClr val="FFFF00"/>
                </a:solidFill>
              </a:rPr>
              <a:t>: </a:t>
            </a:r>
            <a:r>
              <a:rPr lang="en-US" sz="1400" b="1" dirty="0" err="1" smtClean="0">
                <a:solidFill>
                  <a:srgbClr val="FFFF00"/>
                </a:solidFill>
              </a:rPr>
              <a:t>Giulio</a:t>
            </a:r>
            <a:r>
              <a:rPr lang="en-US" sz="1400" b="1" dirty="0" smtClean="0">
                <a:solidFill>
                  <a:srgbClr val="FFFF00"/>
                </a:solidFill>
              </a:rPr>
              <a:t> </a:t>
            </a:r>
            <a:r>
              <a:rPr lang="en-US" sz="1400" b="1" dirty="0" err="1" smtClean="0">
                <a:solidFill>
                  <a:srgbClr val="FFFF00"/>
                </a:solidFill>
              </a:rPr>
              <a:t>Magli</a:t>
            </a:r>
            <a:r>
              <a:rPr lang="en-US" sz="1400" b="1" dirty="0" smtClean="0">
                <a:solidFill>
                  <a:srgbClr val="FFFF00"/>
                </a:solidFill>
              </a:rPr>
              <a:t> (</a:t>
            </a:r>
            <a:r>
              <a:rPr lang="en-US" sz="1400" b="1" dirty="0" err="1" smtClean="0">
                <a:solidFill>
                  <a:srgbClr val="FFFF00"/>
                </a:solidFill>
              </a:rPr>
              <a:t>Politecnico</a:t>
            </a:r>
            <a:r>
              <a:rPr lang="en-US" sz="1400" b="1" dirty="0" smtClean="0">
                <a:solidFill>
                  <a:srgbClr val="FFFF00"/>
                </a:solidFill>
              </a:rPr>
              <a:t> Milano) and Manuela </a:t>
            </a:r>
            <a:r>
              <a:rPr lang="en-US" sz="1400" b="1" dirty="0" err="1" smtClean="0">
                <a:solidFill>
                  <a:srgbClr val="FFFF00"/>
                </a:solidFill>
              </a:rPr>
              <a:t>Incerti</a:t>
            </a:r>
            <a:r>
              <a:rPr lang="en-US" sz="1400" b="1" dirty="0" smtClean="0">
                <a:solidFill>
                  <a:srgbClr val="FFFF00"/>
                </a:solidFill>
              </a:rPr>
              <a:t> (</a:t>
            </a:r>
            <a:r>
              <a:rPr lang="en-US" sz="1400" b="1" dirty="0" err="1" smtClean="0">
                <a:solidFill>
                  <a:srgbClr val="FFFF00"/>
                </a:solidFill>
              </a:rPr>
              <a:t>Università</a:t>
            </a:r>
            <a:r>
              <a:rPr lang="en-US" sz="1400" b="1" dirty="0" smtClean="0">
                <a:solidFill>
                  <a:srgbClr val="FFFF00"/>
                </a:solidFill>
              </a:rPr>
              <a:t> </a:t>
            </a:r>
            <a:r>
              <a:rPr lang="en-US" sz="1400" b="1" dirty="0" err="1" smtClean="0">
                <a:solidFill>
                  <a:srgbClr val="FFFF00"/>
                </a:solidFill>
              </a:rPr>
              <a:t>di</a:t>
            </a:r>
            <a:r>
              <a:rPr lang="en-US" sz="1400" b="1" dirty="0" smtClean="0">
                <a:solidFill>
                  <a:srgbClr val="FFFF00"/>
                </a:solidFill>
              </a:rPr>
              <a:t> Ferrara)</a:t>
            </a:r>
            <a:endParaRPr lang="it-IT" b="1" dirty="0">
              <a:solidFill>
                <a:srgbClr val="FFFF00"/>
              </a:solidFill>
            </a:endParaRPr>
          </a:p>
        </p:txBody>
      </p:sp>
      <p:sp>
        <p:nvSpPr>
          <p:cNvPr id="12" name="Rettangolo 11"/>
          <p:cNvSpPr/>
          <p:nvPr/>
        </p:nvSpPr>
        <p:spPr>
          <a:xfrm>
            <a:off x="1872208" y="6134240"/>
            <a:ext cx="6228184" cy="646331"/>
          </a:xfrm>
          <a:prstGeom prst="rect">
            <a:avLst/>
          </a:prstGeom>
        </p:spPr>
        <p:txBody>
          <a:bodyPr wrap="square">
            <a:spAutoFit/>
          </a:bodyPr>
          <a:lstStyle/>
          <a:p>
            <a:r>
              <a:rPr lang="en-US" b="1" dirty="0" smtClean="0">
                <a:solidFill>
                  <a:srgbClr val="FFFF00"/>
                </a:solidFill>
              </a:rPr>
              <a:t>In 2012 at the IAU General Assembly in Beijing the Portal to the Heritage of Astronomy is finally launched. </a:t>
            </a:r>
            <a:endParaRPr lang="it-IT" b="1"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2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t="11867"/>
          <a:stretch>
            <a:fillRect/>
          </a:stretch>
        </p:blipFill>
        <p:spPr bwMode="auto">
          <a:xfrm>
            <a:off x="1835696" y="1124730"/>
            <a:ext cx="6143625" cy="5347359"/>
          </a:xfrm>
          <a:prstGeom prst="rect">
            <a:avLst/>
          </a:prstGeom>
          <a:noFill/>
          <a:ln w="9525">
            <a:noFill/>
            <a:miter lim="800000"/>
            <a:headEnd/>
            <a:tailEnd/>
          </a:ln>
        </p:spPr>
      </p:pic>
      <p:sp>
        <p:nvSpPr>
          <p:cNvPr id="4" name="CasellaDiTesto 3"/>
          <p:cNvSpPr txBox="1"/>
          <p:nvPr/>
        </p:nvSpPr>
        <p:spPr>
          <a:xfrm>
            <a:off x="1947160" y="436602"/>
            <a:ext cx="5577168" cy="400110"/>
          </a:xfrm>
          <a:prstGeom prst="rect">
            <a:avLst/>
          </a:prstGeom>
          <a:noFill/>
        </p:spPr>
        <p:txBody>
          <a:bodyPr wrap="none" rtlCol="0">
            <a:spAutoFit/>
          </a:bodyPr>
          <a:lstStyle/>
          <a:p>
            <a:r>
              <a:rPr lang="it-IT" sz="2000" b="1" cap="all" dirty="0" smtClean="0">
                <a:solidFill>
                  <a:srgbClr val="FFFF00"/>
                </a:solidFill>
                <a:effectLst>
                  <a:outerShdw blurRad="38100" dist="38100" dir="2700000" algn="tl">
                    <a:srgbClr val="000000">
                      <a:alpha val="43137"/>
                    </a:srgbClr>
                  </a:outerShdw>
                </a:effectLst>
                <a:latin typeface="Book Antiqua" pitchFamily="18" charset="0"/>
              </a:rPr>
              <a:t>THE ASTRONOMICAL HERITAGE FINDER</a:t>
            </a:r>
            <a:endParaRPr lang="it-IT" sz="2000" b="1" cap="all" dirty="0">
              <a:solidFill>
                <a:srgbClr val="FFFF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770" name="Picture 2"/>
          <p:cNvPicPr>
            <a:picLocks noChangeAspect="1" noChangeArrowheads="1"/>
          </p:cNvPicPr>
          <p:nvPr/>
        </p:nvPicPr>
        <p:blipFill>
          <a:blip r:embed="rId2" cstate="print"/>
          <a:srcRect/>
          <a:stretch>
            <a:fillRect/>
          </a:stretch>
        </p:blipFill>
        <p:spPr bwMode="auto">
          <a:xfrm>
            <a:off x="1835696" y="1125093"/>
            <a:ext cx="6226711" cy="5396483"/>
          </a:xfrm>
          <a:prstGeom prst="rect">
            <a:avLst/>
          </a:prstGeom>
          <a:noFill/>
          <a:ln w="9525">
            <a:noFill/>
            <a:miter lim="800000"/>
            <a:headEnd/>
            <a:tailEnd/>
          </a:ln>
        </p:spPr>
      </p:pic>
      <p:sp>
        <p:nvSpPr>
          <p:cNvPr id="5" name="CasellaDiTesto 4"/>
          <p:cNvSpPr txBox="1"/>
          <p:nvPr/>
        </p:nvSpPr>
        <p:spPr>
          <a:xfrm>
            <a:off x="1947160" y="436602"/>
            <a:ext cx="5577168" cy="400110"/>
          </a:xfrm>
          <a:prstGeom prst="rect">
            <a:avLst/>
          </a:prstGeom>
          <a:noFill/>
        </p:spPr>
        <p:txBody>
          <a:bodyPr wrap="none" rtlCol="0">
            <a:spAutoFit/>
          </a:bodyPr>
          <a:lstStyle/>
          <a:p>
            <a:r>
              <a:rPr lang="it-IT" sz="2000" b="1" cap="all" dirty="0" smtClean="0">
                <a:solidFill>
                  <a:srgbClr val="FFFF00"/>
                </a:solidFill>
                <a:effectLst>
                  <a:outerShdw blurRad="38100" dist="38100" dir="2700000" algn="tl">
                    <a:srgbClr val="000000">
                      <a:alpha val="43137"/>
                    </a:srgbClr>
                  </a:outerShdw>
                </a:effectLst>
                <a:latin typeface="Book Antiqua" pitchFamily="18" charset="0"/>
              </a:rPr>
              <a:t>THE ASTRONOMICAL HERITAGE FINDER</a:t>
            </a:r>
            <a:endParaRPr lang="it-IT" sz="2000" b="1" cap="all" dirty="0">
              <a:solidFill>
                <a:srgbClr val="FFFF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123728" y="836712"/>
            <a:ext cx="5328592" cy="1631216"/>
          </a:xfrm>
          <a:prstGeom prst="rect">
            <a:avLst/>
          </a:prstGeom>
          <a:noFill/>
          <a:ln>
            <a:solidFill>
              <a:srgbClr val="FFFF00"/>
            </a:solidFill>
          </a:ln>
        </p:spPr>
        <p:txBody>
          <a:bodyPr wrap="square" rtlCol="0">
            <a:spAutoFit/>
          </a:bodyPr>
          <a:lstStyle/>
          <a:p>
            <a:pPr algn="ctr"/>
            <a:r>
              <a:rPr lang="it-IT" sz="2000" b="1" dirty="0" err="1" smtClean="0">
                <a:solidFill>
                  <a:srgbClr val="FFFF00"/>
                </a:solidFill>
                <a:latin typeface="Book Antiqua" pitchFamily="18" charset="0"/>
              </a:rPr>
              <a:t>Astrotourism</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stands</a:t>
            </a:r>
            <a:r>
              <a:rPr lang="it-IT" sz="2000" b="1" dirty="0" smtClean="0">
                <a:solidFill>
                  <a:srgbClr val="FFFF00"/>
                </a:solidFill>
                <a:latin typeface="Book Antiqua" pitchFamily="18" charset="0"/>
              </a:rPr>
              <a:t> on </a:t>
            </a:r>
            <a:r>
              <a:rPr lang="it-IT" sz="2000" b="1" dirty="0" err="1" smtClean="0">
                <a:solidFill>
                  <a:srgbClr val="FFFF00"/>
                </a:solidFill>
                <a:latin typeface="Book Antiqua" pitchFamily="18" charset="0"/>
              </a:rPr>
              <a:t>two</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main</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legs</a:t>
            </a:r>
            <a:r>
              <a:rPr lang="it-IT" sz="2000" b="1" dirty="0" smtClean="0">
                <a:solidFill>
                  <a:srgbClr val="FFFF00"/>
                </a:solidFill>
                <a:latin typeface="Book Antiqua" pitchFamily="18" charset="0"/>
              </a:rPr>
              <a:t>: </a:t>
            </a:r>
          </a:p>
          <a:p>
            <a:pPr algn="ctr"/>
            <a:endParaRPr lang="it-IT" sz="2000" b="1" dirty="0" smtClean="0">
              <a:solidFill>
                <a:srgbClr val="FFFF00"/>
              </a:solidFill>
              <a:latin typeface="Book Antiqua" pitchFamily="18" charset="0"/>
            </a:endParaRPr>
          </a:p>
          <a:p>
            <a:pPr algn="ctr">
              <a:buFont typeface="Arial" pitchFamily="34" charset="0"/>
              <a:buChar char="•"/>
            </a:pPr>
            <a:r>
              <a:rPr lang="it-IT" sz="2000" b="1" dirty="0" smtClean="0">
                <a:solidFill>
                  <a:srgbClr val="FFFF00"/>
                </a:solidFill>
                <a:latin typeface="Book Antiqua" pitchFamily="18" charset="0"/>
              </a:rPr>
              <a:t> Dark Sky </a:t>
            </a:r>
            <a:r>
              <a:rPr lang="it-IT" sz="2000" b="1" dirty="0" err="1" smtClean="0">
                <a:solidFill>
                  <a:srgbClr val="FFFF00"/>
                </a:solidFill>
                <a:latin typeface="Book Antiqua" pitchFamily="18" charset="0"/>
              </a:rPr>
              <a:t>Areas</a:t>
            </a:r>
            <a:r>
              <a:rPr lang="it-IT" sz="2000" b="1" dirty="0" smtClean="0">
                <a:solidFill>
                  <a:srgbClr val="FFFF00"/>
                </a:solidFill>
                <a:latin typeface="Book Antiqua" pitchFamily="18" charset="0"/>
              </a:rPr>
              <a:t> and </a:t>
            </a:r>
            <a:r>
              <a:rPr lang="it-IT" sz="2000" b="1" dirty="0" err="1" smtClean="0">
                <a:solidFill>
                  <a:srgbClr val="FFFF00"/>
                </a:solidFill>
                <a:latin typeface="Book Antiqua" pitchFamily="18" charset="0"/>
              </a:rPr>
              <a:t>Observatory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Sites</a:t>
            </a:r>
            <a:endParaRPr lang="it-IT" sz="2000" b="1" dirty="0" smtClean="0">
              <a:solidFill>
                <a:srgbClr val="FFFF00"/>
              </a:solidFill>
              <a:latin typeface="Book Antiqua" pitchFamily="18" charset="0"/>
            </a:endParaRPr>
          </a:p>
          <a:p>
            <a:pPr algn="ctr">
              <a:buFont typeface="Arial" pitchFamily="34" charset="0"/>
              <a:buChar char="•"/>
            </a:pPr>
            <a:r>
              <a:rPr lang="it-IT" sz="2000" b="1" dirty="0" smtClean="0">
                <a:solidFill>
                  <a:srgbClr val="FFFF00"/>
                </a:solidFill>
                <a:latin typeface="Book Antiqua" pitchFamily="18" charset="0"/>
              </a:rPr>
              <a:t> Heritage </a:t>
            </a:r>
            <a:r>
              <a:rPr lang="it-IT" sz="2000" b="1" dirty="0" err="1" smtClean="0">
                <a:solidFill>
                  <a:srgbClr val="FFFF00"/>
                </a:solidFill>
                <a:latin typeface="Book Antiqua" pitchFamily="18" charset="0"/>
              </a:rPr>
              <a:t>Sites</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of</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Astronomy</a:t>
            </a:r>
            <a:r>
              <a:rPr lang="it-IT" sz="2000" b="1" dirty="0" smtClean="0">
                <a:solidFill>
                  <a:srgbClr val="FFFF00"/>
                </a:solidFill>
                <a:latin typeface="Book Antiqua" pitchFamily="18" charset="0"/>
              </a:rPr>
              <a:t> and </a:t>
            </a:r>
            <a:r>
              <a:rPr lang="it-IT" sz="2000" b="1" dirty="0" err="1" smtClean="0">
                <a:solidFill>
                  <a:srgbClr val="FFFF00"/>
                </a:solidFill>
                <a:latin typeface="Book Antiqua" pitchFamily="18" charset="0"/>
              </a:rPr>
              <a:t>Archeoastronomy</a:t>
            </a:r>
            <a:endParaRPr lang="it-IT" sz="2000" b="1" dirty="0">
              <a:solidFill>
                <a:srgbClr val="FFFF00"/>
              </a:solidFill>
              <a:latin typeface="Book Antiqua" pitchFamily="18" charset="0"/>
            </a:endParaRPr>
          </a:p>
        </p:txBody>
      </p:sp>
      <p:sp>
        <p:nvSpPr>
          <p:cNvPr id="4" name="Rettangolo 3"/>
          <p:cNvSpPr/>
          <p:nvPr/>
        </p:nvSpPr>
        <p:spPr>
          <a:xfrm>
            <a:off x="2358008" y="3140968"/>
            <a:ext cx="4950296" cy="2031325"/>
          </a:xfrm>
          <a:prstGeom prst="rect">
            <a:avLst/>
          </a:prstGeom>
        </p:spPr>
        <p:txBody>
          <a:bodyPr wrap="square">
            <a:spAutoFit/>
          </a:bodyPr>
          <a:lstStyle/>
          <a:p>
            <a:pPr algn="ctr"/>
            <a:r>
              <a:rPr lang="en-US" dirty="0" smtClean="0">
                <a:solidFill>
                  <a:srgbClr val="FFFF00"/>
                </a:solidFill>
                <a:latin typeface="Book Antiqua" pitchFamily="18" charset="0"/>
              </a:rPr>
              <a:t>I would like to focus on the second component in the </a:t>
            </a:r>
            <a:r>
              <a:rPr lang="en-US" dirty="0" err="1" smtClean="0">
                <a:solidFill>
                  <a:srgbClr val="FFFF00"/>
                </a:solidFill>
                <a:latin typeface="Book Antiqua" pitchFamily="18" charset="0"/>
              </a:rPr>
              <a:t>italian</a:t>
            </a:r>
            <a:r>
              <a:rPr lang="en-US" dirty="0" smtClean="0">
                <a:solidFill>
                  <a:srgbClr val="FFFF00"/>
                </a:solidFill>
                <a:latin typeface="Book Antiqua" pitchFamily="18" charset="0"/>
              </a:rPr>
              <a:t> scenario, introducing the fundamental role of SIA, the only academic society concentrating professionally both on the study of </a:t>
            </a:r>
            <a:r>
              <a:rPr lang="en-US" dirty="0" err="1" smtClean="0">
                <a:solidFill>
                  <a:srgbClr val="FFFF00"/>
                </a:solidFill>
                <a:latin typeface="Book Antiqua" pitchFamily="18" charset="0"/>
              </a:rPr>
              <a:t>Archeoastronomy</a:t>
            </a:r>
            <a:r>
              <a:rPr lang="en-US" dirty="0" smtClean="0">
                <a:solidFill>
                  <a:srgbClr val="FFFF00"/>
                </a:solidFill>
                <a:latin typeface="Book Antiqua" pitchFamily="18" charset="0"/>
              </a:rPr>
              <a:t> and History of Astronomy and on the preservation and promotion  of their heritage. </a:t>
            </a:r>
            <a:endParaRPr lang="it-IT" dirty="0">
              <a:solidFill>
                <a:srgbClr val="FFFF00"/>
              </a:solidFill>
              <a:latin typeface="Book Antiqu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9656" y="405231"/>
            <a:ext cx="3960440" cy="3459979"/>
          </a:xfrm>
          <a:prstGeom prst="rect">
            <a:avLst/>
          </a:prstGeom>
          <a:noFill/>
          <a:ln w="9525">
            <a:noFill/>
            <a:miter lim="800000"/>
            <a:headEnd/>
            <a:tailEnd/>
          </a:ln>
        </p:spPr>
      </p:pic>
      <p:sp>
        <p:nvSpPr>
          <p:cNvPr id="5" name="CasellaDiTesto 4"/>
          <p:cNvSpPr txBox="1"/>
          <p:nvPr/>
        </p:nvSpPr>
        <p:spPr>
          <a:xfrm>
            <a:off x="3131840" y="2348880"/>
            <a:ext cx="2016224" cy="523220"/>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BATTISTERO,  Parma, Italy </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pic>
        <p:nvPicPr>
          <p:cNvPr id="348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419520"/>
            <a:ext cx="2448272" cy="2425355"/>
          </a:xfrm>
          <a:prstGeom prst="rect">
            <a:avLst/>
          </a:prstGeom>
          <a:noFill/>
          <a:ln w="9525">
            <a:noFill/>
            <a:miter lim="800000"/>
            <a:headEnd/>
            <a:tailEnd/>
          </a:ln>
        </p:spPr>
      </p:pic>
      <p:pic>
        <p:nvPicPr>
          <p:cNvPr id="34821" name="Picture 5" descr="Risultati immagini per battistero di parm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6136" y="2996952"/>
            <a:ext cx="2448272" cy="3437999"/>
          </a:xfrm>
          <a:prstGeom prst="rect">
            <a:avLst/>
          </a:prstGeom>
          <a:noFill/>
        </p:spPr>
      </p:pic>
      <p:pic>
        <p:nvPicPr>
          <p:cNvPr id="34823" name="Picture 7" descr="Sunlight falling on the Large Baptismal Font on t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75656" y="4581128"/>
            <a:ext cx="2376264" cy="1625119"/>
          </a:xfrm>
          <a:prstGeom prst="rect">
            <a:avLst/>
          </a:prstGeom>
          <a:noFill/>
        </p:spPr>
      </p:pic>
      <p:pic>
        <p:nvPicPr>
          <p:cNvPr id="34825" name="Picture 9" descr="Sunlight falling on the Baptism of Christ close t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81648" y="4379392"/>
            <a:ext cx="1638185" cy="19961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131840" y="2348880"/>
            <a:ext cx="2016224" cy="523220"/>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BATTISTERO </a:t>
            </a:r>
            <a:r>
              <a:rPr lang="it-IT" sz="1400" b="1" dirty="0" err="1" smtClean="0">
                <a:solidFill>
                  <a:srgbClr val="FFFF00"/>
                </a:solidFill>
                <a:effectLst>
                  <a:outerShdw blurRad="38100" dist="38100" dir="2700000" algn="tl">
                    <a:srgbClr val="000000">
                      <a:alpha val="43137"/>
                    </a:srgbClr>
                  </a:outerShdw>
                </a:effectLst>
                <a:latin typeface="Book Antiqua" pitchFamily="18" charset="0"/>
              </a:rPr>
              <a:t>DI</a:t>
            </a:r>
            <a:r>
              <a:rPr lang="it-IT" sz="1400" b="1" dirty="0" smtClean="0">
                <a:solidFill>
                  <a:srgbClr val="FFFF00"/>
                </a:solidFill>
                <a:effectLst>
                  <a:outerShdw blurRad="38100" dist="38100" dir="2700000" algn="tl">
                    <a:srgbClr val="000000">
                      <a:alpha val="43137"/>
                    </a:srgbClr>
                  </a:outerShdw>
                </a:effectLst>
                <a:latin typeface="Book Antiqua" pitchFamily="18" charset="0"/>
              </a:rPr>
              <a:t> PARMA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pic>
        <p:nvPicPr>
          <p:cNvPr id="358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59004" y="435297"/>
            <a:ext cx="3977092" cy="3425751"/>
          </a:xfrm>
          <a:prstGeom prst="rect">
            <a:avLst/>
          </a:prstGeom>
          <a:noFill/>
          <a:ln w="9525">
            <a:noFill/>
            <a:miter lim="800000"/>
            <a:headEnd/>
            <a:tailEnd/>
          </a:ln>
        </p:spPr>
      </p:pic>
      <p:sp>
        <p:nvSpPr>
          <p:cNvPr id="10" name="CasellaDiTesto 9"/>
          <p:cNvSpPr txBox="1"/>
          <p:nvPr/>
        </p:nvSpPr>
        <p:spPr>
          <a:xfrm>
            <a:off x="3284240" y="2501280"/>
            <a:ext cx="2016224" cy="523220"/>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PANTHEON</a:t>
            </a:r>
          </a:p>
          <a:p>
            <a:pPr algn="ctr"/>
            <a:r>
              <a:rPr lang="it-IT" sz="1400" b="1" dirty="0" err="1" smtClean="0">
                <a:solidFill>
                  <a:srgbClr val="FFFF00"/>
                </a:solidFill>
                <a:effectLst>
                  <a:outerShdw blurRad="38100" dist="38100" dir="2700000" algn="tl">
                    <a:srgbClr val="000000">
                      <a:alpha val="43137"/>
                    </a:srgbClr>
                  </a:outerShdw>
                </a:effectLst>
                <a:latin typeface="Book Antiqua" pitchFamily="18" charset="0"/>
              </a:rPr>
              <a:t>Rome</a:t>
            </a:r>
            <a:r>
              <a:rPr lang="it-IT" sz="1400" b="1" dirty="0" smtClean="0">
                <a:solidFill>
                  <a:srgbClr val="FFFF00"/>
                </a:solidFill>
                <a:effectLst>
                  <a:outerShdw blurRad="38100" dist="38100" dir="2700000" algn="tl">
                    <a:srgbClr val="000000">
                      <a:alpha val="43137"/>
                    </a:srgbClr>
                  </a:outerShdw>
                </a:effectLst>
                <a:latin typeface="Book Antiqua" pitchFamily="18" charset="0"/>
              </a:rPr>
              <a:t>, Italy</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pic>
        <p:nvPicPr>
          <p:cNvPr id="358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0799" y="4005064"/>
            <a:ext cx="3975297" cy="2657970"/>
          </a:xfrm>
          <a:prstGeom prst="rect">
            <a:avLst/>
          </a:prstGeom>
          <a:noFill/>
          <a:ln w="9525">
            <a:noFill/>
            <a:miter lim="800000"/>
            <a:headEnd/>
            <a:tailEnd/>
          </a:ln>
        </p:spPr>
      </p:pic>
      <p:pic>
        <p:nvPicPr>
          <p:cNvPr id="3584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4836" y="4523408"/>
            <a:ext cx="3008044" cy="1994072"/>
          </a:xfrm>
          <a:prstGeom prst="rect">
            <a:avLst/>
          </a:prstGeom>
          <a:noFill/>
          <a:ln w="9525">
            <a:noFill/>
            <a:miter lim="800000"/>
            <a:headEnd/>
            <a:tailEnd/>
          </a:ln>
        </p:spPr>
      </p:pic>
      <p:pic>
        <p:nvPicPr>
          <p:cNvPr id="3584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0113" y="548680"/>
            <a:ext cx="3138702" cy="1368152"/>
          </a:xfrm>
          <a:prstGeom prst="rect">
            <a:avLst/>
          </a:prstGeom>
          <a:noFill/>
          <a:ln w="9525">
            <a:noFill/>
            <a:miter lim="800000"/>
            <a:headEnd/>
            <a:tailEnd/>
          </a:ln>
        </p:spPr>
      </p:pic>
      <p:pic>
        <p:nvPicPr>
          <p:cNvPr id="35847" name="Picture 7" descr="Risultati immagini per panthe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80112" y="2162072"/>
            <a:ext cx="3168352" cy="211329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404665"/>
            <a:ext cx="3967756" cy="3456384"/>
          </a:xfrm>
          <a:prstGeom prst="rect">
            <a:avLst/>
          </a:prstGeom>
          <a:noFill/>
          <a:ln w="9525">
            <a:noFill/>
            <a:miter lim="800000"/>
            <a:headEnd/>
            <a:tailEnd/>
          </a:ln>
        </p:spPr>
      </p:pic>
      <p:pic>
        <p:nvPicPr>
          <p:cNvPr id="337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8144" y="548680"/>
            <a:ext cx="2405258" cy="2315481"/>
          </a:xfrm>
          <a:prstGeom prst="rect">
            <a:avLst/>
          </a:prstGeom>
          <a:noFill/>
          <a:ln w="9525">
            <a:noFill/>
            <a:miter lim="800000"/>
            <a:headEnd/>
            <a:tailEnd/>
          </a:ln>
        </p:spPr>
      </p:pic>
      <p:pic>
        <p:nvPicPr>
          <p:cNvPr id="33797" name="Picture 5" descr="Risultati immagini per alatr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7664" y="4077072"/>
            <a:ext cx="3888432" cy="2187243"/>
          </a:xfrm>
          <a:prstGeom prst="rect">
            <a:avLst/>
          </a:prstGeom>
          <a:noFill/>
        </p:spPr>
      </p:pic>
      <p:pic>
        <p:nvPicPr>
          <p:cNvPr id="33799" name="Picture 7" descr="Risultati immagini per alatr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4128" y="2996952"/>
            <a:ext cx="2592288" cy="1807361"/>
          </a:xfrm>
          <a:prstGeom prst="rect">
            <a:avLst/>
          </a:prstGeom>
          <a:noFill/>
        </p:spPr>
      </p:pic>
      <p:pic>
        <p:nvPicPr>
          <p:cNvPr id="33801" name="Picture 9" descr="Immagine correlat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10424" y="4887162"/>
            <a:ext cx="2376264" cy="1782198"/>
          </a:xfrm>
          <a:prstGeom prst="rect">
            <a:avLst/>
          </a:prstGeom>
          <a:noFill/>
        </p:spPr>
      </p:pic>
      <p:sp>
        <p:nvSpPr>
          <p:cNvPr id="9" name="CasellaDiTesto 8"/>
          <p:cNvSpPr txBox="1"/>
          <p:nvPr/>
        </p:nvSpPr>
        <p:spPr>
          <a:xfrm>
            <a:off x="2987824" y="1916832"/>
            <a:ext cx="2016224" cy="523220"/>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ACROPOLI          Alatri, Italy</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123728" y="1137518"/>
            <a:ext cx="5400600" cy="1200329"/>
          </a:xfrm>
          <a:prstGeom prst="rect">
            <a:avLst/>
          </a:prstGeom>
        </p:spPr>
        <p:txBody>
          <a:bodyPr wrap="square">
            <a:spAutoFit/>
          </a:bodyPr>
          <a:lstStyle/>
          <a:p>
            <a:pPr algn="ctr"/>
            <a:r>
              <a:rPr lang="en-US" b="1" dirty="0" smtClean="0">
                <a:solidFill>
                  <a:srgbClr val="FFFF00"/>
                </a:solidFill>
                <a:latin typeface="Book Antiqua" pitchFamily="18" charset="0"/>
              </a:rPr>
              <a:t>But this is just the tip of an unexplored iceberg:</a:t>
            </a:r>
          </a:p>
          <a:p>
            <a:pPr algn="ctr"/>
            <a:r>
              <a:rPr lang="en-US" b="1" dirty="0" smtClean="0">
                <a:solidFill>
                  <a:srgbClr val="FFFF00"/>
                </a:solidFill>
                <a:latin typeface="Book Antiqua" pitchFamily="18" charset="0"/>
              </a:rPr>
              <a:t>there is an incredible wealth of astronomical heritage sites in Italy, often connected to the cultural and </a:t>
            </a:r>
            <a:r>
              <a:rPr lang="en-US" b="1" dirty="0" err="1" smtClean="0">
                <a:solidFill>
                  <a:srgbClr val="FFFF00"/>
                </a:solidFill>
                <a:latin typeface="Book Antiqua" pitchFamily="18" charset="0"/>
              </a:rPr>
              <a:t>artistical</a:t>
            </a:r>
            <a:r>
              <a:rPr lang="en-US" b="1" dirty="0" smtClean="0">
                <a:solidFill>
                  <a:srgbClr val="FFFF00"/>
                </a:solidFill>
                <a:latin typeface="Book Antiqua" pitchFamily="18" charset="0"/>
              </a:rPr>
              <a:t> treasures…</a:t>
            </a:r>
            <a:endParaRPr lang="it-IT" b="1" dirty="0">
              <a:solidFill>
                <a:srgbClr val="FFFF00"/>
              </a:solidFill>
              <a:latin typeface="Book Antiqua" pitchFamily="18" charset="0"/>
            </a:endParaRPr>
          </a:p>
        </p:txBody>
      </p:sp>
      <p:sp>
        <p:nvSpPr>
          <p:cNvPr id="4" name="Rettangolo 3"/>
          <p:cNvSpPr/>
          <p:nvPr/>
        </p:nvSpPr>
        <p:spPr>
          <a:xfrm>
            <a:off x="2195736" y="4931288"/>
            <a:ext cx="5400600" cy="923330"/>
          </a:xfrm>
          <a:prstGeom prst="rect">
            <a:avLst/>
          </a:prstGeom>
        </p:spPr>
        <p:txBody>
          <a:bodyPr wrap="square">
            <a:spAutoFit/>
          </a:bodyPr>
          <a:lstStyle/>
          <a:p>
            <a:pPr algn="ctr"/>
            <a:r>
              <a:rPr lang="en-US" b="1" dirty="0" smtClean="0">
                <a:solidFill>
                  <a:srgbClr val="FFFF00"/>
                </a:solidFill>
                <a:latin typeface="Book Antiqua" pitchFamily="18" charset="0"/>
              </a:rPr>
              <a:t>They only wait for an adequate promotion and an intelligent and sustainable exploitation of their touristic potential!</a:t>
            </a:r>
            <a:endParaRPr lang="it-IT" b="1" dirty="0">
              <a:solidFill>
                <a:srgbClr val="FFFF00"/>
              </a:solidFill>
              <a:latin typeface="Book Antiqua" pitchFamily="18" charset="0"/>
            </a:endParaRPr>
          </a:p>
        </p:txBody>
      </p:sp>
      <p:pic>
        <p:nvPicPr>
          <p:cNvPr id="43010" name="Picture 2" descr="Risultati immagini per valorizzazione turistica e gestione del patrimonio cultura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736" y="2575152"/>
            <a:ext cx="5112568" cy="206699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6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4232" y="1007185"/>
            <a:ext cx="3456384" cy="1881025"/>
          </a:xfrm>
          <a:prstGeom prst="rect">
            <a:avLst/>
          </a:prstGeom>
          <a:noFill/>
          <a:ln w="9525">
            <a:noFill/>
            <a:miter lim="800000"/>
            <a:headEnd/>
            <a:tailEnd/>
          </a:ln>
        </p:spPr>
      </p:pic>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5159" y="931725"/>
            <a:ext cx="3087241" cy="1993219"/>
          </a:xfrm>
          <a:prstGeom prst="rect">
            <a:avLst/>
          </a:prstGeom>
          <a:noFill/>
          <a:ln w="9525">
            <a:noFill/>
            <a:miter lim="800000"/>
            <a:headEnd/>
            <a:tailEnd/>
          </a:ln>
        </p:spPr>
      </p:pic>
      <p:pic>
        <p:nvPicPr>
          <p:cNvPr id="266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3728" y="3140968"/>
            <a:ext cx="1994530" cy="1267594"/>
          </a:xfrm>
          <a:prstGeom prst="rect">
            <a:avLst/>
          </a:prstGeom>
          <a:noFill/>
          <a:ln w="9525">
            <a:noFill/>
            <a:miter lim="800000"/>
            <a:headEnd/>
            <a:tailEnd/>
          </a:ln>
        </p:spPr>
      </p:pic>
      <p:pic>
        <p:nvPicPr>
          <p:cNvPr id="266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77040" y="3140968"/>
            <a:ext cx="2592288" cy="1296144"/>
          </a:xfrm>
          <a:prstGeom prst="rect">
            <a:avLst/>
          </a:prstGeom>
          <a:noFill/>
          <a:ln w="9525">
            <a:noFill/>
            <a:miter lim="800000"/>
            <a:headEnd/>
            <a:tailEnd/>
          </a:ln>
        </p:spPr>
      </p:pic>
      <p:pic>
        <p:nvPicPr>
          <p:cNvPr id="266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0080" y="4561866"/>
            <a:ext cx="3528392" cy="2193186"/>
          </a:xfrm>
          <a:prstGeom prst="rect">
            <a:avLst/>
          </a:prstGeom>
          <a:noFill/>
          <a:ln w="9525">
            <a:noFill/>
            <a:miter lim="800000"/>
            <a:headEnd/>
            <a:tailEnd/>
          </a:ln>
        </p:spPr>
      </p:pic>
      <p:pic>
        <p:nvPicPr>
          <p:cNvPr id="2663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54496" y="4536838"/>
            <a:ext cx="2232248" cy="2219728"/>
          </a:xfrm>
          <a:prstGeom prst="rect">
            <a:avLst/>
          </a:prstGeom>
          <a:noFill/>
          <a:ln w="9525">
            <a:noFill/>
            <a:miter lim="800000"/>
            <a:headEnd/>
            <a:tailEnd/>
          </a:ln>
        </p:spPr>
      </p:pic>
      <p:sp>
        <p:nvSpPr>
          <p:cNvPr id="9" name="CasellaDiTesto 8"/>
          <p:cNvSpPr txBox="1"/>
          <p:nvPr/>
        </p:nvSpPr>
        <p:spPr>
          <a:xfrm>
            <a:off x="683568" y="332656"/>
            <a:ext cx="8640960" cy="461665"/>
          </a:xfrm>
          <a:prstGeom prst="rect">
            <a:avLst/>
          </a:prstGeom>
          <a:noFill/>
        </p:spPr>
        <p:txBody>
          <a:bodyPr wrap="square" rtlCol="0">
            <a:spAutoFit/>
          </a:bodyPr>
          <a:lstStyle/>
          <a:p>
            <a:pPr algn="ctr"/>
            <a:r>
              <a:rPr lang="it-IT" sz="2300" b="1" cap="all" dirty="0" err="1" smtClean="0">
                <a:solidFill>
                  <a:srgbClr val="FFFF00"/>
                </a:solidFill>
                <a:effectLst>
                  <a:outerShdw blurRad="38100" dist="38100" dir="2700000" algn="tl">
                    <a:srgbClr val="000000">
                      <a:alpha val="43137"/>
                    </a:srgbClr>
                  </a:outerShdw>
                </a:effectLst>
                <a:latin typeface="Book Antiqua" pitchFamily="18" charset="0"/>
              </a:rPr>
              <a:t>Medieval</a:t>
            </a:r>
            <a:r>
              <a:rPr lang="it-IT" sz="2300" b="1" cap="all" dirty="0" smtClean="0">
                <a:solidFill>
                  <a:srgbClr val="FFFF00"/>
                </a:solidFill>
                <a:effectLst>
                  <a:outerShdw blurRad="38100" dist="38100" dir="2700000" algn="tl">
                    <a:srgbClr val="000000">
                      <a:alpha val="43137"/>
                    </a:srgbClr>
                  </a:outerShdw>
                </a:effectLst>
                <a:latin typeface="Book Antiqua" pitchFamily="18" charset="0"/>
              </a:rPr>
              <a:t> </a:t>
            </a:r>
            <a:r>
              <a:rPr lang="it-IT" sz="2300" b="1" cap="all" dirty="0" err="1" smtClean="0">
                <a:solidFill>
                  <a:srgbClr val="FFFF00"/>
                </a:solidFill>
                <a:effectLst>
                  <a:outerShdw blurRad="38100" dist="38100" dir="2700000" algn="tl">
                    <a:srgbClr val="000000">
                      <a:alpha val="43137"/>
                    </a:srgbClr>
                  </a:outerShdw>
                </a:effectLst>
                <a:latin typeface="Book Antiqua" pitchFamily="18" charset="0"/>
              </a:rPr>
              <a:t>HIerophanies</a:t>
            </a:r>
            <a:r>
              <a:rPr lang="it-IT" sz="2300" b="1" cap="all" dirty="0" smtClean="0">
                <a:solidFill>
                  <a:srgbClr val="FFFF00"/>
                </a:solidFill>
                <a:effectLst>
                  <a:outerShdw blurRad="38100" dist="38100" dir="2700000" algn="tl">
                    <a:srgbClr val="000000">
                      <a:alpha val="43137"/>
                    </a:srgbClr>
                  </a:outerShdw>
                </a:effectLst>
                <a:latin typeface="Book Antiqua" pitchFamily="18" charset="0"/>
              </a:rPr>
              <a:t> in </a:t>
            </a:r>
            <a:r>
              <a:rPr lang="it-IT" sz="2300" b="1" cap="all" dirty="0" err="1" smtClean="0">
                <a:solidFill>
                  <a:srgbClr val="FFFF00"/>
                </a:solidFill>
                <a:effectLst>
                  <a:outerShdw blurRad="38100" dist="38100" dir="2700000" algn="tl">
                    <a:srgbClr val="000000">
                      <a:alpha val="43137"/>
                    </a:srgbClr>
                  </a:outerShdw>
                </a:effectLst>
                <a:latin typeface="Book Antiqua" pitchFamily="18" charset="0"/>
              </a:rPr>
              <a:t>Italian</a:t>
            </a:r>
            <a:r>
              <a:rPr lang="it-IT" sz="2300" b="1" cap="all" dirty="0" smtClean="0">
                <a:solidFill>
                  <a:srgbClr val="FFFF00"/>
                </a:solidFill>
                <a:effectLst>
                  <a:outerShdw blurRad="38100" dist="38100" dir="2700000" algn="tl">
                    <a:srgbClr val="000000">
                      <a:alpha val="43137"/>
                    </a:srgbClr>
                  </a:outerShdw>
                </a:effectLst>
                <a:latin typeface="Book Antiqua" pitchFamily="18" charset="0"/>
              </a:rPr>
              <a:t> </a:t>
            </a:r>
            <a:r>
              <a:rPr lang="it-IT" sz="2300" b="1" cap="all" dirty="0" err="1" smtClean="0">
                <a:solidFill>
                  <a:srgbClr val="FFFF00"/>
                </a:solidFill>
                <a:effectLst>
                  <a:outerShdw blurRad="38100" dist="38100" dir="2700000" algn="tl">
                    <a:srgbClr val="000000">
                      <a:alpha val="43137"/>
                    </a:srgbClr>
                  </a:outerShdw>
                </a:effectLst>
                <a:latin typeface="Book Antiqua" pitchFamily="18" charset="0"/>
              </a:rPr>
              <a:t>Churches</a:t>
            </a:r>
            <a:endParaRPr lang="it-IT" sz="2300" b="1" cap="all" dirty="0">
              <a:solidFill>
                <a:srgbClr val="FFFF00"/>
              </a:solidFill>
              <a:effectLst>
                <a:outerShdw blurRad="38100" dist="38100" dir="2700000" algn="tl">
                  <a:srgbClr val="000000">
                    <a:alpha val="43137"/>
                  </a:srgbClr>
                </a:outerShdw>
              </a:effectLst>
              <a:latin typeface="Book Antiqua" pitchFamily="18" charset="0"/>
            </a:endParaRPr>
          </a:p>
        </p:txBody>
      </p:sp>
      <p:sp>
        <p:nvSpPr>
          <p:cNvPr id="10" name="CasellaDiTesto 9"/>
          <p:cNvSpPr txBox="1"/>
          <p:nvPr/>
        </p:nvSpPr>
        <p:spPr>
          <a:xfrm>
            <a:off x="2915816" y="2473732"/>
            <a:ext cx="2016224" cy="523220"/>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San Leonardo – </a:t>
            </a:r>
            <a:r>
              <a:rPr lang="it-IT" sz="1400" b="1" dirty="0" err="1" smtClean="0">
                <a:solidFill>
                  <a:srgbClr val="FFFF00"/>
                </a:solidFill>
                <a:effectLst>
                  <a:outerShdw blurRad="38100" dist="38100" dir="2700000" algn="tl">
                    <a:srgbClr val="000000">
                      <a:alpha val="43137"/>
                    </a:srgbClr>
                  </a:outerShdw>
                </a:effectLst>
                <a:latin typeface="Book Antiqua" pitchFamily="18" charset="0"/>
              </a:rPr>
              <a:t>Siponto</a:t>
            </a:r>
            <a:r>
              <a:rPr lang="it-IT" sz="1400" b="1" dirty="0" smtClean="0">
                <a:solidFill>
                  <a:srgbClr val="FFFF00"/>
                </a:solidFill>
                <a:effectLst>
                  <a:outerShdw blurRad="38100" dist="38100" dir="2700000" algn="tl">
                    <a:srgbClr val="000000">
                      <a:alpha val="43137"/>
                    </a:srgbClr>
                  </a:outerShdw>
                </a:effectLst>
                <a:latin typeface="Book Antiqua" pitchFamily="18" charset="0"/>
              </a:rPr>
              <a:t> (FG)</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11" name="CasellaDiTesto 10"/>
          <p:cNvSpPr txBox="1"/>
          <p:nvPr/>
        </p:nvSpPr>
        <p:spPr>
          <a:xfrm>
            <a:off x="4860032" y="2661879"/>
            <a:ext cx="2016224"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San Nicola - Bari</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12" name="CasellaDiTesto 11"/>
          <p:cNvSpPr txBox="1"/>
          <p:nvPr/>
        </p:nvSpPr>
        <p:spPr>
          <a:xfrm>
            <a:off x="4067944" y="3769876"/>
            <a:ext cx="1512168" cy="523220"/>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San Miniato - Firenze</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1945" y="3717032"/>
            <a:ext cx="1262055" cy="1419163"/>
          </a:xfrm>
          <a:prstGeom prst="rect">
            <a:avLst/>
          </a:prstGeom>
          <a:noFill/>
          <a:ln w="9525">
            <a:noFill/>
            <a:miter lim="800000"/>
            <a:headEnd/>
            <a:tailEnd/>
          </a:ln>
        </p:spPr>
      </p:pic>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8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988840"/>
            <a:ext cx="6301677" cy="3456384"/>
          </a:xfrm>
          <a:prstGeom prst="rect">
            <a:avLst/>
          </a:prstGeom>
          <a:noFill/>
          <a:ln w="9525">
            <a:noFill/>
            <a:miter lim="800000"/>
            <a:headEnd/>
            <a:tailEnd/>
          </a:ln>
        </p:spPr>
      </p:pic>
      <p:sp>
        <p:nvSpPr>
          <p:cNvPr id="10" name="CasellaDiTesto 9"/>
          <p:cNvSpPr txBox="1"/>
          <p:nvPr/>
        </p:nvSpPr>
        <p:spPr>
          <a:xfrm>
            <a:off x="1245984" y="548680"/>
            <a:ext cx="6336704" cy="830997"/>
          </a:xfrm>
          <a:prstGeom prst="rect">
            <a:avLst/>
          </a:prstGeom>
          <a:noFill/>
        </p:spPr>
        <p:txBody>
          <a:bodyPr wrap="square" rtlCol="0">
            <a:spAutoFit/>
          </a:bodyPr>
          <a:lstStyle/>
          <a:p>
            <a:pPr algn="ctr"/>
            <a:r>
              <a:rPr lang="it-IT" sz="2400" b="1" cap="all" dirty="0" err="1" smtClean="0">
                <a:solidFill>
                  <a:srgbClr val="FFFF00"/>
                </a:solidFill>
                <a:effectLst>
                  <a:outerShdw blurRad="38100" dist="38100" dir="2700000" algn="tl">
                    <a:srgbClr val="000000">
                      <a:alpha val="43137"/>
                    </a:srgbClr>
                  </a:outerShdw>
                </a:effectLst>
                <a:latin typeface="Book Antiqua" pitchFamily="18" charset="0"/>
              </a:rPr>
              <a:t>Astral</a:t>
            </a:r>
            <a:r>
              <a:rPr lang="it-IT" sz="2400" b="1" cap="all" dirty="0" smtClean="0">
                <a:solidFill>
                  <a:srgbClr val="FFFF00"/>
                </a:solidFill>
                <a:effectLst>
                  <a:outerShdw blurRad="38100" dist="38100" dir="2700000" algn="tl">
                    <a:srgbClr val="000000">
                      <a:alpha val="43137"/>
                    </a:srgbClr>
                  </a:outerShdw>
                </a:effectLst>
                <a:latin typeface="Book Antiqua" pitchFamily="18" charset="0"/>
              </a:rPr>
              <a:t> </a:t>
            </a:r>
            <a:r>
              <a:rPr lang="it-IT" sz="2400" b="1" cap="all" dirty="0" err="1" smtClean="0">
                <a:solidFill>
                  <a:srgbClr val="FFFF00"/>
                </a:solidFill>
                <a:effectLst>
                  <a:outerShdw blurRad="38100" dist="38100" dir="2700000" algn="tl">
                    <a:srgbClr val="000000">
                      <a:alpha val="43137"/>
                    </a:srgbClr>
                  </a:outerShdw>
                </a:effectLst>
                <a:latin typeface="Book Antiqua" pitchFamily="18" charset="0"/>
              </a:rPr>
              <a:t>Representations</a:t>
            </a:r>
            <a:r>
              <a:rPr lang="it-IT" sz="2400" b="1" cap="all" dirty="0" smtClean="0">
                <a:solidFill>
                  <a:srgbClr val="FFFF00"/>
                </a:solidFill>
                <a:effectLst>
                  <a:outerShdw blurRad="38100" dist="38100" dir="2700000" algn="tl">
                    <a:srgbClr val="000000">
                      <a:alpha val="43137"/>
                    </a:srgbClr>
                  </a:outerShdw>
                </a:effectLst>
                <a:latin typeface="Book Antiqua" pitchFamily="18" charset="0"/>
              </a:rPr>
              <a:t> in Italy: Middle </a:t>
            </a:r>
            <a:r>
              <a:rPr lang="it-IT" sz="2400" b="1" cap="all" dirty="0" err="1" smtClean="0">
                <a:solidFill>
                  <a:srgbClr val="FFFF00"/>
                </a:solidFill>
                <a:effectLst>
                  <a:outerShdw blurRad="38100" dist="38100" dir="2700000" algn="tl">
                    <a:srgbClr val="000000">
                      <a:alpha val="43137"/>
                    </a:srgbClr>
                  </a:outerShdw>
                </a:effectLst>
                <a:latin typeface="Book Antiqua" pitchFamily="18" charset="0"/>
              </a:rPr>
              <a:t>Ages</a:t>
            </a:r>
            <a:r>
              <a:rPr lang="it-IT" sz="2400" b="1" cap="all" dirty="0" smtClean="0">
                <a:solidFill>
                  <a:srgbClr val="FFFF00"/>
                </a:solidFill>
                <a:effectLst>
                  <a:outerShdw blurRad="38100" dist="38100" dir="2700000" algn="tl">
                    <a:srgbClr val="000000">
                      <a:alpha val="43137"/>
                    </a:srgbClr>
                  </a:outerShdw>
                </a:effectLst>
                <a:latin typeface="Book Antiqua" pitchFamily="18" charset="0"/>
              </a:rPr>
              <a:t> and Renaissance</a:t>
            </a:r>
            <a:endParaRPr lang="it-IT" sz="2400" b="1" cap="all" dirty="0">
              <a:solidFill>
                <a:srgbClr val="FFFF00"/>
              </a:solidFill>
              <a:effectLst>
                <a:outerShdw blurRad="38100" dist="38100" dir="2700000" algn="tl">
                  <a:srgbClr val="000000">
                    <a:alpha val="43137"/>
                  </a:srgbClr>
                </a:outerShdw>
              </a:effectLst>
              <a:latin typeface="Book Antiqua" pitchFamily="18" charset="0"/>
            </a:endParaRPr>
          </a:p>
        </p:txBody>
      </p:sp>
      <p:pic>
        <p:nvPicPr>
          <p:cNvPr id="368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19864" y="0"/>
            <a:ext cx="1224136" cy="813045"/>
          </a:xfrm>
          <a:prstGeom prst="rect">
            <a:avLst/>
          </a:prstGeom>
          <a:noFill/>
          <a:ln w="9525">
            <a:noFill/>
            <a:miter lim="800000"/>
            <a:headEnd/>
            <a:tailEnd/>
          </a:ln>
        </p:spPr>
      </p:pic>
      <p:pic>
        <p:nvPicPr>
          <p:cNvPr id="3686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84369" y="764704"/>
            <a:ext cx="1259632" cy="1044140"/>
          </a:xfrm>
          <a:prstGeom prst="rect">
            <a:avLst/>
          </a:prstGeom>
          <a:noFill/>
          <a:ln w="9525">
            <a:noFill/>
            <a:miter lim="800000"/>
            <a:headEnd/>
            <a:tailEnd/>
          </a:ln>
        </p:spPr>
      </p:pic>
      <p:pic>
        <p:nvPicPr>
          <p:cNvPr id="3686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84368" y="1803826"/>
            <a:ext cx="1286928" cy="1285401"/>
          </a:xfrm>
          <a:prstGeom prst="rect">
            <a:avLst/>
          </a:prstGeom>
          <a:noFill/>
          <a:ln w="9525">
            <a:noFill/>
            <a:miter lim="800000"/>
            <a:headEnd/>
            <a:tailEnd/>
          </a:ln>
        </p:spPr>
      </p:pic>
      <p:pic>
        <p:nvPicPr>
          <p:cNvPr id="3687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65580" y="3072728"/>
            <a:ext cx="1278420" cy="847039"/>
          </a:xfrm>
          <a:prstGeom prst="rect">
            <a:avLst/>
          </a:prstGeom>
          <a:noFill/>
          <a:ln w="9525">
            <a:noFill/>
            <a:miter lim="800000"/>
            <a:headEnd/>
            <a:tailEnd/>
          </a:ln>
        </p:spPr>
      </p:pic>
      <p:pic>
        <p:nvPicPr>
          <p:cNvPr id="36872"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84368" y="4934109"/>
            <a:ext cx="1287855" cy="1140924"/>
          </a:xfrm>
          <a:prstGeom prst="rect">
            <a:avLst/>
          </a:prstGeom>
          <a:noFill/>
          <a:ln w="9525">
            <a:noFill/>
            <a:miter lim="800000"/>
            <a:headEnd/>
            <a:tailEnd/>
          </a:ln>
        </p:spPr>
      </p:pic>
      <p:pic>
        <p:nvPicPr>
          <p:cNvPr id="36873"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84368" y="6077607"/>
            <a:ext cx="1282496" cy="787675"/>
          </a:xfrm>
          <a:prstGeom prst="rect">
            <a:avLst/>
          </a:prstGeom>
          <a:noFill/>
          <a:ln w="9525">
            <a:noFill/>
            <a:miter lim="800000"/>
            <a:headEnd/>
            <a:tailEnd/>
          </a:ln>
        </p:spPr>
      </p:pic>
      <p:sp>
        <p:nvSpPr>
          <p:cNvPr id="18" name="Rettangolo 3"/>
          <p:cNvSpPr>
            <a:spLocks noChangeArrowheads="1"/>
          </p:cNvSpPr>
          <p:nvPr/>
        </p:nvSpPr>
        <p:spPr bwMode="auto">
          <a:xfrm>
            <a:off x="2483768" y="5518973"/>
            <a:ext cx="3816424" cy="646331"/>
          </a:xfrm>
          <a:prstGeom prst="rect">
            <a:avLst/>
          </a:prstGeom>
          <a:noFill/>
          <a:ln w="9525">
            <a:noFill/>
            <a:miter lim="800000"/>
            <a:headEnd/>
            <a:tailEnd/>
          </a:ln>
        </p:spPr>
        <p:txBody>
          <a:bodyPr wrap="square">
            <a:spAutoFit/>
          </a:bodyPr>
          <a:lstStyle/>
          <a:p>
            <a:pPr algn="ctr"/>
            <a:r>
              <a:rPr lang="en-US" b="1" i="1" dirty="0">
                <a:solidFill>
                  <a:srgbClr val="FFFF00"/>
                </a:solidFill>
                <a:latin typeface="Book Antiqua" pitchFamily="18" charset="0"/>
              </a:rPr>
              <a:t>Work in progress: about </a:t>
            </a:r>
            <a:r>
              <a:rPr lang="en-US" b="1" i="1" dirty="0" smtClean="0">
                <a:solidFill>
                  <a:srgbClr val="FFFF00"/>
                </a:solidFill>
                <a:latin typeface="Book Antiqua" pitchFamily="18" charset="0"/>
              </a:rPr>
              <a:t>250 zodiacal or planetary depictions  </a:t>
            </a:r>
            <a:endParaRPr lang="it-IT" b="1" i="1" dirty="0">
              <a:solidFill>
                <a:srgbClr val="FFFF00"/>
              </a:solidFill>
              <a:latin typeface="Book Antiqu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6"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27" y="3242688"/>
            <a:ext cx="2216793" cy="1472952"/>
          </a:xfrm>
          <a:prstGeom prst="rect">
            <a:avLst/>
          </a:prstGeom>
          <a:noFill/>
          <a:ln w="9525">
            <a:noFill/>
            <a:miter lim="800000"/>
            <a:headEnd/>
            <a:tailEnd/>
          </a:ln>
        </p:spPr>
      </p:pic>
      <p:pic>
        <p:nvPicPr>
          <p:cNvPr id="40980" name="Picture 20" descr="Risultati immagini per costellazioni roccabianc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0504" y="0"/>
            <a:ext cx="2255584" cy="3325548"/>
          </a:xfrm>
          <a:prstGeom prst="rect">
            <a:avLst/>
          </a:prstGeom>
          <a:noFill/>
        </p:spPr>
      </p:pic>
      <p:pic>
        <p:nvPicPr>
          <p:cNvPr id="40978" name="Picture 18" descr="Risultati immagini per soffitto camera dei venti palazzo 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401922" y="651733"/>
            <a:ext cx="3895755" cy="2592288"/>
          </a:xfrm>
          <a:prstGeom prst="rect">
            <a:avLst/>
          </a:prstGeom>
          <a:noFill/>
        </p:spPr>
      </p:pic>
      <p:pic>
        <p:nvPicPr>
          <p:cNvPr id="40967" name="Picture 7" descr="Immagine correlat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88134" y="3242120"/>
            <a:ext cx="3014394" cy="2088232"/>
          </a:xfrm>
          <a:prstGeom prst="rect">
            <a:avLst/>
          </a:prstGeom>
          <a:noFill/>
        </p:spPr>
      </p:pic>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6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9673" y="0"/>
            <a:ext cx="2418632" cy="3284984"/>
          </a:xfrm>
          <a:prstGeom prst="rect">
            <a:avLst/>
          </a:prstGeom>
          <a:noFill/>
          <a:ln w="9525">
            <a:noFill/>
            <a:miter lim="800000"/>
            <a:headEnd/>
            <a:tailEnd/>
          </a:ln>
        </p:spPr>
      </p:pic>
      <p:sp>
        <p:nvSpPr>
          <p:cNvPr id="40969" name="AutoShape 9" descr="Risultati immagini per firmamento palazzo chierica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1" name="AutoShape 11" descr="Risultati immagini per firmamento palazzo chierica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73" name="Picture 13" descr="Immagine correla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400000">
            <a:off x="5926342" y="3992570"/>
            <a:ext cx="3586112" cy="2146907"/>
          </a:xfrm>
          <a:prstGeom prst="rect">
            <a:avLst/>
          </a:prstGeom>
          <a:noFill/>
        </p:spPr>
      </p:pic>
      <p:pic>
        <p:nvPicPr>
          <p:cNvPr id="40975" name="Picture 15" descr="Risultati immagini per volta caprarola palazzo farnes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19672" y="4640533"/>
            <a:ext cx="5025704" cy="2244850"/>
          </a:xfrm>
          <a:prstGeom prst="rect">
            <a:avLst/>
          </a:prstGeom>
          <a:noFill/>
        </p:spPr>
      </p:pic>
      <p:sp>
        <p:nvSpPr>
          <p:cNvPr id="17" name="CasellaDiTesto 16"/>
          <p:cNvSpPr txBox="1"/>
          <p:nvPr/>
        </p:nvSpPr>
        <p:spPr>
          <a:xfrm>
            <a:off x="755576" y="159023"/>
            <a:ext cx="8640960" cy="461665"/>
          </a:xfrm>
          <a:prstGeom prst="rect">
            <a:avLst/>
          </a:prstGeom>
          <a:noFill/>
        </p:spPr>
        <p:txBody>
          <a:bodyPr wrap="square" rtlCol="0">
            <a:spAutoFit/>
          </a:bodyPr>
          <a:lstStyle/>
          <a:p>
            <a:pPr algn="ctr"/>
            <a:r>
              <a:rPr lang="it-IT" sz="2300" b="1" cap="all" dirty="0" smtClean="0">
                <a:solidFill>
                  <a:srgbClr val="FFFF00"/>
                </a:solidFill>
                <a:effectLst>
                  <a:outerShdw blurRad="38100" dist="38100" dir="2700000" algn="tl">
                    <a:srgbClr val="000000">
                      <a:alpha val="43137"/>
                    </a:srgbClr>
                  </a:outerShdw>
                </a:effectLst>
                <a:latin typeface="Book Antiqua" pitchFamily="18" charset="0"/>
              </a:rPr>
              <a:t>ASTROLOGICAL VAULTS</a:t>
            </a:r>
            <a:endParaRPr lang="it-IT" sz="2300" b="1" cap="all" dirty="0">
              <a:solidFill>
                <a:srgbClr val="FFFF00"/>
              </a:solidFill>
              <a:effectLst>
                <a:outerShdw blurRad="38100" dist="38100" dir="2700000" algn="tl">
                  <a:srgbClr val="000000">
                    <a:alpha val="43137"/>
                  </a:srgbClr>
                </a:outerShdw>
              </a:effectLst>
              <a:latin typeface="Book Antiqua" pitchFamily="18" charset="0"/>
            </a:endParaRPr>
          </a:p>
        </p:txBody>
      </p:sp>
      <p:sp>
        <p:nvSpPr>
          <p:cNvPr id="18" name="CasellaDiTesto 17"/>
          <p:cNvSpPr txBox="1"/>
          <p:nvPr/>
        </p:nvSpPr>
        <p:spPr>
          <a:xfrm>
            <a:off x="6539744" y="6322968"/>
            <a:ext cx="2376264" cy="523220"/>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Palazzo Chiericati - Vicenza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19" name="CasellaDiTesto 18"/>
          <p:cNvSpPr txBox="1"/>
          <p:nvPr/>
        </p:nvSpPr>
        <p:spPr>
          <a:xfrm>
            <a:off x="6516216" y="2780928"/>
            <a:ext cx="2376264" cy="523220"/>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Castello di </a:t>
            </a:r>
            <a:r>
              <a:rPr lang="it-IT" sz="1400" b="1" dirty="0" err="1" smtClean="0">
                <a:solidFill>
                  <a:srgbClr val="FFFF00"/>
                </a:solidFill>
                <a:effectLst>
                  <a:outerShdw blurRad="38100" dist="38100" dir="2700000" algn="tl">
                    <a:srgbClr val="000000">
                      <a:alpha val="43137"/>
                    </a:srgbClr>
                  </a:outerShdw>
                </a:effectLst>
                <a:latin typeface="Book Antiqua" pitchFamily="18" charset="0"/>
              </a:rPr>
              <a:t>Roccabianca</a:t>
            </a:r>
            <a:r>
              <a:rPr lang="it-IT" sz="1400" b="1" dirty="0" smtClean="0">
                <a:solidFill>
                  <a:srgbClr val="FFFF00"/>
                </a:solidFill>
                <a:effectLst>
                  <a:outerShdw blurRad="38100" dist="38100" dir="2700000" algn="tl">
                    <a:srgbClr val="000000">
                      <a:alpha val="43137"/>
                    </a:srgbClr>
                  </a:outerShdw>
                </a:effectLst>
                <a:latin typeface="Book Antiqua" pitchFamily="18" charset="0"/>
              </a:rPr>
              <a:t> - Parma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20" name="CasellaDiTesto 19"/>
          <p:cNvSpPr txBox="1"/>
          <p:nvPr/>
        </p:nvSpPr>
        <p:spPr>
          <a:xfrm>
            <a:off x="4067944" y="4334040"/>
            <a:ext cx="2376264"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Palazzo Ducale - Mantova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21" name="CasellaDiTesto 20"/>
          <p:cNvSpPr txBox="1"/>
          <p:nvPr/>
        </p:nvSpPr>
        <p:spPr>
          <a:xfrm>
            <a:off x="4067944" y="2905780"/>
            <a:ext cx="2376264"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Palazzo Te - Mantova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22" name="CasellaDiTesto 21"/>
          <p:cNvSpPr txBox="1"/>
          <p:nvPr/>
        </p:nvSpPr>
        <p:spPr>
          <a:xfrm>
            <a:off x="1619672" y="2753632"/>
            <a:ext cx="2376264" cy="523220"/>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Appartamenti  Borgia - Vaticano</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23" name="CasellaDiTesto 22"/>
          <p:cNvSpPr txBox="1"/>
          <p:nvPr/>
        </p:nvSpPr>
        <p:spPr>
          <a:xfrm>
            <a:off x="2560464" y="6591255"/>
            <a:ext cx="2659608"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Palazzo Farnese - </a:t>
            </a:r>
            <a:r>
              <a:rPr lang="it-IT" sz="1400" b="1" dirty="0" err="1" smtClean="0">
                <a:solidFill>
                  <a:srgbClr val="FFFF00"/>
                </a:solidFill>
                <a:effectLst>
                  <a:outerShdw blurRad="38100" dist="38100" dir="2700000" algn="tl">
                    <a:srgbClr val="000000">
                      <a:alpha val="43137"/>
                    </a:srgbClr>
                  </a:outerShdw>
                </a:effectLst>
                <a:latin typeface="Book Antiqua" pitchFamily="18" charset="0"/>
              </a:rPr>
              <a:t>Caprarola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24" name="CasellaDiTesto 23"/>
          <p:cNvSpPr txBox="1"/>
          <p:nvPr/>
        </p:nvSpPr>
        <p:spPr>
          <a:xfrm>
            <a:off x="1308112" y="4376423"/>
            <a:ext cx="2659608"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Duomo - </a:t>
            </a:r>
            <a:r>
              <a:rPr lang="it-IT" sz="1400" b="1" dirty="0" err="1" smtClean="0">
                <a:solidFill>
                  <a:srgbClr val="FFFF00"/>
                </a:solidFill>
                <a:effectLst>
                  <a:outerShdw blurRad="38100" dist="38100" dir="2700000" algn="tl">
                    <a:srgbClr val="000000">
                      <a:alpha val="43137"/>
                    </a:srgbClr>
                  </a:outerShdw>
                </a:effectLst>
                <a:latin typeface="Book Antiqua" pitchFamily="18" charset="0"/>
              </a:rPr>
              <a:t>Montagnana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9940" name="Picture 4" descr="Risultati immagini per schifanoia affresch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1952" y="173784"/>
            <a:ext cx="7219950" cy="3126017"/>
          </a:xfrm>
          <a:prstGeom prst="rect">
            <a:avLst/>
          </a:prstGeom>
          <a:noFill/>
        </p:spPr>
      </p:pic>
      <p:pic>
        <p:nvPicPr>
          <p:cNvPr id="39942" name="Picture 6" descr="Risultati immagini per salone palazzo ragione padov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3439993"/>
            <a:ext cx="7272808" cy="3292797"/>
          </a:xfrm>
          <a:prstGeom prst="rect">
            <a:avLst/>
          </a:prstGeom>
          <a:noFill/>
        </p:spPr>
      </p:pic>
      <p:sp>
        <p:nvSpPr>
          <p:cNvPr id="6" name="CasellaDiTesto 5"/>
          <p:cNvSpPr txBox="1"/>
          <p:nvPr/>
        </p:nvSpPr>
        <p:spPr>
          <a:xfrm>
            <a:off x="5724128" y="2977207"/>
            <a:ext cx="2952328"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Palazzo Schifanoia - Ferrara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7" name="CasellaDiTesto 6"/>
          <p:cNvSpPr txBox="1"/>
          <p:nvPr/>
        </p:nvSpPr>
        <p:spPr>
          <a:xfrm>
            <a:off x="5724128" y="6451007"/>
            <a:ext cx="2952328"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Palazzo della Ragione - Padova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260648"/>
            <a:ext cx="6978208" cy="3384376"/>
          </a:xfrm>
          <a:prstGeom prst="rect">
            <a:avLst/>
          </a:prstGeom>
          <a:noFill/>
          <a:ln w="9525">
            <a:noFill/>
            <a:miter lim="800000"/>
            <a:headEnd/>
            <a:tailEnd/>
          </a:ln>
        </p:spPr>
      </p:pic>
      <p:pic>
        <p:nvPicPr>
          <p:cNvPr id="4" name="Immagine 3" descr="P5160096.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4528" y="4917061"/>
            <a:ext cx="2808312" cy="171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4281" y="4917061"/>
            <a:ext cx="2161726" cy="1723859"/>
          </a:xfrm>
          <a:prstGeom prst="rect">
            <a:avLst/>
          </a:prstGeom>
          <a:noFill/>
          <a:ln w="9525">
            <a:noFill/>
            <a:miter lim="800000"/>
            <a:headEnd/>
            <a:tailEnd/>
          </a:ln>
        </p:spPr>
      </p:pic>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0816" y="4805083"/>
            <a:ext cx="1872208" cy="1936285"/>
          </a:xfrm>
          <a:prstGeom prst="rect">
            <a:avLst/>
          </a:prstGeom>
          <a:noFill/>
          <a:ln w="9525">
            <a:noFill/>
            <a:miter lim="800000"/>
            <a:headEnd/>
            <a:tailEnd/>
          </a:ln>
        </p:spPr>
      </p:pic>
      <p:sp>
        <p:nvSpPr>
          <p:cNvPr id="8" name="CasellaDiTesto 7"/>
          <p:cNvSpPr txBox="1"/>
          <p:nvPr/>
        </p:nvSpPr>
        <p:spPr>
          <a:xfrm>
            <a:off x="2195736" y="3917954"/>
            <a:ext cx="5688632" cy="707886"/>
          </a:xfrm>
          <a:prstGeom prst="rect">
            <a:avLst/>
          </a:prstGeom>
          <a:noFill/>
        </p:spPr>
        <p:txBody>
          <a:bodyPr wrap="square" rtlCol="0">
            <a:spAutoFit/>
          </a:bodyPr>
          <a:lstStyle/>
          <a:p>
            <a:pPr algn="ctr"/>
            <a:r>
              <a:rPr lang="it-IT" sz="2000" b="1" dirty="0" smtClean="0">
                <a:solidFill>
                  <a:srgbClr val="FFFF00"/>
                </a:solidFill>
                <a:effectLst>
                  <a:outerShdw blurRad="38100" dist="38100" dir="2700000" algn="tl">
                    <a:srgbClr val="000000">
                      <a:alpha val="43137"/>
                    </a:srgbClr>
                  </a:outerShdw>
                </a:effectLst>
                <a:latin typeface="Book Antiqua" pitchFamily="18" charset="0"/>
              </a:rPr>
              <a:t>The Sala Di Galatea in Villa Farnesina (RM): </a:t>
            </a:r>
            <a:r>
              <a:rPr lang="it-IT" sz="2000" b="1" dirty="0" err="1" smtClean="0">
                <a:solidFill>
                  <a:srgbClr val="FFFF00"/>
                </a:solidFill>
                <a:effectLst>
                  <a:outerShdw blurRad="38100" dist="38100" dir="2700000" algn="tl">
                    <a:srgbClr val="000000">
                      <a:alpha val="43137"/>
                    </a:srgbClr>
                  </a:outerShdw>
                </a:effectLst>
                <a:latin typeface="Book Antiqua" pitchFamily="18" charset="0"/>
              </a:rPr>
              <a:t>an</a:t>
            </a:r>
            <a:r>
              <a:rPr lang="it-IT" sz="2000" b="1" dirty="0" smtClean="0">
                <a:solidFill>
                  <a:srgbClr val="FFFF00"/>
                </a:solidFill>
                <a:effectLst>
                  <a:outerShdw blurRad="38100" dist="38100" dir="2700000" algn="tl">
                    <a:srgbClr val="000000">
                      <a:alpha val="43137"/>
                    </a:srgbClr>
                  </a:outerShdw>
                </a:effectLst>
                <a:latin typeface="Book Antiqua" pitchFamily="18" charset="0"/>
              </a:rPr>
              <a:t> </a:t>
            </a:r>
            <a:r>
              <a:rPr lang="it-IT" sz="2000" b="1" dirty="0" err="1" smtClean="0">
                <a:solidFill>
                  <a:srgbClr val="FFFF00"/>
                </a:solidFill>
                <a:effectLst>
                  <a:outerShdw blurRad="38100" dist="38100" dir="2700000" algn="tl">
                    <a:srgbClr val="000000">
                      <a:alpha val="43137"/>
                    </a:srgbClr>
                  </a:outerShdw>
                </a:effectLst>
                <a:latin typeface="Book Antiqua" pitchFamily="18" charset="0"/>
              </a:rPr>
              <a:t>astrologically</a:t>
            </a:r>
            <a:r>
              <a:rPr lang="it-IT" sz="2000" b="1" dirty="0" smtClean="0">
                <a:solidFill>
                  <a:srgbClr val="FFFF00"/>
                </a:solidFill>
                <a:effectLst>
                  <a:outerShdw blurRad="38100" dist="38100" dir="2700000" algn="tl">
                    <a:srgbClr val="000000">
                      <a:alpha val="43137"/>
                    </a:srgbClr>
                  </a:outerShdw>
                </a:effectLst>
                <a:latin typeface="Book Antiqua" pitchFamily="18" charset="0"/>
              </a:rPr>
              <a:t> </a:t>
            </a:r>
            <a:r>
              <a:rPr lang="it-IT" sz="2000" b="1" dirty="0" err="1" smtClean="0">
                <a:solidFill>
                  <a:srgbClr val="FFFF00"/>
                </a:solidFill>
                <a:effectLst>
                  <a:outerShdw blurRad="38100" dist="38100" dir="2700000" algn="tl">
                    <a:srgbClr val="000000">
                      <a:alpha val="43137"/>
                    </a:srgbClr>
                  </a:outerShdw>
                </a:effectLst>
                <a:latin typeface="Book Antiqua" pitchFamily="18" charset="0"/>
              </a:rPr>
              <a:t>oriented</a:t>
            </a:r>
            <a:r>
              <a:rPr lang="it-IT" sz="2000" b="1" dirty="0" smtClean="0">
                <a:solidFill>
                  <a:srgbClr val="FFFF00"/>
                </a:solidFill>
                <a:effectLst>
                  <a:outerShdw blurRad="38100" dist="38100" dir="2700000" algn="tl">
                    <a:srgbClr val="000000">
                      <a:alpha val="43137"/>
                    </a:srgbClr>
                  </a:outerShdw>
                </a:effectLst>
                <a:latin typeface="Book Antiqua" pitchFamily="18" charset="0"/>
              </a:rPr>
              <a:t> </a:t>
            </a:r>
            <a:r>
              <a:rPr lang="it-IT" sz="2000" b="1" dirty="0" err="1" smtClean="0">
                <a:solidFill>
                  <a:srgbClr val="FFFF00"/>
                </a:solidFill>
                <a:effectLst>
                  <a:outerShdw blurRad="38100" dist="38100" dir="2700000" algn="tl">
                    <a:srgbClr val="000000">
                      <a:alpha val="43137"/>
                    </a:srgbClr>
                  </a:outerShdw>
                </a:effectLst>
                <a:latin typeface="Book Antiqua" pitchFamily="18" charset="0"/>
              </a:rPr>
              <a:t>vault</a:t>
            </a:r>
            <a:endParaRPr lang="it-IT" sz="2300" b="1" dirty="0">
              <a:solidFill>
                <a:srgbClr val="FFFF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26"/>
          <p:cNvSpPr/>
          <p:nvPr/>
        </p:nvSpPr>
        <p:spPr>
          <a:xfrm>
            <a:off x="0" y="-531440"/>
            <a:ext cx="9144000" cy="20882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2567" y="2901575"/>
            <a:ext cx="1451379" cy="1656185"/>
          </a:xfrm>
          <a:prstGeom prst="rect">
            <a:avLst/>
          </a:prstGeom>
          <a:noFill/>
          <a:ln w="9525">
            <a:noFill/>
            <a:miter lim="800000"/>
            <a:headEnd/>
            <a:tailEnd/>
          </a:ln>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2351" y="2895571"/>
            <a:ext cx="1481457" cy="1665668"/>
          </a:xfrm>
          <a:prstGeom prst="rect">
            <a:avLst/>
          </a:prstGeom>
          <a:noFill/>
          <a:ln w="9525">
            <a:noFill/>
            <a:miter lim="800000"/>
            <a:headEnd/>
            <a:tailEnd/>
          </a:ln>
        </p:spPr>
      </p:pic>
      <p:pic>
        <p:nvPicPr>
          <p:cNvPr id="6" name="Picture 2" descr="https://theframeblog.files.wordpress.com/2015/06/fig-26-pazzi-chapel-sta-croce-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88799" y="2901576"/>
            <a:ext cx="1503681" cy="1720496"/>
          </a:xfrm>
          <a:prstGeom prst="rect">
            <a:avLst/>
          </a:prstGeom>
          <a:noFill/>
        </p:spPr>
      </p:pic>
      <p:pic>
        <p:nvPicPr>
          <p:cNvPr id="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9935" y="2901576"/>
            <a:ext cx="1723193" cy="1706270"/>
          </a:xfrm>
          <a:prstGeom prst="rect">
            <a:avLst/>
          </a:prstGeom>
          <a:noFill/>
          <a:ln w="9525">
            <a:noFill/>
            <a:miter lim="800000"/>
            <a:headEnd/>
            <a:tailEnd/>
          </a:ln>
        </p:spPr>
      </p:pic>
      <p:grpSp>
        <p:nvGrpSpPr>
          <p:cNvPr id="8" name="Gruppo 7"/>
          <p:cNvGrpSpPr/>
          <p:nvPr/>
        </p:nvGrpSpPr>
        <p:grpSpPr>
          <a:xfrm>
            <a:off x="3692" y="47689"/>
            <a:ext cx="9149769" cy="2072071"/>
            <a:chOff x="3692" y="90402"/>
            <a:chExt cx="9149769" cy="2072071"/>
          </a:xfrm>
        </p:grpSpPr>
        <p:grpSp>
          <p:nvGrpSpPr>
            <p:cNvPr id="9" name="Gruppo 59"/>
            <p:cNvGrpSpPr/>
            <p:nvPr/>
          </p:nvGrpSpPr>
          <p:grpSpPr>
            <a:xfrm>
              <a:off x="3692" y="90402"/>
              <a:ext cx="9149769" cy="2042454"/>
              <a:chOff x="3692" y="2517279"/>
              <a:chExt cx="9149769" cy="2042454"/>
            </a:xfrm>
          </p:grpSpPr>
          <p:grpSp>
            <p:nvGrpSpPr>
              <p:cNvPr id="11" name="Gruppo 29"/>
              <p:cNvGrpSpPr/>
              <p:nvPr/>
            </p:nvGrpSpPr>
            <p:grpSpPr>
              <a:xfrm>
                <a:off x="3692" y="2915419"/>
                <a:ext cx="9149769" cy="1644314"/>
                <a:chOff x="3692" y="2936814"/>
                <a:chExt cx="9149769" cy="1644314"/>
              </a:xfrm>
            </p:grpSpPr>
            <p:pic>
              <p:nvPicPr>
                <p:cNvPr id="19"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92" y="2936814"/>
                  <a:ext cx="9149769" cy="1644314"/>
                </a:xfrm>
                <a:prstGeom prst="rect">
                  <a:avLst/>
                </a:prstGeom>
                <a:noFill/>
                <a:ln w="9525">
                  <a:noFill/>
                  <a:miter lim="800000"/>
                  <a:headEnd/>
                  <a:tailEnd/>
                </a:ln>
              </p:spPr>
            </p:pic>
            <p:sp>
              <p:nvSpPr>
                <p:cNvPr id="20" name="Ovale 4"/>
                <p:cNvSpPr/>
                <p:nvPr/>
              </p:nvSpPr>
              <p:spPr>
                <a:xfrm>
                  <a:off x="179512" y="3861048"/>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3771961" y="3813791"/>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2411760" y="3733383"/>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5403843" y="3910534"/>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7292402" y="3868999"/>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6484412" y="4067507"/>
                  <a:ext cx="288032" cy="273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3019628" y="3773138"/>
                  <a:ext cx="288032" cy="273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2" name="Picture 34" descr="Risultati immagini per jupiter transparent symbo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36296" y="2564904"/>
                <a:ext cx="360040" cy="379090"/>
              </a:xfrm>
              <a:prstGeom prst="rect">
                <a:avLst/>
              </a:prstGeom>
              <a:noFill/>
            </p:spPr>
          </p:pic>
          <p:pic>
            <p:nvPicPr>
              <p:cNvPr id="13" name="Picture 4" descr="Risultati immagini per mars glyph transparen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9512" y="2564904"/>
                <a:ext cx="360040" cy="360040"/>
              </a:xfrm>
              <a:prstGeom prst="rect">
                <a:avLst/>
              </a:prstGeom>
              <a:noFill/>
            </p:spPr>
          </p:pic>
          <p:pic>
            <p:nvPicPr>
              <p:cNvPr id="14" name="Picture 10" descr="Risultati immagini per moon glyph transparen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0800000">
                <a:off x="6482308" y="2583954"/>
                <a:ext cx="288032" cy="288032"/>
              </a:xfrm>
              <a:prstGeom prst="rect">
                <a:avLst/>
              </a:prstGeom>
              <a:noFill/>
            </p:spPr>
          </p:pic>
          <p:pic>
            <p:nvPicPr>
              <p:cNvPr id="15" name="Picture 12" descr="Risultati immagini per mercury glyph transparen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726954" y="2551187"/>
                <a:ext cx="360040" cy="360040"/>
              </a:xfrm>
              <a:prstGeom prst="rect">
                <a:avLst/>
              </a:prstGeom>
              <a:noFill/>
            </p:spPr>
          </p:pic>
          <p:pic>
            <p:nvPicPr>
              <p:cNvPr id="16" name="Picture 8" descr="Risultati immagini per saturn glyph transparent"/>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50617" y="2526804"/>
                <a:ext cx="392561" cy="392561"/>
              </a:xfrm>
              <a:prstGeom prst="rect">
                <a:avLst/>
              </a:prstGeom>
              <a:noFill/>
            </p:spPr>
          </p:pic>
          <p:pic>
            <p:nvPicPr>
              <p:cNvPr id="17" name="Picture 16" descr="Risultati immagini per venus glyph transparen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363241" y="2517279"/>
                <a:ext cx="379984" cy="379984"/>
              </a:xfrm>
              <a:prstGeom prst="rect">
                <a:avLst/>
              </a:prstGeom>
              <a:noFill/>
            </p:spPr>
          </p:pic>
          <p:pic>
            <p:nvPicPr>
              <p:cNvPr id="18" name="Picture 6" descr="Risultati immagini per sun glyph transparent"/>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054499" y="2570212"/>
                <a:ext cx="320824" cy="320824"/>
              </a:xfrm>
              <a:prstGeom prst="rect">
                <a:avLst/>
              </a:prstGeom>
              <a:noFill/>
            </p:spPr>
          </p:pic>
        </p:grpSp>
        <p:sp>
          <p:nvSpPr>
            <p:cNvPr id="10" name="Rettangolo 9"/>
            <p:cNvSpPr/>
            <p:nvPr/>
          </p:nvSpPr>
          <p:spPr>
            <a:xfrm>
              <a:off x="3995936" y="1700808"/>
              <a:ext cx="1160895" cy="461665"/>
            </a:xfrm>
            <a:prstGeom prst="rect">
              <a:avLst/>
            </a:prstGeom>
          </p:spPr>
          <p:txBody>
            <a:bodyPr wrap="none">
              <a:spAutoFit/>
            </a:bodyPr>
            <a:lstStyle/>
            <a:p>
              <a:r>
                <a:rPr lang="it-IT" sz="2400"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4 </a:t>
              </a:r>
              <a:r>
                <a:rPr lang="it-IT" sz="2400" b="1" dirty="0" err="1"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July</a:t>
              </a:r>
              <a:r>
                <a:rPr lang="it-IT" sz="2400"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1442</a:t>
              </a:r>
              <a:endParaRPr lang="it-IT" sz="1000" dirty="0">
                <a:solidFill>
                  <a:schemeClr val="bg1"/>
                </a:solidFill>
              </a:endParaRPr>
            </a:p>
          </p:txBody>
        </p:sp>
      </p:grpSp>
      <p:sp>
        <p:nvSpPr>
          <p:cNvPr id="28" name="Rettangolo 27"/>
          <p:cNvSpPr/>
          <p:nvPr/>
        </p:nvSpPr>
        <p:spPr>
          <a:xfrm>
            <a:off x="6352" y="4682280"/>
            <a:ext cx="9144000" cy="20882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9" name="Gruppo 28"/>
          <p:cNvGrpSpPr/>
          <p:nvPr/>
        </p:nvGrpSpPr>
        <p:grpSpPr>
          <a:xfrm>
            <a:off x="1" y="4814927"/>
            <a:ext cx="9149769" cy="2142465"/>
            <a:chOff x="1" y="2348880"/>
            <a:chExt cx="9149769" cy="2142465"/>
          </a:xfrm>
        </p:grpSpPr>
        <p:grpSp>
          <p:nvGrpSpPr>
            <p:cNvPr id="30" name="Gruppo 60"/>
            <p:cNvGrpSpPr/>
            <p:nvPr/>
          </p:nvGrpSpPr>
          <p:grpSpPr>
            <a:xfrm>
              <a:off x="1" y="2348880"/>
              <a:ext cx="9149769" cy="2076362"/>
              <a:chOff x="1" y="213256"/>
              <a:chExt cx="9149769" cy="2076362"/>
            </a:xfrm>
          </p:grpSpPr>
          <p:sp>
            <p:nvSpPr>
              <p:cNvPr id="32" name="CasellaDiTesto 31"/>
              <p:cNvSpPr txBox="1"/>
              <p:nvPr/>
            </p:nvSpPr>
            <p:spPr>
              <a:xfrm>
                <a:off x="1528614" y="213256"/>
                <a:ext cx="576064" cy="400110"/>
              </a:xfrm>
              <a:prstGeom prst="rect">
                <a:avLst/>
              </a:prstGeom>
              <a:noFill/>
            </p:spPr>
            <p:txBody>
              <a:bodyPr wrap="square" rtlCol="0">
                <a:spAutoFit/>
              </a:bodyPr>
              <a:lstStyle/>
              <a:p>
                <a:r>
                  <a:rPr lang="it-IT" sz="2000" dirty="0" smtClean="0"/>
                  <a:t>(    )</a:t>
                </a:r>
                <a:endParaRPr lang="it-IT" sz="2000" dirty="0"/>
              </a:p>
            </p:txBody>
          </p:sp>
          <p:pic>
            <p:nvPicPr>
              <p:cNvPr id="33" name="Picture 16" descr="Risultati immagini per venus glyph transparent"/>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610147" y="251123"/>
                <a:ext cx="379984" cy="379984"/>
              </a:xfrm>
              <a:prstGeom prst="rect">
                <a:avLst/>
              </a:prstGeom>
              <a:noFill/>
            </p:spPr>
          </p:pic>
          <p:grpSp>
            <p:nvGrpSpPr>
              <p:cNvPr id="34" name="Gruppo 28"/>
              <p:cNvGrpSpPr/>
              <p:nvPr/>
            </p:nvGrpSpPr>
            <p:grpSpPr>
              <a:xfrm>
                <a:off x="1" y="645304"/>
                <a:ext cx="9149769" cy="1644314"/>
                <a:chOff x="1" y="861328"/>
                <a:chExt cx="9149769" cy="1644314"/>
              </a:xfrm>
            </p:grpSpPr>
            <p:pic>
              <p:nvPicPr>
                <p:cNvPr id="42"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 y="861328"/>
                  <a:ext cx="9149769" cy="1644314"/>
                </a:xfrm>
                <a:prstGeom prst="rect">
                  <a:avLst/>
                </a:prstGeom>
                <a:noFill/>
                <a:ln w="9525">
                  <a:noFill/>
                  <a:miter lim="800000"/>
                  <a:headEnd/>
                  <a:tailEnd/>
                </a:ln>
              </p:spPr>
            </p:pic>
            <p:sp>
              <p:nvSpPr>
                <p:cNvPr id="43" name="Ovale 2"/>
                <p:cNvSpPr/>
                <p:nvPr/>
              </p:nvSpPr>
              <p:spPr>
                <a:xfrm>
                  <a:off x="3020772" y="1675341"/>
                  <a:ext cx="288032" cy="273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p:cNvSpPr/>
                <p:nvPr/>
              </p:nvSpPr>
              <p:spPr>
                <a:xfrm>
                  <a:off x="2411760" y="1628800"/>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p:cNvSpPr/>
                <p:nvPr/>
              </p:nvSpPr>
              <p:spPr>
                <a:xfrm>
                  <a:off x="1427501" y="1859112"/>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6"/>
                <p:cNvSpPr/>
                <p:nvPr/>
              </p:nvSpPr>
              <p:spPr>
                <a:xfrm>
                  <a:off x="7300353" y="1763251"/>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7716050" y="1867945"/>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p:cNvSpPr/>
                <p:nvPr/>
              </p:nvSpPr>
              <p:spPr>
                <a:xfrm>
                  <a:off x="179512" y="1741012"/>
                  <a:ext cx="216024" cy="20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48"/>
                <p:cNvSpPr/>
                <p:nvPr/>
              </p:nvSpPr>
              <p:spPr>
                <a:xfrm>
                  <a:off x="6492363" y="1972938"/>
                  <a:ext cx="288032" cy="273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35" name="Picture 19" descr="Risultati immagini per pars fortuna"/>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rot="2512132">
                <a:off x="2381861" y="304849"/>
                <a:ext cx="269776" cy="269776"/>
              </a:xfrm>
              <a:prstGeom prst="rect">
                <a:avLst/>
              </a:prstGeom>
              <a:noFill/>
            </p:spPr>
          </p:pic>
          <p:pic>
            <p:nvPicPr>
              <p:cNvPr id="36" name="Picture 6" descr="Risultati immagini per sun glyph transparent"/>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050307" y="276274"/>
                <a:ext cx="320824" cy="320824"/>
              </a:xfrm>
              <a:prstGeom prst="rect">
                <a:avLst/>
              </a:prstGeom>
              <a:noFill/>
            </p:spPr>
          </p:pic>
          <p:pic>
            <p:nvPicPr>
              <p:cNvPr id="37" name="Picture 4" descr="Risultati immagini per mars glyph transparen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79729" y="260648"/>
                <a:ext cx="360040" cy="360040"/>
              </a:xfrm>
              <a:prstGeom prst="rect">
                <a:avLst/>
              </a:prstGeom>
              <a:noFill/>
            </p:spPr>
          </p:pic>
          <p:pic>
            <p:nvPicPr>
              <p:cNvPr id="38" name="Picture 8" descr="Risultati immagini per saturn glyph transparent"/>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707831" y="247177"/>
                <a:ext cx="392561" cy="392561"/>
              </a:xfrm>
              <a:prstGeom prst="rect">
                <a:avLst/>
              </a:prstGeom>
              <a:noFill/>
            </p:spPr>
          </p:pic>
          <p:pic>
            <p:nvPicPr>
              <p:cNvPr id="39" name="Picture 10" descr="Risultati immagini per moon glyph transparen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0800000">
                <a:off x="6487641" y="294554"/>
                <a:ext cx="288032" cy="288032"/>
              </a:xfrm>
              <a:prstGeom prst="rect">
                <a:avLst/>
              </a:prstGeom>
              <a:noFill/>
            </p:spPr>
          </p:pic>
          <p:pic>
            <p:nvPicPr>
              <p:cNvPr id="40" name="Picture 14" descr="Risultati immagini per moon node glyph transparent"/>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89037" y="327323"/>
                <a:ext cx="259457" cy="259457"/>
              </a:xfrm>
              <a:prstGeom prst="rect">
                <a:avLst/>
              </a:prstGeom>
              <a:noFill/>
            </p:spPr>
          </p:pic>
          <p:pic>
            <p:nvPicPr>
              <p:cNvPr id="41" name="Picture 12" descr="Risultati immagini per mercury glyph transparen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312590" y="256456"/>
                <a:ext cx="360040" cy="360040"/>
              </a:xfrm>
              <a:prstGeom prst="rect">
                <a:avLst/>
              </a:prstGeom>
              <a:noFill/>
            </p:spPr>
          </p:pic>
        </p:grpSp>
        <p:sp>
          <p:nvSpPr>
            <p:cNvPr id="31" name="Rettangolo 30"/>
            <p:cNvSpPr/>
            <p:nvPr/>
          </p:nvSpPr>
          <p:spPr>
            <a:xfrm>
              <a:off x="3995936" y="4029680"/>
              <a:ext cx="1160895" cy="461665"/>
            </a:xfrm>
            <a:prstGeom prst="rect">
              <a:avLst/>
            </a:prstGeom>
          </p:spPr>
          <p:txBody>
            <a:bodyPr wrap="none">
              <a:spAutoFit/>
            </a:bodyPr>
            <a:lstStyle/>
            <a:p>
              <a:r>
                <a:rPr lang="it-IT" sz="2400"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6 </a:t>
              </a:r>
              <a:r>
                <a:rPr lang="it-IT" sz="2400" b="1" dirty="0" err="1"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July</a:t>
              </a:r>
              <a:r>
                <a:rPr lang="it-IT" sz="2400" b="1"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1439</a:t>
              </a:r>
              <a:endParaRPr lang="it-IT" sz="1000" dirty="0">
                <a:solidFill>
                  <a:schemeClr val="bg1"/>
                </a:solidFill>
              </a:endParaRPr>
            </a:p>
          </p:txBody>
        </p:sp>
      </p:grpSp>
      <p:sp>
        <p:nvSpPr>
          <p:cNvPr id="50" name="CasellaDiTesto 49"/>
          <p:cNvSpPr txBox="1"/>
          <p:nvPr/>
        </p:nvSpPr>
        <p:spPr>
          <a:xfrm>
            <a:off x="2141144" y="2132856"/>
            <a:ext cx="5688632" cy="707886"/>
          </a:xfrm>
          <a:prstGeom prst="rect">
            <a:avLst/>
          </a:prstGeom>
          <a:noFill/>
        </p:spPr>
        <p:txBody>
          <a:bodyPr wrap="square" rtlCol="0">
            <a:spAutoFit/>
          </a:bodyPr>
          <a:lstStyle/>
          <a:p>
            <a:pPr algn="ctr"/>
            <a:r>
              <a:rPr lang="it-IT" sz="2000" b="1" dirty="0" smtClean="0">
                <a:solidFill>
                  <a:srgbClr val="FFFF00"/>
                </a:solidFill>
                <a:effectLst>
                  <a:outerShdw blurRad="38100" dist="38100" dir="2700000" algn="tl">
                    <a:srgbClr val="000000">
                      <a:alpha val="43137"/>
                    </a:srgbClr>
                  </a:outerShdw>
                </a:effectLst>
                <a:latin typeface="Book Antiqua" pitchFamily="18" charset="0"/>
              </a:rPr>
              <a:t>The Planetaria </a:t>
            </a:r>
            <a:r>
              <a:rPr lang="it-IT" sz="2000" b="1" dirty="0" err="1" smtClean="0">
                <a:solidFill>
                  <a:srgbClr val="FFFF00"/>
                </a:solidFill>
                <a:effectLst>
                  <a:outerShdw blurRad="38100" dist="38100" dir="2700000" algn="tl">
                    <a:srgbClr val="000000">
                      <a:alpha val="43137"/>
                    </a:srgbClr>
                  </a:outerShdw>
                </a:effectLst>
                <a:latin typeface="Book Antiqua" pitchFamily="18" charset="0"/>
              </a:rPr>
              <a:t>of</a:t>
            </a:r>
            <a:r>
              <a:rPr lang="it-IT" sz="2000" b="1" dirty="0" smtClean="0">
                <a:solidFill>
                  <a:srgbClr val="FFFF00"/>
                </a:solidFill>
                <a:effectLst>
                  <a:outerShdw blurRad="38100" dist="38100" dir="2700000" algn="tl">
                    <a:srgbClr val="000000">
                      <a:alpha val="43137"/>
                    </a:srgbClr>
                  </a:outerShdw>
                </a:effectLst>
                <a:latin typeface="Book Antiqua" pitchFamily="18" charset="0"/>
              </a:rPr>
              <a:t> the Sagrestia Vecchia and Cappella Pazzi (FI)</a:t>
            </a:r>
            <a:endParaRPr lang="it-IT" sz="2300" b="1" dirty="0">
              <a:solidFill>
                <a:srgbClr val="FFFF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mmagine correlat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7895" y="-99392"/>
            <a:ext cx="4063381" cy="2271486"/>
          </a:xfrm>
          <a:prstGeom prst="rect">
            <a:avLst/>
          </a:prstGeom>
          <a:noFill/>
        </p:spPr>
      </p:pic>
      <p:pic>
        <p:nvPicPr>
          <p:cNvPr id="22534" name="Picture 6" descr="Risultati immagini per archeoastronom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7896" y="2177734"/>
            <a:ext cx="4032448" cy="2382989"/>
          </a:xfrm>
          <a:prstGeom prst="rect">
            <a:avLst/>
          </a:prstGeom>
          <a:noFill/>
        </p:spPr>
      </p:pic>
      <p:pic>
        <p:nvPicPr>
          <p:cNvPr id="22536" name="Picture 8" descr="Risultati immagini per archeoastronom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056" y="1801392"/>
            <a:ext cx="4067944" cy="2750729"/>
          </a:xfrm>
          <a:prstGeom prst="rect">
            <a:avLst/>
          </a:prstGeom>
          <a:noFill/>
        </p:spPr>
      </p:pic>
      <p:pic>
        <p:nvPicPr>
          <p:cNvPr id="22530" name="Picture 2" descr="Risultati immagini per archeoastronom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6795" y="-142256"/>
            <a:ext cx="4027205" cy="2321517"/>
          </a:xfrm>
          <a:prstGeom prst="rect">
            <a:avLst/>
          </a:prstGeom>
          <a:noFill/>
        </p:spPr>
      </p:pic>
      <p:pic>
        <p:nvPicPr>
          <p:cNvPr id="22538" name="Picture 10" descr="Risultati immagini per archeoastronom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8463" y="4559002"/>
            <a:ext cx="4017593" cy="2282950"/>
          </a:xfrm>
          <a:prstGeom prst="rect">
            <a:avLst/>
          </a:prstGeom>
          <a:noFill/>
        </p:spPr>
      </p:pic>
      <p:pic>
        <p:nvPicPr>
          <p:cNvPr id="22540" name="Picture 12" descr="Risultati immagini per archeoastronom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76056" y="4517140"/>
            <a:ext cx="4104456" cy="234455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2267744" y="1124744"/>
            <a:ext cx="5040560" cy="1015663"/>
          </a:xfrm>
          <a:prstGeom prst="rect">
            <a:avLst/>
          </a:prstGeom>
          <a:noFill/>
          <a:ln>
            <a:solidFill>
              <a:srgbClr val="FFFF00"/>
            </a:solidFill>
          </a:ln>
        </p:spPr>
        <p:txBody>
          <a:bodyPr wrap="square" rtlCol="0">
            <a:spAutoFit/>
          </a:bodyPr>
          <a:lstStyle/>
          <a:p>
            <a:pPr algn="ctr"/>
            <a:r>
              <a:rPr lang="it-IT" sz="2000" b="1" dirty="0" err="1" smtClean="0">
                <a:solidFill>
                  <a:srgbClr val="FFFF00"/>
                </a:solidFill>
                <a:latin typeface="Book Antiqua" pitchFamily="18" charset="0"/>
              </a:rPr>
              <a:t>…and</a:t>
            </a:r>
            <a:r>
              <a:rPr lang="it-IT" sz="2000" b="1" dirty="0" smtClean="0">
                <a:solidFill>
                  <a:srgbClr val="FFFF00"/>
                </a:solidFill>
                <a:latin typeface="Book Antiqua" pitchFamily="18" charset="0"/>
              </a:rPr>
              <a:t> I </a:t>
            </a:r>
            <a:r>
              <a:rPr lang="it-IT" sz="2000" b="1" dirty="0" err="1" smtClean="0">
                <a:solidFill>
                  <a:srgbClr val="FFFF00"/>
                </a:solidFill>
                <a:latin typeface="Book Antiqua" pitchFamily="18" charset="0"/>
              </a:rPr>
              <a:t>still</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didn</a:t>
            </a:r>
            <a:r>
              <a:rPr lang="it-IT" sz="2000" b="1" dirty="0" smtClean="0">
                <a:solidFill>
                  <a:srgbClr val="FFFF00"/>
                </a:solidFill>
                <a:latin typeface="Book Antiqua" pitchFamily="18" charset="0"/>
              </a:rPr>
              <a:t>’t  </a:t>
            </a:r>
            <a:r>
              <a:rPr lang="it-IT" sz="2000" b="1" dirty="0" err="1" smtClean="0">
                <a:solidFill>
                  <a:srgbClr val="FFFF00"/>
                </a:solidFill>
                <a:latin typeface="Book Antiqua" pitchFamily="18" charset="0"/>
              </a:rPr>
              <a:t>mention</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History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of</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Astronomy</a:t>
            </a:r>
            <a:r>
              <a:rPr lang="it-IT" sz="2000" b="1" dirty="0" smtClean="0">
                <a:solidFill>
                  <a:srgbClr val="FFFF00"/>
                </a:solidFill>
                <a:latin typeface="Book Antiqua" pitchFamily="18" charset="0"/>
              </a:rPr>
              <a:t> Heritage  </a:t>
            </a:r>
            <a:r>
              <a:rPr lang="it-IT" sz="2000" b="1" dirty="0" err="1" smtClean="0">
                <a:solidFill>
                  <a:srgbClr val="FFFF00"/>
                </a:solidFill>
                <a:latin typeface="Book Antiqua" pitchFamily="18" charset="0"/>
              </a:rPr>
              <a:t>that</a:t>
            </a:r>
            <a:r>
              <a:rPr lang="it-IT" sz="2000" b="1" dirty="0" smtClean="0">
                <a:solidFill>
                  <a:srgbClr val="FFFF00"/>
                </a:solidFill>
                <a:latin typeface="Book Antiqua" pitchFamily="18" charset="0"/>
              </a:rPr>
              <a:t> in Italy </a:t>
            </a:r>
            <a:r>
              <a:rPr lang="it-IT" sz="2000" b="1" dirty="0" err="1" smtClean="0">
                <a:solidFill>
                  <a:srgbClr val="FFFF00"/>
                </a:solidFill>
                <a:latin typeface="Book Antiqua" pitchFamily="18" charset="0"/>
              </a:rPr>
              <a:t>is</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simply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outstanding…</a:t>
            </a:r>
            <a:endParaRPr lang="it-IT" sz="2000" b="1" dirty="0">
              <a:solidFill>
                <a:srgbClr val="FFFF00"/>
              </a:solidFill>
              <a:latin typeface="Book Antiqua" pitchFamily="18" charset="0"/>
            </a:endParaRPr>
          </a:p>
        </p:txBody>
      </p:sp>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5824" y="2852936"/>
            <a:ext cx="2392486" cy="1576950"/>
          </a:xfrm>
          <a:prstGeom prst="rect">
            <a:avLst/>
          </a:prstGeom>
          <a:noFill/>
          <a:ln w="9525">
            <a:noFill/>
            <a:miter lim="800000"/>
            <a:headEnd/>
            <a:tailEnd/>
          </a:ln>
        </p:spPr>
      </p:pic>
      <p:pic>
        <p:nvPicPr>
          <p:cNvPr id="440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0448" y="2839288"/>
            <a:ext cx="1597824" cy="1615052"/>
          </a:xfrm>
          <a:prstGeom prst="rect">
            <a:avLst/>
          </a:prstGeom>
          <a:noFill/>
          <a:ln w="9525">
            <a:noFill/>
            <a:miter lim="800000"/>
            <a:headEnd/>
            <a:tailEnd/>
          </a:ln>
        </p:spPr>
      </p:pic>
      <p:pic>
        <p:nvPicPr>
          <p:cNvPr id="4403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8272" y="2839288"/>
            <a:ext cx="1550913" cy="1584176"/>
          </a:xfrm>
          <a:prstGeom prst="rect">
            <a:avLst/>
          </a:prstGeom>
          <a:noFill/>
          <a:ln w="9525">
            <a:noFill/>
            <a:miter lim="800000"/>
            <a:headEnd/>
            <a:tailEnd/>
          </a:ln>
        </p:spPr>
      </p:pic>
      <p:pic>
        <p:nvPicPr>
          <p:cNvPr id="4403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79711" y="4437112"/>
            <a:ext cx="2471026" cy="1656184"/>
          </a:xfrm>
          <a:prstGeom prst="rect">
            <a:avLst/>
          </a:prstGeom>
          <a:noFill/>
          <a:ln w="9525">
            <a:noFill/>
            <a:miter lim="800000"/>
            <a:headEnd/>
            <a:tailEnd/>
          </a:ln>
        </p:spPr>
      </p:pic>
      <p:pic>
        <p:nvPicPr>
          <p:cNvPr id="4403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55976" y="4437112"/>
            <a:ext cx="2204316" cy="1656184"/>
          </a:xfrm>
          <a:prstGeom prst="rect">
            <a:avLst/>
          </a:prstGeom>
          <a:noFill/>
          <a:ln w="9525">
            <a:noFill/>
            <a:miter lim="800000"/>
            <a:headEnd/>
            <a:tailEnd/>
          </a:ln>
        </p:spPr>
      </p:pic>
      <p:pic>
        <p:nvPicPr>
          <p:cNvPr id="44040" name="Picture 8" descr="Risultati immagini per tomba galilei"/>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02568" y="4453660"/>
            <a:ext cx="1080120" cy="161212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2123728" y="1137518"/>
            <a:ext cx="5400600" cy="2031325"/>
          </a:xfrm>
          <a:prstGeom prst="rect">
            <a:avLst/>
          </a:prstGeom>
        </p:spPr>
        <p:txBody>
          <a:bodyPr wrap="square">
            <a:spAutoFit/>
          </a:bodyPr>
          <a:lstStyle/>
          <a:p>
            <a:pPr algn="ctr"/>
            <a:r>
              <a:rPr lang="en-US" b="1" dirty="0" smtClean="0">
                <a:solidFill>
                  <a:srgbClr val="FFFF00"/>
                </a:solidFill>
                <a:latin typeface="Book Antiqua" pitchFamily="18" charset="0"/>
              </a:rPr>
              <a:t>In conclusion, SIA should be an important point of reference for </a:t>
            </a:r>
            <a:r>
              <a:rPr lang="en-US" b="1" dirty="0" err="1" smtClean="0">
                <a:solidFill>
                  <a:srgbClr val="FFFF00"/>
                </a:solidFill>
                <a:latin typeface="Book Antiqua" pitchFamily="18" charset="0"/>
              </a:rPr>
              <a:t>italian</a:t>
            </a:r>
            <a:r>
              <a:rPr lang="en-US" b="1" dirty="0" smtClean="0">
                <a:solidFill>
                  <a:srgbClr val="FFFF00"/>
                </a:solidFill>
                <a:latin typeface="Book Antiqua" pitchFamily="18" charset="0"/>
              </a:rPr>
              <a:t> </a:t>
            </a:r>
            <a:r>
              <a:rPr lang="en-US" b="1" dirty="0" err="1" smtClean="0">
                <a:solidFill>
                  <a:srgbClr val="FFFF00"/>
                </a:solidFill>
                <a:latin typeface="Book Antiqua" pitchFamily="18" charset="0"/>
              </a:rPr>
              <a:t>astrotourism</a:t>
            </a:r>
            <a:r>
              <a:rPr lang="en-US" b="1" dirty="0" smtClean="0">
                <a:solidFill>
                  <a:srgbClr val="FFFF00"/>
                </a:solidFill>
                <a:latin typeface="Book Antiqua" pitchFamily="18" charset="0"/>
              </a:rPr>
              <a:t>  related to local cultural heritage sites!</a:t>
            </a:r>
          </a:p>
          <a:p>
            <a:pPr algn="ctr"/>
            <a:endParaRPr lang="en-US" b="1" dirty="0" smtClean="0">
              <a:solidFill>
                <a:srgbClr val="FFFF00"/>
              </a:solidFill>
              <a:latin typeface="Book Antiqua" pitchFamily="18" charset="0"/>
            </a:endParaRPr>
          </a:p>
          <a:p>
            <a:pPr algn="ctr"/>
            <a:r>
              <a:rPr lang="en-US" b="1" dirty="0" smtClean="0">
                <a:solidFill>
                  <a:srgbClr val="FFFF00"/>
                </a:solidFill>
                <a:latin typeface="Book Antiqua" pitchFamily="18" charset="0"/>
              </a:rPr>
              <a:t>In general a correct approach for </a:t>
            </a:r>
            <a:r>
              <a:rPr lang="en-US" b="1" dirty="0" err="1" smtClean="0">
                <a:solidFill>
                  <a:srgbClr val="FFFF00"/>
                </a:solidFill>
                <a:latin typeface="Book Antiqua" pitchFamily="18" charset="0"/>
              </a:rPr>
              <a:t>astrotourism</a:t>
            </a:r>
            <a:r>
              <a:rPr lang="en-US" b="1" dirty="0" smtClean="0">
                <a:solidFill>
                  <a:srgbClr val="FFFF00"/>
                </a:solidFill>
                <a:latin typeface="Book Antiqua" pitchFamily="18" charset="0"/>
              </a:rPr>
              <a:t> activities should involve the international organizations dedicated to Astronomy in Culture!</a:t>
            </a:r>
            <a:endParaRPr lang="it-IT" b="1" dirty="0">
              <a:solidFill>
                <a:srgbClr val="FFFF00"/>
              </a:solidFill>
              <a:latin typeface="Book Antiqua" pitchFamily="18" charset="0"/>
            </a:endParaRPr>
          </a:p>
        </p:txBody>
      </p:sp>
      <p:pic>
        <p:nvPicPr>
          <p:cNvPr id="46084" name="Picture 4" descr="Risultati immagini per that's all folks The Hitchhikerâs Guide to the Galax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7864" y="3573016"/>
            <a:ext cx="2880320" cy="28803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magine correlat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1912" y="0"/>
            <a:ext cx="2520280" cy="3780420"/>
          </a:xfrm>
          <a:prstGeom prst="rect">
            <a:avLst/>
          </a:prstGeom>
          <a:noFill/>
        </p:spPr>
      </p:pic>
      <p:pic>
        <p:nvPicPr>
          <p:cNvPr id="23560" name="Picture 8" descr="Immagine correlat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2430" y="0"/>
            <a:ext cx="5793834" cy="3861048"/>
          </a:xfrm>
          <a:prstGeom prst="rect">
            <a:avLst/>
          </a:prstGeom>
          <a:noFill/>
        </p:spPr>
      </p:pic>
      <p:pic>
        <p:nvPicPr>
          <p:cNvPr id="23556" name="Picture 4" descr="Risultati immagini per pozzo santa cristina sardegna"/>
          <p:cNvPicPr>
            <a:picLocks noChangeAspect="1" noChangeArrowheads="1"/>
          </p:cNvPicPr>
          <p:nvPr/>
        </p:nvPicPr>
        <p:blipFill>
          <a:blip r:embed="rId4" cstate="print"/>
          <a:srcRect/>
          <a:stretch>
            <a:fillRect/>
          </a:stretch>
        </p:blipFill>
        <p:spPr bwMode="auto">
          <a:xfrm>
            <a:off x="5364087" y="3501008"/>
            <a:ext cx="4229809" cy="3356992"/>
          </a:xfrm>
          <a:prstGeom prst="rect">
            <a:avLst/>
          </a:prstGeom>
          <a:noFill/>
        </p:spPr>
      </p:pic>
      <p:pic>
        <p:nvPicPr>
          <p:cNvPr id="23558" name="Picture 6" descr="Immagine correlat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7624" y="3517652"/>
            <a:ext cx="4764785" cy="33403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isultati immagini per SEAC congress photos archeoastronom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2832672"/>
            <a:ext cx="4320480" cy="1440161"/>
          </a:xfrm>
          <a:prstGeom prst="rect">
            <a:avLst/>
          </a:prstGeom>
          <a:noFill/>
        </p:spPr>
      </p:pic>
      <p:pic>
        <p:nvPicPr>
          <p:cNvPr id="6148" name="Picture 4" descr="The International Society for Archaeoastronomy and Astronomy in Culture"/>
          <p:cNvPicPr>
            <a:picLocks noChangeAspect="1" noChangeArrowheads="1"/>
          </p:cNvPicPr>
          <p:nvPr/>
        </p:nvPicPr>
        <p:blipFill>
          <a:blip r:embed="rId4" cstate="print"/>
          <a:srcRect/>
          <a:stretch>
            <a:fillRect/>
          </a:stretch>
        </p:blipFill>
        <p:spPr bwMode="auto">
          <a:xfrm>
            <a:off x="2051720" y="4416849"/>
            <a:ext cx="2314575" cy="952500"/>
          </a:xfrm>
          <a:prstGeom prst="rect">
            <a:avLst/>
          </a:prstGeom>
          <a:noFill/>
        </p:spPr>
      </p:pic>
      <p:sp>
        <p:nvSpPr>
          <p:cNvPr id="6" name="Rettangolo 5"/>
          <p:cNvSpPr/>
          <p:nvPr/>
        </p:nvSpPr>
        <p:spPr>
          <a:xfrm>
            <a:off x="4427984" y="4517433"/>
            <a:ext cx="2808312" cy="830997"/>
          </a:xfrm>
          <a:prstGeom prst="rect">
            <a:avLst/>
          </a:prstGeom>
        </p:spPr>
        <p:txBody>
          <a:bodyPr wrap="square">
            <a:spAutoFit/>
          </a:bodyPr>
          <a:lstStyle/>
          <a:p>
            <a:r>
              <a:rPr lang="en-US" sz="1600" b="1" i="1" dirty="0" smtClean="0">
                <a:solidFill>
                  <a:srgbClr val="E3681D"/>
                </a:solidFill>
              </a:rPr>
              <a:t>The International Society for </a:t>
            </a:r>
            <a:r>
              <a:rPr lang="en-US" sz="1600" b="1" i="1" dirty="0" err="1" smtClean="0">
                <a:solidFill>
                  <a:srgbClr val="E3681D"/>
                </a:solidFill>
              </a:rPr>
              <a:t>Archaeoastronomy</a:t>
            </a:r>
            <a:r>
              <a:rPr lang="en-US" sz="1600" b="1" i="1" dirty="0" smtClean="0">
                <a:solidFill>
                  <a:srgbClr val="E3681D"/>
                </a:solidFill>
              </a:rPr>
              <a:t> and Astronomy in Culture</a:t>
            </a:r>
            <a:endParaRPr lang="it-IT" sz="1600" dirty="0">
              <a:solidFill>
                <a:srgbClr val="E3681D"/>
              </a:solidFill>
            </a:endParaRPr>
          </a:p>
        </p:txBody>
      </p:sp>
      <p:pic>
        <p:nvPicPr>
          <p:cNvPr id="6150" name="Picture 6" descr="SOCIEDAD INTERAMERICANA DE ASTRONOMÃA CULTURAL (SIA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1760" y="5528033"/>
            <a:ext cx="4536504" cy="1069319"/>
          </a:xfrm>
          <a:prstGeom prst="rect">
            <a:avLst/>
          </a:prstGeom>
          <a:noFill/>
        </p:spPr>
      </p:pic>
      <p:sp>
        <p:nvSpPr>
          <p:cNvPr id="9" name="Rettangolo 8"/>
          <p:cNvSpPr/>
          <p:nvPr/>
        </p:nvSpPr>
        <p:spPr>
          <a:xfrm>
            <a:off x="6314480" y="655278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709936" y="620688"/>
            <a:ext cx="6030416" cy="1754326"/>
          </a:xfrm>
          <a:prstGeom prst="rect">
            <a:avLst/>
          </a:prstGeom>
        </p:spPr>
        <p:txBody>
          <a:bodyPr wrap="square">
            <a:spAutoFit/>
          </a:bodyPr>
          <a:lstStyle/>
          <a:p>
            <a:r>
              <a:rPr lang="en-US" dirty="0" smtClean="0">
                <a:solidFill>
                  <a:srgbClr val="FFFF00"/>
                </a:solidFill>
                <a:latin typeface="Book Antiqua" pitchFamily="18" charset="0"/>
              </a:rPr>
              <a:t>Such an heritage – which is both tangible and intangible, moveable and immoveable - is not limited in any way to the monuments of </a:t>
            </a:r>
            <a:r>
              <a:rPr lang="en-US" dirty="0" err="1" smtClean="0">
                <a:solidFill>
                  <a:srgbClr val="FFFF00"/>
                </a:solidFill>
                <a:latin typeface="Book Antiqua" pitchFamily="18" charset="0"/>
              </a:rPr>
              <a:t>archaeoastronomy</a:t>
            </a:r>
            <a:r>
              <a:rPr lang="en-US" dirty="0" smtClean="0">
                <a:solidFill>
                  <a:srgbClr val="FFFF00"/>
                </a:solidFill>
                <a:latin typeface="Book Antiqua" pitchFamily="18" charset="0"/>
              </a:rPr>
              <a:t> or to old observatory and instruments, but is a more general cultural heritage and its study is defined by the term “Cultural Astronomy” or “Astronomy in Culture”.</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123728" y="692696"/>
            <a:ext cx="5472608" cy="5632311"/>
          </a:xfrm>
          <a:prstGeom prst="rect">
            <a:avLst/>
          </a:prstGeom>
          <a:noFill/>
          <a:ln>
            <a:solidFill>
              <a:srgbClr val="FFFF00"/>
            </a:solidFill>
          </a:ln>
        </p:spPr>
        <p:txBody>
          <a:bodyPr wrap="square" rtlCol="0">
            <a:spAutoFit/>
          </a:bodyPr>
          <a:lstStyle/>
          <a:p>
            <a:pPr algn="ctr"/>
            <a:r>
              <a:rPr lang="it-IT" sz="2000" b="1" dirty="0" err="1" smtClean="0">
                <a:solidFill>
                  <a:srgbClr val="FFFF00"/>
                </a:solidFill>
                <a:latin typeface="Book Antiqua" pitchFamily="18" charset="0"/>
              </a:rPr>
              <a:t>According</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to</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these</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societies</a:t>
            </a:r>
            <a:r>
              <a:rPr lang="it-IT" sz="2000" b="1" dirty="0" smtClean="0">
                <a:solidFill>
                  <a:srgbClr val="FFFF00"/>
                </a:solidFill>
                <a:latin typeface="Book Antiqua" pitchFamily="18" charset="0"/>
              </a:rPr>
              <a:t>, Cultural </a:t>
            </a:r>
            <a:r>
              <a:rPr lang="it-IT" sz="2000" b="1" dirty="0" err="1" smtClean="0">
                <a:solidFill>
                  <a:srgbClr val="FFFF00"/>
                </a:solidFill>
                <a:latin typeface="Book Antiqua" pitchFamily="18" charset="0"/>
              </a:rPr>
              <a:t>Astronomy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consists</a:t>
            </a:r>
            <a:r>
              <a:rPr lang="it-IT" sz="2000" b="1" dirty="0" smtClean="0">
                <a:solidFill>
                  <a:srgbClr val="FFFF00"/>
                </a:solidFill>
                <a:latin typeface="Book Antiqua" pitchFamily="18" charset="0"/>
              </a:rPr>
              <a:t> in: </a:t>
            </a:r>
          </a:p>
          <a:p>
            <a:pPr algn="ctr"/>
            <a:endParaRPr lang="it-IT" sz="2000" b="1" dirty="0" smtClean="0">
              <a:solidFill>
                <a:srgbClr val="FFFF00"/>
              </a:solidFill>
              <a:latin typeface="Book Antiqua" pitchFamily="18" charset="0"/>
            </a:endParaRPr>
          </a:p>
          <a:p>
            <a:pPr algn="ctr">
              <a:buFont typeface="Arial" pitchFamily="34" charset="0"/>
              <a:buChar char="•"/>
            </a:pP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Archaeoastronomy</a:t>
            </a:r>
            <a:endParaRPr lang="it-IT" sz="2000" b="1" dirty="0" smtClean="0">
              <a:solidFill>
                <a:srgbClr val="FFFF00"/>
              </a:solidFill>
              <a:latin typeface="Book Antiqua" pitchFamily="18" charset="0"/>
            </a:endParaRPr>
          </a:p>
          <a:p>
            <a:pPr algn="ctr">
              <a:buFont typeface="Arial" pitchFamily="34" charset="0"/>
              <a:buChar char="•"/>
            </a:pP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History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of</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of</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Astronomy</a:t>
            </a:r>
            <a:endParaRPr lang="it-IT" sz="2000" b="1" dirty="0" smtClean="0">
              <a:solidFill>
                <a:srgbClr val="FFFF00"/>
              </a:solidFill>
              <a:latin typeface="Book Antiqua" pitchFamily="18" charset="0"/>
            </a:endParaRPr>
          </a:p>
          <a:p>
            <a:pPr algn="ctr">
              <a:buFont typeface="Arial" pitchFamily="34" charset="0"/>
              <a:buChar char="•"/>
            </a:pP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Historical</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Astronomy</a:t>
            </a:r>
            <a:endParaRPr lang="it-IT" sz="2000" b="1" dirty="0" smtClean="0">
              <a:solidFill>
                <a:srgbClr val="FFFF00"/>
              </a:solidFill>
              <a:latin typeface="Book Antiqua" pitchFamily="18" charset="0"/>
            </a:endParaRPr>
          </a:p>
          <a:p>
            <a:pPr algn="ctr">
              <a:buFont typeface="Arial" pitchFamily="34" charset="0"/>
              <a:buChar char="•"/>
            </a:pP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Ethnoastronomy</a:t>
            </a:r>
            <a:endParaRPr lang="it-IT" sz="2000" b="1" dirty="0" smtClean="0">
              <a:solidFill>
                <a:srgbClr val="FFFF00"/>
              </a:solidFill>
              <a:latin typeface="Book Antiqua" pitchFamily="18" charset="0"/>
            </a:endParaRPr>
          </a:p>
          <a:p>
            <a:pPr algn="ctr">
              <a:buFont typeface="Arial" pitchFamily="34" charset="0"/>
              <a:buChar char="•"/>
            </a:pPr>
            <a:endParaRPr lang="it-IT" sz="2000" b="1" dirty="0" smtClean="0">
              <a:solidFill>
                <a:srgbClr val="FFFF00"/>
              </a:solidFill>
              <a:latin typeface="Book Antiqua" pitchFamily="18" charset="0"/>
            </a:endParaRPr>
          </a:p>
          <a:p>
            <a:pPr algn="ctr">
              <a:buFont typeface="Arial" pitchFamily="34" charset="0"/>
              <a:buChar char="•"/>
            </a:pPr>
            <a:endParaRPr lang="it-IT" sz="2000" b="1" dirty="0" smtClean="0">
              <a:solidFill>
                <a:srgbClr val="FFFF00"/>
              </a:solidFill>
              <a:latin typeface="Book Antiqua" pitchFamily="18" charset="0"/>
            </a:endParaRPr>
          </a:p>
          <a:p>
            <a:pPr algn="ctr"/>
            <a:r>
              <a:rPr lang="it-IT" sz="2000" b="1" dirty="0" err="1" smtClean="0">
                <a:solidFill>
                  <a:srgbClr val="FFFF00"/>
                </a:solidFill>
                <a:latin typeface="Book Antiqua" pitchFamily="18" charset="0"/>
              </a:rPr>
              <a:t>But</a:t>
            </a:r>
            <a:r>
              <a:rPr lang="it-IT" sz="2000" b="1" dirty="0" smtClean="0">
                <a:solidFill>
                  <a:srgbClr val="FFFF00"/>
                </a:solidFill>
                <a:latin typeface="Book Antiqua" pitchFamily="18" charset="0"/>
              </a:rPr>
              <a:t> a </a:t>
            </a:r>
            <a:r>
              <a:rPr lang="it-IT" sz="2000" b="1" dirty="0" err="1" smtClean="0">
                <a:solidFill>
                  <a:srgbClr val="FFFF00"/>
                </a:solidFill>
                <a:latin typeface="Book Antiqua" pitchFamily="18" charset="0"/>
              </a:rPr>
              <a:t>similar</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taxonomy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doesn</a:t>
            </a:r>
            <a:r>
              <a:rPr lang="it-IT" sz="2000" b="1" dirty="0" smtClean="0">
                <a:solidFill>
                  <a:srgbClr val="FFFF00"/>
                </a:solidFill>
                <a:latin typeface="Book Antiqua" pitchFamily="18" charset="0"/>
              </a:rPr>
              <a:t>’t take </a:t>
            </a:r>
            <a:r>
              <a:rPr lang="it-IT" sz="2000" b="1" dirty="0" err="1" smtClean="0">
                <a:solidFill>
                  <a:srgbClr val="FFFF00"/>
                </a:solidFill>
                <a:latin typeface="Book Antiqua" pitchFamily="18" charset="0"/>
              </a:rPr>
              <a:t>into</a:t>
            </a:r>
            <a:r>
              <a:rPr lang="it-IT" sz="2000" b="1" dirty="0" smtClean="0">
                <a:solidFill>
                  <a:srgbClr val="FFFF00"/>
                </a:solidFill>
                <a:latin typeface="Book Antiqua" pitchFamily="18" charset="0"/>
              </a:rPr>
              <a:t> account a </a:t>
            </a:r>
            <a:r>
              <a:rPr lang="it-IT" sz="2000" b="1" dirty="0" err="1" smtClean="0">
                <a:solidFill>
                  <a:srgbClr val="FFFF00"/>
                </a:solidFill>
                <a:latin typeface="Book Antiqua" pitchFamily="18" charset="0"/>
              </a:rPr>
              <a:t>lot</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of</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themes</a:t>
            </a:r>
            <a:r>
              <a:rPr lang="it-IT" sz="2000" b="1" dirty="0" smtClean="0">
                <a:solidFill>
                  <a:srgbClr val="FFFF00"/>
                </a:solidFill>
                <a:latin typeface="Book Antiqua" pitchFamily="18" charset="0"/>
              </a:rPr>
              <a:t> and </a:t>
            </a:r>
            <a:r>
              <a:rPr lang="it-IT" sz="2000" b="1" dirty="0" err="1" smtClean="0">
                <a:solidFill>
                  <a:srgbClr val="FFFF00"/>
                </a:solidFill>
                <a:latin typeface="Book Antiqua" pitchFamily="18" charset="0"/>
              </a:rPr>
              <a:t>disciplines</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like</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History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of</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Astrology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Astronomy</a:t>
            </a:r>
            <a:r>
              <a:rPr lang="it-IT" sz="2000" b="1" dirty="0" smtClean="0">
                <a:solidFill>
                  <a:srgbClr val="FFFF00"/>
                </a:solidFill>
                <a:latin typeface="Book Antiqua" pitchFamily="18" charset="0"/>
              </a:rPr>
              <a:t> in </a:t>
            </a:r>
            <a:r>
              <a:rPr lang="it-IT" sz="2000" b="1" dirty="0" err="1" smtClean="0">
                <a:solidFill>
                  <a:srgbClr val="FFFF00"/>
                </a:solidFill>
                <a:latin typeface="Book Antiqua" pitchFamily="18" charset="0"/>
              </a:rPr>
              <a:t>Literature</a:t>
            </a:r>
            <a:r>
              <a:rPr lang="it-IT" sz="2000" b="1" dirty="0" smtClean="0">
                <a:solidFill>
                  <a:srgbClr val="FFFF00"/>
                </a:solidFill>
                <a:latin typeface="Book Antiqua" pitchFamily="18" charset="0"/>
              </a:rPr>
              <a:t> and </a:t>
            </a:r>
            <a:r>
              <a:rPr lang="it-IT" sz="2000" b="1" dirty="0" err="1" smtClean="0">
                <a:solidFill>
                  <a:srgbClr val="FFFF00"/>
                </a:solidFill>
                <a:latin typeface="Book Antiqua" pitchFamily="18" charset="0"/>
              </a:rPr>
              <a:t>Theatre</a:t>
            </a:r>
            <a:r>
              <a:rPr lang="it-IT" sz="2000" b="1" dirty="0" smtClean="0">
                <a:solidFill>
                  <a:srgbClr val="FFFF00"/>
                </a:solidFill>
                <a:latin typeface="Book Antiqua" pitchFamily="18" charset="0"/>
              </a:rPr>
              <a:t> and so on.</a:t>
            </a:r>
          </a:p>
          <a:p>
            <a:pPr algn="ctr"/>
            <a:endParaRPr lang="it-IT" sz="2000" b="1" dirty="0" smtClean="0">
              <a:solidFill>
                <a:srgbClr val="FFFF00"/>
              </a:solidFill>
              <a:latin typeface="Book Antiqua" pitchFamily="18" charset="0"/>
            </a:endParaRPr>
          </a:p>
          <a:p>
            <a:pPr algn="ctr"/>
            <a:r>
              <a:rPr lang="it-IT" sz="2000" b="1" dirty="0" smtClean="0">
                <a:solidFill>
                  <a:srgbClr val="FFFF00"/>
                </a:solidFill>
                <a:latin typeface="Book Antiqua" pitchFamily="18" charset="0"/>
              </a:rPr>
              <a:t>A more inclusive </a:t>
            </a:r>
            <a:r>
              <a:rPr lang="it-IT" sz="2000" b="1" dirty="0" err="1" smtClean="0">
                <a:solidFill>
                  <a:srgbClr val="FFFF00"/>
                </a:solidFill>
                <a:latin typeface="Book Antiqua" pitchFamily="18" charset="0"/>
              </a:rPr>
              <a:t>definition</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for</a:t>
            </a:r>
            <a:r>
              <a:rPr lang="it-IT" sz="2000" b="1" dirty="0" smtClean="0">
                <a:solidFill>
                  <a:srgbClr val="FFFF00"/>
                </a:solidFill>
                <a:latin typeface="Book Antiqua" pitchFamily="18" charset="0"/>
              </a:rPr>
              <a:t> CA </a:t>
            </a:r>
            <a:r>
              <a:rPr lang="it-IT" sz="2000" b="1" dirty="0" err="1" smtClean="0">
                <a:solidFill>
                  <a:srgbClr val="FFFF00"/>
                </a:solidFill>
                <a:latin typeface="Book Antiqua" pitchFamily="18" charset="0"/>
              </a:rPr>
              <a:t>may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be</a:t>
            </a:r>
            <a:r>
              <a:rPr lang="it-IT" sz="2000" b="1" dirty="0" smtClean="0">
                <a:solidFill>
                  <a:srgbClr val="FFFF00"/>
                </a:solidFill>
                <a:latin typeface="Book Antiqua" pitchFamily="18" charset="0"/>
              </a:rPr>
              <a:t>: </a:t>
            </a:r>
          </a:p>
          <a:p>
            <a:pPr algn="ctr"/>
            <a:r>
              <a:rPr lang="it-IT" sz="2000" b="1" dirty="0" smtClean="0">
                <a:solidFill>
                  <a:srgbClr val="FFFF00"/>
                </a:solidFill>
                <a:latin typeface="Book Antiqua" pitchFamily="18" charset="0"/>
              </a:rPr>
              <a:t>the </a:t>
            </a:r>
            <a:r>
              <a:rPr lang="it-IT" sz="2000" b="1" dirty="0" err="1" smtClean="0">
                <a:solidFill>
                  <a:srgbClr val="FFFF00"/>
                </a:solidFill>
                <a:latin typeface="Book Antiqua" pitchFamily="18" charset="0"/>
              </a:rPr>
              <a:t>interdisciplinary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study</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of</a:t>
            </a:r>
            <a:r>
              <a:rPr lang="it-IT" sz="2000" b="1" dirty="0" smtClean="0">
                <a:solidFill>
                  <a:srgbClr val="FFFF00"/>
                </a:solidFill>
                <a:latin typeface="Book Antiqua" pitchFamily="18" charset="0"/>
              </a:rPr>
              <a:t> the material and </a:t>
            </a:r>
            <a:r>
              <a:rPr lang="it-IT" sz="2000" b="1" dirty="0" err="1" smtClean="0">
                <a:solidFill>
                  <a:srgbClr val="FFFF00"/>
                </a:solidFill>
                <a:latin typeface="Book Antiqua" pitchFamily="18" charset="0"/>
              </a:rPr>
              <a:t>immaterial</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relationship</a:t>
            </a:r>
            <a:r>
              <a:rPr lang="it-IT" sz="2000" b="1" dirty="0" smtClean="0">
                <a:solidFill>
                  <a:srgbClr val="FFFF00"/>
                </a:solidFill>
                <a:latin typeface="Book Antiqua" pitchFamily="18" charset="0"/>
              </a:rPr>
              <a:t> </a:t>
            </a:r>
            <a:r>
              <a:rPr lang="it-IT" sz="2000" b="1" dirty="0" err="1" smtClean="0">
                <a:solidFill>
                  <a:srgbClr val="FFFF00"/>
                </a:solidFill>
                <a:latin typeface="Book Antiqua" pitchFamily="18" charset="0"/>
              </a:rPr>
              <a:t>between</a:t>
            </a:r>
            <a:r>
              <a:rPr lang="it-IT" sz="2000" b="1" dirty="0" smtClean="0">
                <a:solidFill>
                  <a:srgbClr val="FFFF00"/>
                </a:solidFill>
                <a:latin typeface="Book Antiqua" pitchFamily="18" charset="0"/>
              </a:rPr>
              <a:t> Man and the </a:t>
            </a:r>
            <a:r>
              <a:rPr lang="it-IT" sz="2000" b="1" dirty="0" err="1" smtClean="0">
                <a:solidFill>
                  <a:srgbClr val="FFFF00"/>
                </a:solidFill>
                <a:latin typeface="Book Antiqua" pitchFamily="18" charset="0"/>
              </a:rPr>
              <a:t>Universe</a:t>
            </a:r>
            <a:r>
              <a:rPr lang="it-IT" sz="2000" b="1" dirty="0" smtClean="0">
                <a:solidFill>
                  <a:srgbClr val="FFFF00"/>
                </a:solidFill>
                <a:latin typeface="Book Antiqua"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isultati immagini per societÃ  italiana archeoastronom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1920" y="404664"/>
            <a:ext cx="1296144" cy="1468247"/>
          </a:xfrm>
          <a:prstGeom prst="rect">
            <a:avLst/>
          </a:prstGeom>
          <a:noFill/>
        </p:spPr>
      </p:pic>
      <p:pic>
        <p:nvPicPr>
          <p:cNvPr id="4098" name="Picture 2" descr="Risultati immagini per &quot;l'uomo antico e il cosmo&quot; lince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9464" y="3645024"/>
            <a:ext cx="1080120" cy="1610117"/>
          </a:xfrm>
          <a:prstGeom prst="rect">
            <a:avLst/>
          </a:prstGeom>
          <a:noFill/>
        </p:spPr>
      </p:pic>
      <p:pic>
        <p:nvPicPr>
          <p:cNvPr id="4100" name="Picture 4" descr="Risultati immagini per vittorio castellan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91680" y="3717032"/>
            <a:ext cx="936104" cy="994998"/>
          </a:xfrm>
          <a:prstGeom prst="rect">
            <a:avLst/>
          </a:prstGeom>
          <a:noFill/>
        </p:spPr>
      </p:pic>
      <p:pic>
        <p:nvPicPr>
          <p:cNvPr id="4102" name="Picture 6" descr="https://upload.wikimedia.org/wikipedia/it/thumb/6/67/Prof_giuliano_romano.jpg/220px-Prof_giuliano_roman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2160" y="3919309"/>
            <a:ext cx="1296144" cy="877843"/>
          </a:xfrm>
          <a:prstGeom prst="rect">
            <a:avLst/>
          </a:prstGeom>
          <a:noFill/>
        </p:spPr>
      </p:pic>
      <p:pic>
        <p:nvPicPr>
          <p:cNvPr id="4104" name="Picture 8" descr="Risultati immagini per &quot;gustavo traversari&qu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11760" y="5085184"/>
            <a:ext cx="864096" cy="1231795"/>
          </a:xfrm>
          <a:prstGeom prst="rect">
            <a:avLst/>
          </a:prstGeom>
          <a:noFill/>
        </p:spPr>
      </p:pic>
      <p:pic>
        <p:nvPicPr>
          <p:cNvPr id="4106" name="Picture 10" descr="Risultati immagini per &quot;francesco bertola&qu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12160" y="5085184"/>
            <a:ext cx="936104" cy="1289744"/>
          </a:xfrm>
          <a:prstGeom prst="rect">
            <a:avLst/>
          </a:prstGeom>
          <a:noFill/>
        </p:spPr>
      </p:pic>
      <p:sp>
        <p:nvSpPr>
          <p:cNvPr id="8" name="Rettangolo 7"/>
          <p:cNvSpPr/>
          <p:nvPr/>
        </p:nvSpPr>
        <p:spPr>
          <a:xfrm>
            <a:off x="6314480" y="655278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259632" y="4711496"/>
            <a:ext cx="1800200"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Vittorio Castellani</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10" name="CasellaDiTesto 9"/>
          <p:cNvSpPr txBox="1"/>
          <p:nvPr/>
        </p:nvSpPr>
        <p:spPr>
          <a:xfrm>
            <a:off x="1907704" y="6316871"/>
            <a:ext cx="1800200"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Gustavo </a:t>
            </a:r>
            <a:r>
              <a:rPr lang="it-IT" sz="1400" b="1" dirty="0" err="1" smtClean="0">
                <a:solidFill>
                  <a:srgbClr val="FFFF00"/>
                </a:solidFill>
                <a:effectLst>
                  <a:outerShdw blurRad="38100" dist="38100" dir="2700000" algn="tl">
                    <a:srgbClr val="000000">
                      <a:alpha val="43137"/>
                    </a:srgbClr>
                  </a:outerShdw>
                </a:effectLst>
                <a:latin typeface="Book Antiqua" pitchFamily="18" charset="0"/>
              </a:rPr>
              <a:t>Traversari</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11" name="CasellaDiTesto 10"/>
          <p:cNvSpPr txBox="1"/>
          <p:nvPr/>
        </p:nvSpPr>
        <p:spPr>
          <a:xfrm>
            <a:off x="5562696" y="6378999"/>
            <a:ext cx="1800200"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Francesco </a:t>
            </a:r>
            <a:r>
              <a:rPr lang="it-IT" sz="1400" b="1" dirty="0" err="1" smtClean="0">
                <a:solidFill>
                  <a:srgbClr val="FFFF00"/>
                </a:solidFill>
                <a:effectLst>
                  <a:outerShdw blurRad="38100" dist="38100" dir="2700000" algn="tl">
                    <a:srgbClr val="000000">
                      <a:alpha val="43137"/>
                    </a:srgbClr>
                  </a:outerShdw>
                </a:effectLst>
                <a:latin typeface="Book Antiqua" pitchFamily="18" charset="0"/>
              </a:rPr>
              <a:t>Bertola</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12" name="CasellaDiTesto 11"/>
          <p:cNvSpPr txBox="1"/>
          <p:nvPr/>
        </p:nvSpPr>
        <p:spPr>
          <a:xfrm>
            <a:off x="5742392" y="4769856"/>
            <a:ext cx="1800200"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Giuliano Romano</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13" name="CasellaDiTesto 12"/>
          <p:cNvSpPr txBox="1"/>
          <p:nvPr/>
        </p:nvSpPr>
        <p:spPr>
          <a:xfrm>
            <a:off x="3725320" y="5713511"/>
            <a:ext cx="1800200" cy="307777"/>
          </a:xfrm>
          <a:prstGeom prst="rect">
            <a:avLst/>
          </a:prstGeom>
          <a:noFill/>
        </p:spPr>
        <p:txBody>
          <a:bodyPr wrap="square" rtlCol="0">
            <a:spAutoFit/>
          </a:bodyPr>
          <a:lstStyle/>
          <a:p>
            <a:pPr algn="ctr"/>
            <a:r>
              <a:rPr lang="it-IT" sz="1400" b="1" dirty="0" smtClean="0">
                <a:solidFill>
                  <a:srgbClr val="FFFF00"/>
                </a:solidFill>
                <a:effectLst>
                  <a:outerShdw blurRad="38100" dist="38100" dir="2700000" algn="tl">
                    <a:srgbClr val="000000">
                      <a:alpha val="43137"/>
                    </a:srgbClr>
                  </a:outerShdw>
                </a:effectLst>
                <a:latin typeface="Book Antiqua" pitchFamily="18" charset="0"/>
              </a:rPr>
              <a:t>Edoardo Proverbio</a:t>
            </a:r>
            <a:endParaRPr lang="it-IT" sz="1400" b="1" dirty="0">
              <a:solidFill>
                <a:srgbClr val="FFFF00"/>
              </a:solidFill>
              <a:effectLst>
                <a:outerShdw blurRad="38100" dist="38100" dir="2700000" algn="tl">
                  <a:srgbClr val="000000">
                    <a:alpha val="43137"/>
                  </a:srgbClr>
                </a:outerShdw>
              </a:effectLst>
              <a:latin typeface="Book Antiqua" pitchFamily="18" charset="0"/>
            </a:endParaRPr>
          </a:p>
        </p:txBody>
      </p:sp>
      <p:sp>
        <p:nvSpPr>
          <p:cNvPr id="14" name="Rettangolo 13"/>
          <p:cNvSpPr/>
          <p:nvPr/>
        </p:nvSpPr>
        <p:spPr>
          <a:xfrm>
            <a:off x="2051720" y="1988840"/>
            <a:ext cx="5544616" cy="1200329"/>
          </a:xfrm>
          <a:prstGeom prst="rect">
            <a:avLst/>
          </a:prstGeom>
        </p:spPr>
        <p:txBody>
          <a:bodyPr wrap="square">
            <a:spAutoFit/>
          </a:bodyPr>
          <a:lstStyle/>
          <a:p>
            <a:r>
              <a:rPr lang="en-US" b="1" dirty="0" smtClean="0">
                <a:solidFill>
                  <a:srgbClr val="FFFF00"/>
                </a:solidFill>
                <a:latin typeface="Book Antiqua" pitchFamily="18" charset="0"/>
              </a:rPr>
              <a:t>SIA was born in 2000 from a group of astronomers and archeologists, many of them members of  the </a:t>
            </a:r>
            <a:r>
              <a:rPr lang="en-US" b="1" dirty="0" err="1" smtClean="0">
                <a:solidFill>
                  <a:srgbClr val="FFFF00"/>
                </a:solidFill>
                <a:latin typeface="Book Antiqua" pitchFamily="18" charset="0"/>
              </a:rPr>
              <a:t>Accademia</a:t>
            </a:r>
            <a:r>
              <a:rPr lang="en-US" b="1" dirty="0" smtClean="0">
                <a:solidFill>
                  <a:srgbClr val="FFFF00"/>
                </a:solidFill>
                <a:latin typeface="Book Antiqua" pitchFamily="18" charset="0"/>
              </a:rPr>
              <a:t> </a:t>
            </a:r>
            <a:r>
              <a:rPr lang="en-US" b="1" dirty="0" err="1" smtClean="0">
                <a:solidFill>
                  <a:srgbClr val="FFFF00"/>
                </a:solidFill>
                <a:latin typeface="Book Antiqua" pitchFamily="18" charset="0"/>
              </a:rPr>
              <a:t>dei</a:t>
            </a:r>
            <a:r>
              <a:rPr lang="en-US" b="1" dirty="0" smtClean="0">
                <a:solidFill>
                  <a:srgbClr val="FFFF00"/>
                </a:solidFill>
                <a:latin typeface="Book Antiqua" pitchFamily="18" charset="0"/>
              </a:rPr>
              <a:t> </a:t>
            </a:r>
            <a:r>
              <a:rPr lang="en-US" b="1" dirty="0" err="1" smtClean="0">
                <a:solidFill>
                  <a:srgbClr val="FFFF00"/>
                </a:solidFill>
                <a:latin typeface="Book Antiqua" pitchFamily="18" charset="0"/>
              </a:rPr>
              <a:t>Lincei</a:t>
            </a:r>
            <a:r>
              <a:rPr lang="en-US" b="1" dirty="0" smtClean="0">
                <a:solidFill>
                  <a:srgbClr val="FFFF00"/>
                </a:solidFill>
                <a:latin typeface="Book Antiqua" pitchFamily="18" charset="0"/>
              </a:rPr>
              <a:t>, in the aftermath of a congress about Ancient Astronomy.</a:t>
            </a:r>
            <a:endParaRPr lang="it-IT" b="1" dirty="0">
              <a:solidFill>
                <a:srgbClr val="FFFF00"/>
              </a:solidFill>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4480" y="652534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2123728" y="2067813"/>
            <a:ext cx="5166320" cy="2585323"/>
          </a:xfrm>
          <a:prstGeom prst="rect">
            <a:avLst/>
          </a:prstGeom>
        </p:spPr>
        <p:txBody>
          <a:bodyPr wrap="square">
            <a:spAutoFit/>
          </a:bodyPr>
          <a:lstStyle/>
          <a:p>
            <a:r>
              <a:rPr lang="it-IT" b="1" dirty="0" smtClean="0">
                <a:solidFill>
                  <a:srgbClr val="FFFF00"/>
                </a:solidFill>
                <a:latin typeface="Book Antiqua" pitchFamily="18" charset="0"/>
              </a:rPr>
              <a:t>2015-2017</a:t>
            </a:r>
            <a:endParaRPr lang="it-IT" dirty="0" smtClean="0">
              <a:solidFill>
                <a:srgbClr val="FFFF00"/>
              </a:solidFill>
              <a:latin typeface="Book Antiqua" pitchFamily="18" charset="0"/>
            </a:endParaRPr>
          </a:p>
          <a:p>
            <a:r>
              <a:rPr lang="it-IT" b="1" dirty="0" err="1" smtClean="0">
                <a:solidFill>
                  <a:srgbClr val="FFFF00"/>
                </a:solidFill>
                <a:latin typeface="Book Antiqua" pitchFamily="18" charset="0"/>
              </a:rPr>
              <a:t>President</a:t>
            </a:r>
            <a:r>
              <a:rPr lang="it-IT" dirty="0" smtClean="0">
                <a:solidFill>
                  <a:srgbClr val="FFFF00"/>
                </a:solidFill>
                <a:latin typeface="Book Antiqua" pitchFamily="18" charset="0"/>
              </a:rPr>
              <a:t>:  E. Antonello </a:t>
            </a:r>
            <a:br>
              <a:rPr lang="it-IT" dirty="0" smtClean="0">
                <a:solidFill>
                  <a:srgbClr val="FFFF00"/>
                </a:solidFill>
                <a:latin typeface="Book Antiqua" pitchFamily="18" charset="0"/>
              </a:rPr>
            </a:br>
            <a:r>
              <a:rPr lang="it-IT" b="1" dirty="0" err="1" smtClean="0">
                <a:solidFill>
                  <a:srgbClr val="FFFF00"/>
                </a:solidFill>
                <a:latin typeface="Book Antiqua" pitchFamily="18" charset="0"/>
              </a:rPr>
              <a:t>VicePresidents</a:t>
            </a:r>
            <a:r>
              <a:rPr lang="it-IT" dirty="0" smtClean="0">
                <a:solidFill>
                  <a:srgbClr val="FFFF00"/>
                </a:solidFill>
                <a:latin typeface="Book Antiqua" pitchFamily="18" charset="0"/>
              </a:rPr>
              <a:t>: G. </a:t>
            </a:r>
            <a:r>
              <a:rPr lang="it-IT" dirty="0" err="1" smtClean="0">
                <a:solidFill>
                  <a:srgbClr val="FFFF00"/>
                </a:solidFill>
                <a:latin typeface="Book Antiqua" pitchFamily="18" charset="0"/>
              </a:rPr>
              <a:t>Rosada</a:t>
            </a:r>
            <a:r>
              <a:rPr lang="it-IT" dirty="0" smtClean="0">
                <a:solidFill>
                  <a:srgbClr val="FFFF00"/>
                </a:solidFill>
                <a:latin typeface="Book Antiqua" pitchFamily="18" charset="0"/>
              </a:rPr>
              <a:t>, M. Incerti </a:t>
            </a:r>
            <a:br>
              <a:rPr lang="it-IT" dirty="0" smtClean="0">
                <a:solidFill>
                  <a:srgbClr val="FFFF00"/>
                </a:solidFill>
                <a:latin typeface="Book Antiqua" pitchFamily="18" charset="0"/>
              </a:rPr>
            </a:br>
            <a:r>
              <a:rPr lang="it-IT" b="1" dirty="0" err="1" smtClean="0">
                <a:solidFill>
                  <a:srgbClr val="FFFF00"/>
                </a:solidFill>
                <a:latin typeface="Book Antiqua" pitchFamily="18" charset="0"/>
              </a:rPr>
              <a:t>Council</a:t>
            </a:r>
            <a:r>
              <a:rPr lang="it-IT" b="1" dirty="0" smtClean="0">
                <a:solidFill>
                  <a:srgbClr val="FFFF00"/>
                </a:solidFill>
                <a:latin typeface="Book Antiqua" pitchFamily="18" charset="0"/>
              </a:rPr>
              <a:t> </a:t>
            </a:r>
            <a:r>
              <a:rPr lang="it-IT" b="1" dirty="0" err="1" smtClean="0">
                <a:solidFill>
                  <a:srgbClr val="FFFF00"/>
                </a:solidFill>
                <a:latin typeface="Book Antiqua" pitchFamily="18" charset="0"/>
              </a:rPr>
              <a:t>Members</a:t>
            </a:r>
            <a:r>
              <a:rPr lang="it-IT" dirty="0" smtClean="0">
                <a:solidFill>
                  <a:srgbClr val="FFFF00"/>
                </a:solidFill>
                <a:latin typeface="Book Antiqua" pitchFamily="18" charset="0"/>
              </a:rPr>
              <a:t>: E. Proverbio, H. </a:t>
            </a:r>
            <a:r>
              <a:rPr lang="it-IT" dirty="0" err="1" smtClean="0">
                <a:solidFill>
                  <a:srgbClr val="FFFF00"/>
                </a:solidFill>
                <a:latin typeface="Book Antiqua" pitchFamily="18" charset="0"/>
              </a:rPr>
              <a:t>DeSantis</a:t>
            </a:r>
            <a:r>
              <a:rPr lang="it-IT" dirty="0" smtClean="0">
                <a:solidFill>
                  <a:srgbClr val="FFFF00"/>
                </a:solidFill>
                <a:latin typeface="Book Antiqua" pitchFamily="18" charset="0"/>
              </a:rPr>
              <a:t>, N. Lanciano, M. </a:t>
            </a:r>
            <a:r>
              <a:rPr lang="it-IT" dirty="0" err="1" smtClean="0">
                <a:solidFill>
                  <a:srgbClr val="FFFF00"/>
                </a:solidFill>
                <a:latin typeface="Book Antiqua" pitchFamily="18" charset="0"/>
              </a:rPr>
              <a:t>Mazzoni</a:t>
            </a:r>
            <a:r>
              <a:rPr lang="it-IT" dirty="0" smtClean="0">
                <a:solidFill>
                  <a:srgbClr val="FFFF00"/>
                </a:solidFill>
                <a:latin typeface="Book Antiqua" pitchFamily="18" charset="0"/>
              </a:rPr>
              <a:t>, P. Moscati, V.F. </a:t>
            </a:r>
            <a:r>
              <a:rPr lang="it-IT" dirty="0" err="1" smtClean="0">
                <a:solidFill>
                  <a:srgbClr val="FFFF00"/>
                </a:solidFill>
                <a:latin typeface="Book Antiqua" pitchFamily="18" charset="0"/>
              </a:rPr>
              <a:t>Polcaro</a:t>
            </a:r>
            <a:r>
              <a:rPr lang="it-IT" dirty="0" smtClean="0">
                <a:solidFill>
                  <a:srgbClr val="FFFF00"/>
                </a:solidFill>
                <a:latin typeface="Book Antiqua" pitchFamily="18" charset="0"/>
              </a:rPr>
              <a:t> </a:t>
            </a:r>
            <a:br>
              <a:rPr lang="it-IT" dirty="0" smtClean="0">
                <a:solidFill>
                  <a:srgbClr val="FFFF00"/>
                </a:solidFill>
                <a:latin typeface="Book Antiqua" pitchFamily="18" charset="0"/>
              </a:rPr>
            </a:br>
            <a:r>
              <a:rPr lang="it-IT" b="1" dirty="0" err="1" smtClean="0">
                <a:solidFill>
                  <a:srgbClr val="FFFF00"/>
                </a:solidFill>
                <a:latin typeface="Book Antiqua" pitchFamily="18" charset="0"/>
              </a:rPr>
              <a:t>Secretary</a:t>
            </a:r>
            <a:r>
              <a:rPr lang="it-IT" b="1" dirty="0" smtClean="0">
                <a:solidFill>
                  <a:srgbClr val="FFFF00"/>
                </a:solidFill>
                <a:latin typeface="Book Antiqua" pitchFamily="18" charset="0"/>
              </a:rPr>
              <a:t>:</a:t>
            </a:r>
            <a:r>
              <a:rPr lang="it-IT" dirty="0" smtClean="0">
                <a:solidFill>
                  <a:srgbClr val="FFFF00"/>
                </a:solidFill>
                <a:latin typeface="Book Antiqua" pitchFamily="18" charset="0"/>
              </a:rPr>
              <a:t>  M.P. Biffi </a:t>
            </a:r>
            <a:br>
              <a:rPr lang="it-IT" dirty="0" smtClean="0">
                <a:solidFill>
                  <a:srgbClr val="FFFF00"/>
                </a:solidFill>
                <a:latin typeface="Book Antiqua" pitchFamily="18" charset="0"/>
              </a:rPr>
            </a:br>
            <a:r>
              <a:rPr lang="it-IT" b="1" dirty="0" err="1" smtClean="0">
                <a:solidFill>
                  <a:srgbClr val="FFFF00"/>
                </a:solidFill>
                <a:latin typeface="Book Antiqua" pitchFamily="18" charset="0"/>
              </a:rPr>
              <a:t>Treasury</a:t>
            </a:r>
            <a:r>
              <a:rPr lang="it-IT" dirty="0" smtClean="0">
                <a:solidFill>
                  <a:srgbClr val="FFFF00"/>
                </a:solidFill>
                <a:latin typeface="Book Antiqua" pitchFamily="18" charset="0"/>
              </a:rPr>
              <a:t>: S. Motta </a:t>
            </a:r>
            <a:br>
              <a:rPr lang="it-IT" dirty="0" smtClean="0">
                <a:solidFill>
                  <a:srgbClr val="FFFF00"/>
                </a:solidFill>
                <a:latin typeface="Book Antiqua" pitchFamily="18" charset="0"/>
              </a:rPr>
            </a:br>
            <a:r>
              <a:rPr lang="it-IT" b="1" dirty="0" err="1" smtClean="0">
                <a:solidFill>
                  <a:srgbClr val="FFFF00"/>
                </a:solidFill>
                <a:latin typeface="Book Antiqua" pitchFamily="18" charset="0"/>
              </a:rPr>
              <a:t>Electoral</a:t>
            </a:r>
            <a:r>
              <a:rPr lang="it-IT" b="1" dirty="0" smtClean="0">
                <a:solidFill>
                  <a:srgbClr val="FFFF00"/>
                </a:solidFill>
                <a:latin typeface="Book Antiqua" pitchFamily="18" charset="0"/>
              </a:rPr>
              <a:t> </a:t>
            </a:r>
            <a:r>
              <a:rPr lang="it-IT" b="1" dirty="0" err="1" smtClean="0">
                <a:solidFill>
                  <a:srgbClr val="FFFF00"/>
                </a:solidFill>
                <a:latin typeface="Book Antiqua" pitchFamily="18" charset="0"/>
              </a:rPr>
              <a:t>Committee</a:t>
            </a:r>
            <a:r>
              <a:rPr lang="it-IT" dirty="0" smtClean="0">
                <a:solidFill>
                  <a:srgbClr val="FFFF00"/>
                </a:solidFill>
                <a:latin typeface="Book Antiqua" pitchFamily="18" charset="0"/>
              </a:rPr>
              <a:t>: F. Castaldi, A. </a:t>
            </a:r>
            <a:r>
              <a:rPr lang="it-IT" dirty="0" err="1" smtClean="0">
                <a:solidFill>
                  <a:srgbClr val="FFFF00"/>
                </a:solidFill>
                <a:latin typeface="Book Antiqua" pitchFamily="18" charset="0"/>
              </a:rPr>
              <a:t>Gaspani</a:t>
            </a:r>
            <a:r>
              <a:rPr lang="it-IT" dirty="0" smtClean="0">
                <a:solidFill>
                  <a:srgbClr val="FFFF00"/>
                </a:solidFill>
                <a:latin typeface="Book Antiqua" pitchFamily="18" charset="0"/>
              </a:rPr>
              <a:t>, M.P. Biffi</a:t>
            </a:r>
          </a:p>
        </p:txBody>
      </p:sp>
      <p:sp>
        <p:nvSpPr>
          <p:cNvPr id="5" name="Rettangolo 4"/>
          <p:cNvSpPr/>
          <p:nvPr/>
        </p:nvSpPr>
        <p:spPr>
          <a:xfrm>
            <a:off x="3603161" y="764704"/>
            <a:ext cx="2048959" cy="461665"/>
          </a:xfrm>
          <a:prstGeom prst="rect">
            <a:avLst/>
          </a:prstGeom>
        </p:spPr>
        <p:txBody>
          <a:bodyPr wrap="none">
            <a:spAutoFit/>
          </a:bodyPr>
          <a:lstStyle/>
          <a:p>
            <a:r>
              <a:rPr lang="it-IT" sz="2400" b="1" dirty="0" err="1" smtClean="0">
                <a:solidFill>
                  <a:srgbClr val="FFFF00"/>
                </a:solidFill>
                <a:latin typeface="Book Antiqua" pitchFamily="18" charset="0"/>
              </a:rPr>
              <a:t>Organization</a:t>
            </a:r>
            <a:endParaRPr lang="it-IT" dirty="0" smtClean="0">
              <a:solidFill>
                <a:srgbClr val="FFFF00"/>
              </a:solidFill>
              <a:latin typeface="Book Antiqu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isultati immagini per atti convegno archeoastronom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0658" y="3024248"/>
            <a:ext cx="855598" cy="1309757"/>
          </a:xfrm>
          <a:prstGeom prst="rect">
            <a:avLst/>
          </a:prstGeom>
          <a:noFill/>
        </p:spPr>
      </p:pic>
      <p:pic>
        <p:nvPicPr>
          <p:cNvPr id="3" name="Picture 12" descr="Risultati immagini per atti convegno archeoastronom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0344" y="4420289"/>
            <a:ext cx="864096" cy="1240959"/>
          </a:xfrm>
          <a:prstGeom prst="rect">
            <a:avLst/>
          </a:prstGeom>
          <a:noFill/>
        </p:spPr>
      </p:pic>
      <p:pic>
        <p:nvPicPr>
          <p:cNvPr id="4" name="Picture 14" descr="Risultati immagini per atti convegno archeoastronomi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2160" y="4427424"/>
            <a:ext cx="864096" cy="1222777"/>
          </a:xfrm>
          <a:prstGeom prst="rect">
            <a:avLst/>
          </a:prstGeom>
          <a:noFill/>
        </p:spPr>
      </p:pic>
      <p:pic>
        <p:nvPicPr>
          <p:cNvPr id="5" name="Picture 18" descr="https://images-na.ssl-images-amazon.com/images/I/51Tt7QGkHXL._SX358_BO1,204,203,200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34380" y="3024247"/>
            <a:ext cx="936836" cy="1298559"/>
          </a:xfrm>
          <a:prstGeom prst="rect">
            <a:avLst/>
          </a:prstGeom>
          <a:noFill/>
        </p:spPr>
      </p:pic>
      <p:pic>
        <p:nvPicPr>
          <p:cNvPr id="3074" name="Picture 2" descr="Risultati immagini per rivista di archeoastronomia"/>
          <p:cNvPicPr>
            <a:picLocks noChangeAspect="1" noChangeArrowheads="1"/>
          </p:cNvPicPr>
          <p:nvPr/>
        </p:nvPicPr>
        <p:blipFill>
          <a:blip r:embed="rId6" cstate="print"/>
          <a:srcRect/>
          <a:stretch>
            <a:fillRect/>
          </a:stretch>
        </p:blipFill>
        <p:spPr bwMode="auto">
          <a:xfrm>
            <a:off x="1547664" y="3137660"/>
            <a:ext cx="1944216" cy="2478876"/>
          </a:xfrm>
          <a:prstGeom prst="rect">
            <a:avLst/>
          </a:prstGeom>
          <a:noFill/>
        </p:spPr>
      </p:pic>
      <p:sp>
        <p:nvSpPr>
          <p:cNvPr id="7" name="Rettangolo 6"/>
          <p:cNvSpPr/>
          <p:nvPr/>
        </p:nvSpPr>
        <p:spPr>
          <a:xfrm>
            <a:off x="6314480" y="6552784"/>
            <a:ext cx="280831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203848" y="4392400"/>
            <a:ext cx="1944216" cy="369332"/>
          </a:xfrm>
          <a:prstGeom prst="rect">
            <a:avLst/>
          </a:prstGeom>
        </p:spPr>
        <p:txBody>
          <a:bodyPr wrap="square">
            <a:spAutoFit/>
          </a:bodyPr>
          <a:lstStyle/>
          <a:p>
            <a:pPr algn="ctr"/>
            <a:r>
              <a:rPr lang="en-US" b="1" dirty="0" smtClean="0">
                <a:solidFill>
                  <a:srgbClr val="FFFF00"/>
                </a:solidFill>
              </a:rPr>
              <a:t>2002-2005</a:t>
            </a:r>
            <a:endParaRPr lang="it-IT" b="1" dirty="0">
              <a:solidFill>
                <a:srgbClr val="FFFF00"/>
              </a:solidFill>
            </a:endParaRPr>
          </a:p>
        </p:txBody>
      </p:sp>
      <p:sp>
        <p:nvSpPr>
          <p:cNvPr id="10" name="Rettangolo 9"/>
          <p:cNvSpPr/>
          <p:nvPr/>
        </p:nvSpPr>
        <p:spPr>
          <a:xfrm>
            <a:off x="7020272" y="4051811"/>
            <a:ext cx="1944216" cy="1191037"/>
          </a:xfrm>
          <a:prstGeom prst="rect">
            <a:avLst/>
          </a:prstGeom>
        </p:spPr>
        <p:txBody>
          <a:bodyPr wrap="square">
            <a:spAutoFit/>
          </a:bodyPr>
          <a:lstStyle/>
          <a:p>
            <a:pPr algn="ctr"/>
            <a:r>
              <a:rPr lang="en-US" b="1" dirty="0" smtClean="0">
                <a:solidFill>
                  <a:srgbClr val="FFFF00"/>
                </a:solidFill>
                <a:latin typeface="Book Antiqua" pitchFamily="18" charset="0"/>
              </a:rPr>
              <a:t>Since 2005: annual proceedings of SIA congresses  </a:t>
            </a:r>
            <a:endParaRPr lang="it-IT" b="1" dirty="0">
              <a:solidFill>
                <a:srgbClr val="FFFF00"/>
              </a:solidFill>
              <a:latin typeface="Book Antiqua" pitchFamily="18" charset="0"/>
            </a:endParaRPr>
          </a:p>
        </p:txBody>
      </p:sp>
      <p:sp>
        <p:nvSpPr>
          <p:cNvPr id="11" name="Rettangolo 10"/>
          <p:cNvSpPr/>
          <p:nvPr/>
        </p:nvSpPr>
        <p:spPr>
          <a:xfrm>
            <a:off x="2051720" y="1268760"/>
            <a:ext cx="6120680" cy="1477328"/>
          </a:xfrm>
          <a:prstGeom prst="rect">
            <a:avLst/>
          </a:prstGeom>
        </p:spPr>
        <p:txBody>
          <a:bodyPr wrap="square">
            <a:spAutoFit/>
          </a:bodyPr>
          <a:lstStyle/>
          <a:p>
            <a:r>
              <a:rPr lang="en-US" b="1" dirty="0" smtClean="0">
                <a:solidFill>
                  <a:srgbClr val="FFFF00"/>
                </a:solidFill>
                <a:latin typeface="Book Antiqua" pitchFamily="18" charset="0"/>
              </a:rPr>
              <a:t>SIA is a meeting point for scholars from Humanities and Scientific Departments, stimulating interdisciplinary research and giving continuity to an intercultural approach through annual congresses, publications, collaborations, training and refresher courses.</a:t>
            </a:r>
            <a:endParaRPr lang="it-IT" b="1" dirty="0">
              <a:solidFill>
                <a:srgbClr val="FFFF00"/>
              </a:solidFill>
              <a:latin typeface="Book Antiqua" pitchFamily="18" charset="0"/>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15422</TotalTime>
  <Words>748</Words>
  <Application>Microsoft Macintosh PowerPoint</Application>
  <PresentationFormat>On-screen Show (4:3)</PresentationFormat>
  <Paragraphs>93</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Diseño predeterminado</vt:lpstr>
      <vt:lpstr>Discovering and Exploiting the Italian Cultural Astronomical Heritage: the contribution of the Società Italiana di Archeoastronomia (SIA)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Siracusa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Emanuele Pace</cp:lastModifiedBy>
  <cp:revision>73</cp:revision>
  <dcterms:created xsi:type="dcterms:W3CDTF">2009-03-26T20:51:52Z</dcterms:created>
  <dcterms:modified xsi:type="dcterms:W3CDTF">2018-07-16T15:16:39Z</dcterms:modified>
</cp:coreProperties>
</file>