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30" r:id="rId4"/>
    <p:sldId id="332" r:id="rId5"/>
    <p:sldId id="308" r:id="rId6"/>
    <p:sldId id="335" r:id="rId7"/>
    <p:sldId id="309" r:id="rId8"/>
    <p:sldId id="312" r:id="rId9"/>
    <p:sldId id="318" r:id="rId10"/>
    <p:sldId id="263" r:id="rId11"/>
    <p:sldId id="317" r:id="rId12"/>
    <p:sldId id="310" r:id="rId13"/>
    <p:sldId id="338" r:id="rId14"/>
    <p:sldId id="325" r:id="rId15"/>
    <p:sldId id="279" r:id="rId16"/>
    <p:sldId id="327" r:id="rId17"/>
    <p:sldId id="336" r:id="rId18"/>
    <p:sldId id="319" r:id="rId19"/>
    <p:sldId id="320" r:id="rId20"/>
    <p:sldId id="321" r:id="rId21"/>
    <p:sldId id="322" r:id="rId22"/>
    <p:sldId id="323" r:id="rId23"/>
    <p:sldId id="324" r:id="rId24"/>
    <p:sldId id="282" r:id="rId25"/>
    <p:sldId id="283" r:id="rId26"/>
    <p:sldId id="284" r:id="rId27"/>
    <p:sldId id="285" r:id="rId28"/>
    <p:sldId id="286" r:id="rId29"/>
    <p:sldId id="292" r:id="rId30"/>
    <p:sldId id="302" r:id="rId31"/>
    <p:sldId id="337" r:id="rId32"/>
    <p:sldId id="306" r:id="rId33"/>
    <p:sldId id="316" r:id="rId34"/>
    <p:sldId id="333" r:id="rId35"/>
    <p:sldId id="300" r:id="rId36"/>
    <p:sldId id="301" r:id="rId37"/>
    <p:sldId id="313" r:id="rId38"/>
    <p:sldId id="294" r:id="rId39"/>
    <p:sldId id="293" r:id="rId40"/>
    <p:sldId id="311" r:id="rId41"/>
    <p:sldId id="314" r:id="rId42"/>
    <p:sldId id="328" r:id="rId43"/>
    <p:sldId id="334" r:id="rId44"/>
    <p:sldId id="315" r:id="rId45"/>
    <p:sldId id="307" r:id="rId46"/>
    <p:sldId id="277" r:id="rId47"/>
    <p:sldId id="273" r:id="rId48"/>
    <p:sldId id="258" r:id="rId49"/>
    <p:sldId id="259" r:id="rId50"/>
    <p:sldId id="274" r:id="rId51"/>
    <p:sldId id="278" r:id="rId52"/>
    <p:sldId id="275" r:id="rId53"/>
    <p:sldId id="331" r:id="rId54"/>
    <p:sldId id="260" r:id="rId55"/>
    <p:sldId id="261" r:id="rId56"/>
    <p:sldId id="262" r:id="rId57"/>
    <p:sldId id="264" r:id="rId58"/>
    <p:sldId id="271" r:id="rId59"/>
    <p:sldId id="265" r:id="rId60"/>
    <p:sldId id="266" r:id="rId61"/>
    <p:sldId id="267" r:id="rId62"/>
    <p:sldId id="268" r:id="rId63"/>
    <p:sldId id="272" r:id="rId64"/>
    <p:sldId id="297" r:id="rId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2CFA-E4FE-432B-9B20-5829E3CF2D35}" type="datetimeFigureOut">
              <a:rPr lang="it-IT" smtClean="0"/>
              <a:t>06/07/2018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7F102-D465-4FC7-AB6D-6224A2B9CE1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tente\Pictures\astrophoto\cielo\altacie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980" y="-171400"/>
            <a:ext cx="9426500" cy="626469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TOURISTS OF THE SKY: FROM THE PLANETARIUM TO THE REAL WORLD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204864"/>
            <a:ext cx="9144000" cy="1415008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Engaging</a:t>
            </a:r>
            <a:r>
              <a:rPr lang="it-IT" sz="2400" dirty="0" smtClean="0">
                <a:solidFill>
                  <a:schemeClr val="bg1"/>
                </a:solidFill>
              </a:rPr>
              <a:t> the Public in a Personal </a:t>
            </a:r>
            <a:r>
              <a:rPr lang="it-IT" sz="2400" dirty="0" err="1">
                <a:solidFill>
                  <a:schemeClr val="bg1"/>
                </a:solidFill>
              </a:rPr>
              <a:t>A</a:t>
            </a:r>
            <a:r>
              <a:rPr lang="it-IT" sz="2400" dirty="0" err="1" smtClean="0">
                <a:solidFill>
                  <a:schemeClr val="bg1"/>
                </a:solidFill>
              </a:rPr>
              <a:t>wareness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Universe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5661248"/>
            <a:ext cx="73448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Stefano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bg1"/>
                </a:solidFill>
              </a:rPr>
              <a:t>Giovanardi 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Planetarium</a:t>
            </a:r>
            <a:r>
              <a:rPr lang="it-IT" sz="2000" dirty="0" smtClean="0">
                <a:solidFill>
                  <a:schemeClr val="bg1"/>
                </a:solidFill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</a:rPr>
              <a:t>Astronomical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Museum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of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Rome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Chianti </a:t>
            </a:r>
            <a:r>
              <a:rPr lang="it-IT" sz="2000" dirty="0" err="1" smtClean="0">
                <a:solidFill>
                  <a:schemeClr val="bg1"/>
                </a:solidFill>
              </a:rPr>
              <a:t>Topics</a:t>
            </a:r>
            <a:r>
              <a:rPr lang="it-IT" sz="2000" dirty="0" smtClean="0">
                <a:solidFill>
                  <a:schemeClr val="bg1"/>
                </a:solidFill>
              </a:rPr>
              <a:t> 2018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Pictures\astrophoto\cielo\ha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12" cy="609329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A SELFIE WITH THE UNIVERSE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132437"/>
            <a:ext cx="8229600" cy="968971"/>
          </a:xfrm>
        </p:spPr>
        <p:txBody>
          <a:bodyPr/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Experience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enchantment</a:t>
            </a:r>
            <a:r>
              <a:rPr lang="it-IT" sz="2800" dirty="0" smtClean="0">
                <a:solidFill>
                  <a:schemeClr val="bg1"/>
                </a:solidFill>
              </a:rPr>
              <a:t> (Max Weber)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4048" y="592088"/>
            <a:ext cx="4211960" cy="56452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	</a:t>
            </a:r>
            <a:r>
              <a:rPr lang="it-IT" sz="3000" dirty="0" smtClean="0">
                <a:solidFill>
                  <a:schemeClr val="bg1"/>
                </a:solidFill>
              </a:rPr>
              <a:t>“</a:t>
            </a:r>
            <a:r>
              <a:rPr lang="it-IT" sz="3000" dirty="0" err="1" smtClean="0">
                <a:solidFill>
                  <a:schemeClr val="bg1"/>
                </a:solidFill>
              </a:rPr>
              <a:t>Everyone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takes</a:t>
            </a:r>
            <a:r>
              <a:rPr lang="it-IT" sz="3000" dirty="0" smtClean="0">
                <a:solidFill>
                  <a:schemeClr val="bg1"/>
                </a:solidFill>
              </a:rPr>
              <a:t> the </a:t>
            </a:r>
            <a:r>
              <a:rPr lang="it-IT" sz="3000" dirty="0" err="1" smtClean="0">
                <a:solidFill>
                  <a:schemeClr val="bg1"/>
                </a:solidFill>
              </a:rPr>
              <a:t>limits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of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his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own</a:t>
            </a:r>
            <a:r>
              <a:rPr lang="it-IT" sz="3000" dirty="0" smtClean="0">
                <a:solidFill>
                  <a:schemeClr val="bg1"/>
                </a:solidFill>
              </a:rPr>
              <a:t> vision </a:t>
            </a:r>
            <a:r>
              <a:rPr lang="it-IT" sz="3000" dirty="0" err="1" smtClean="0">
                <a:solidFill>
                  <a:schemeClr val="bg1"/>
                </a:solidFill>
              </a:rPr>
              <a:t>for</a:t>
            </a:r>
            <a:r>
              <a:rPr lang="it-IT" sz="3000" dirty="0" smtClean="0">
                <a:solidFill>
                  <a:schemeClr val="bg1"/>
                </a:solidFill>
              </a:rPr>
              <a:t> the </a:t>
            </a:r>
            <a:r>
              <a:rPr lang="it-IT" sz="3000" dirty="0" err="1" smtClean="0">
                <a:solidFill>
                  <a:schemeClr val="bg1"/>
                </a:solidFill>
              </a:rPr>
              <a:t>limits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of</a:t>
            </a:r>
            <a:r>
              <a:rPr lang="it-IT" sz="3000" dirty="0" smtClean="0">
                <a:solidFill>
                  <a:schemeClr val="bg1"/>
                </a:solidFill>
              </a:rPr>
              <a:t> the world.” </a:t>
            </a:r>
          </a:p>
          <a:p>
            <a:pPr>
              <a:buNone/>
            </a:pPr>
            <a:r>
              <a:rPr lang="it-IT" sz="3000" dirty="0" smtClean="0">
                <a:solidFill>
                  <a:schemeClr val="bg1"/>
                </a:solidFill>
              </a:rPr>
              <a:t>	(A. Schopenhauer)</a:t>
            </a:r>
          </a:p>
          <a:p>
            <a:pPr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	</a:t>
            </a:r>
            <a:r>
              <a:rPr lang="it-IT" sz="3000" dirty="0" err="1" smtClean="0">
                <a:solidFill>
                  <a:schemeClr val="bg1"/>
                </a:solidFill>
              </a:rPr>
              <a:t>Hence</a:t>
            </a:r>
            <a:r>
              <a:rPr lang="it-IT" sz="3000" dirty="0" smtClean="0">
                <a:solidFill>
                  <a:schemeClr val="bg1"/>
                </a:solidFill>
              </a:rPr>
              <a:t>, the goal </a:t>
            </a:r>
            <a:r>
              <a:rPr lang="it-IT" sz="3000" dirty="0" err="1" smtClean="0">
                <a:solidFill>
                  <a:schemeClr val="bg1"/>
                </a:solidFill>
              </a:rPr>
              <a:t>of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all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tourism</a:t>
            </a:r>
            <a:r>
              <a:rPr lang="it-IT" sz="3000" dirty="0" smtClean="0">
                <a:solidFill>
                  <a:schemeClr val="bg1"/>
                </a:solidFill>
              </a:rPr>
              <a:t> (</a:t>
            </a:r>
            <a:r>
              <a:rPr lang="it-IT" sz="3000" dirty="0" err="1" smtClean="0">
                <a:solidFill>
                  <a:schemeClr val="bg1"/>
                </a:solidFill>
              </a:rPr>
              <a:t>including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astrotourism</a:t>
            </a:r>
            <a:r>
              <a:rPr lang="it-IT" sz="3000" dirty="0" smtClean="0">
                <a:solidFill>
                  <a:schemeClr val="bg1"/>
                </a:solidFill>
              </a:rPr>
              <a:t>) </a:t>
            </a:r>
            <a:r>
              <a:rPr lang="it-IT" sz="3000" dirty="0" err="1" smtClean="0">
                <a:solidFill>
                  <a:schemeClr val="bg1"/>
                </a:solidFill>
              </a:rPr>
              <a:t>is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bringing</a:t>
            </a:r>
            <a:r>
              <a:rPr lang="it-IT" sz="3000" dirty="0" smtClean="0">
                <a:solidFill>
                  <a:schemeClr val="bg1"/>
                </a:solidFill>
              </a:rPr>
              <a:t> “</a:t>
            </a:r>
            <a:r>
              <a:rPr lang="it-IT" sz="3000" dirty="0" err="1" smtClean="0">
                <a:solidFill>
                  <a:schemeClr val="bg1"/>
                </a:solidFill>
              </a:rPr>
              <a:t>all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you</a:t>
            </a:r>
            <a:r>
              <a:rPr lang="it-IT" sz="3000" dirty="0" smtClean="0">
                <a:solidFill>
                  <a:schemeClr val="bg1"/>
                </a:solidFill>
              </a:rPr>
              <a:t> can </a:t>
            </a:r>
            <a:r>
              <a:rPr lang="it-IT" sz="3000" dirty="0" err="1" smtClean="0">
                <a:solidFill>
                  <a:schemeClr val="bg1"/>
                </a:solidFill>
              </a:rPr>
              <a:t>fit</a:t>
            </a:r>
            <a:r>
              <a:rPr lang="it-IT" sz="3000" dirty="0" smtClean="0">
                <a:solidFill>
                  <a:schemeClr val="bg1"/>
                </a:solidFill>
              </a:rPr>
              <a:t>” inside </a:t>
            </a:r>
            <a:r>
              <a:rPr lang="it-IT" sz="3000" dirty="0" err="1" smtClean="0">
                <a:solidFill>
                  <a:schemeClr val="bg1"/>
                </a:solidFill>
              </a:rPr>
              <a:t>one</a:t>
            </a:r>
            <a:r>
              <a:rPr lang="it-IT" sz="3000" dirty="0" smtClean="0">
                <a:solidFill>
                  <a:schemeClr val="bg1"/>
                </a:solidFill>
              </a:rPr>
              <a:t>’s </a:t>
            </a:r>
            <a:r>
              <a:rPr lang="it-IT" sz="3000" dirty="0" err="1" smtClean="0">
                <a:solidFill>
                  <a:schemeClr val="bg1"/>
                </a:solidFill>
              </a:rPr>
              <a:t>field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of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view</a:t>
            </a:r>
            <a:r>
              <a:rPr lang="it-IT" sz="3000" dirty="0" smtClean="0">
                <a:solidFill>
                  <a:schemeClr val="bg1"/>
                </a:solidFill>
              </a:rPr>
              <a:t> (</a:t>
            </a:r>
            <a:r>
              <a:rPr lang="it-IT" sz="3000" dirty="0" err="1" smtClean="0">
                <a:solidFill>
                  <a:schemeClr val="bg1"/>
                </a:solidFill>
              </a:rPr>
              <a:t>including</a:t>
            </a:r>
            <a:r>
              <a:rPr lang="it-IT" sz="3000" dirty="0" smtClean="0">
                <a:solidFill>
                  <a:schemeClr val="bg1"/>
                </a:solidFill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</a:rPr>
              <a:t>stars</a:t>
            </a:r>
            <a:r>
              <a:rPr lang="it-IT" sz="3000" dirty="0" smtClean="0">
                <a:solidFill>
                  <a:schemeClr val="bg1"/>
                </a:solidFill>
              </a:rPr>
              <a:t>)! </a:t>
            </a:r>
            <a:endParaRPr lang="it-IT" sz="30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C:\Users\utente\Pictures\astrophoto\astroart\al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3" y="0"/>
            <a:ext cx="5143501" cy="6905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ente\Pictures\astrophoto\cielo\pcg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6158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MEANING BY FRAMING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3000" dirty="0" smtClean="0">
                <a:solidFill>
                  <a:schemeClr val="bg1"/>
                </a:solidFill>
              </a:rPr>
              <a:t>	</a:t>
            </a:r>
            <a:r>
              <a:rPr lang="it-IT" sz="2800" dirty="0" err="1" smtClean="0">
                <a:solidFill>
                  <a:schemeClr val="bg1"/>
                </a:solidFill>
              </a:rPr>
              <a:t>Astronomical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events</a:t>
            </a:r>
            <a:r>
              <a:rPr lang="it-IT" sz="2800" dirty="0" smtClean="0">
                <a:solidFill>
                  <a:schemeClr val="bg1"/>
                </a:solidFill>
              </a:rPr>
              <a:t> – just </a:t>
            </a:r>
            <a:r>
              <a:rPr lang="it-IT" sz="2800" dirty="0" err="1" smtClean="0">
                <a:solidFill>
                  <a:schemeClr val="bg1"/>
                </a:solidFill>
              </a:rPr>
              <a:t>like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all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events</a:t>
            </a:r>
            <a:r>
              <a:rPr lang="it-IT" sz="2800" dirty="0" smtClean="0">
                <a:solidFill>
                  <a:schemeClr val="bg1"/>
                </a:solidFill>
              </a:rPr>
              <a:t> (social, </a:t>
            </a:r>
            <a:r>
              <a:rPr lang="it-IT" sz="2800" dirty="0" err="1" smtClean="0">
                <a:solidFill>
                  <a:schemeClr val="bg1"/>
                </a:solidFill>
              </a:rPr>
              <a:t>political</a:t>
            </a:r>
            <a:r>
              <a:rPr lang="it-IT" sz="2800" dirty="0" smtClean="0">
                <a:solidFill>
                  <a:schemeClr val="bg1"/>
                </a:solidFill>
              </a:rPr>
              <a:t>, personal) – </a:t>
            </a:r>
            <a:r>
              <a:rPr lang="it-IT" sz="2800" dirty="0" err="1" smtClean="0">
                <a:solidFill>
                  <a:schemeClr val="bg1"/>
                </a:solidFill>
              </a:rPr>
              <a:t>become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meaningful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people </a:t>
            </a:r>
            <a:r>
              <a:rPr lang="it-IT" sz="2800" dirty="0" err="1" smtClean="0">
                <a:solidFill>
                  <a:schemeClr val="bg1"/>
                </a:solidFill>
              </a:rPr>
              <a:t>when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they</a:t>
            </a:r>
            <a:r>
              <a:rPr lang="it-IT" sz="2800" dirty="0" smtClean="0">
                <a:solidFill>
                  <a:schemeClr val="bg1"/>
                </a:solidFill>
              </a:rPr>
              <a:t> are </a:t>
            </a:r>
            <a:r>
              <a:rPr lang="it-IT" sz="2800" dirty="0" err="1" smtClean="0">
                <a:solidFill>
                  <a:schemeClr val="bg1"/>
                </a:solidFill>
              </a:rPr>
              <a:t>allowed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i="1" dirty="0" smtClean="0">
                <a:solidFill>
                  <a:schemeClr val="bg1"/>
                </a:solidFill>
              </a:rPr>
              <a:t>frame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them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within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their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individual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experience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it-IT" sz="3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3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3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3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3000" dirty="0" smtClean="0">
                <a:solidFill>
                  <a:schemeClr val="bg1"/>
                </a:solidFill>
              </a:rPr>
              <a:t>	</a:t>
            </a:r>
            <a:r>
              <a:rPr lang="it-IT" sz="2800" dirty="0" err="1" smtClean="0">
                <a:solidFill>
                  <a:schemeClr val="bg1"/>
                </a:solidFill>
              </a:rPr>
              <a:t>Everybody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wants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say</a:t>
            </a:r>
            <a:r>
              <a:rPr lang="it-IT" sz="2800" dirty="0" smtClean="0">
                <a:solidFill>
                  <a:schemeClr val="bg1"/>
                </a:solidFill>
              </a:rPr>
              <a:t>:</a:t>
            </a:r>
            <a:endParaRPr lang="it-IT" sz="280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sz="4000" i="1" dirty="0" smtClean="0">
                <a:solidFill>
                  <a:schemeClr val="bg1"/>
                </a:solidFill>
              </a:rPr>
              <a:t>“I </a:t>
            </a:r>
            <a:r>
              <a:rPr lang="it-IT" sz="4000" i="1" dirty="0" err="1" smtClean="0">
                <a:solidFill>
                  <a:schemeClr val="bg1"/>
                </a:solidFill>
              </a:rPr>
              <a:t>was</a:t>
            </a:r>
            <a:r>
              <a:rPr lang="it-IT" sz="4000" i="1" dirty="0" smtClean="0">
                <a:solidFill>
                  <a:schemeClr val="bg1"/>
                </a:solidFill>
              </a:rPr>
              <a:t> </a:t>
            </a:r>
            <a:r>
              <a:rPr lang="it-IT" sz="4000" i="1" dirty="0" err="1" smtClean="0">
                <a:solidFill>
                  <a:schemeClr val="bg1"/>
                </a:solidFill>
              </a:rPr>
              <a:t>there</a:t>
            </a:r>
            <a:r>
              <a:rPr lang="it-IT" sz="4000" i="1" dirty="0" smtClean="0">
                <a:solidFill>
                  <a:schemeClr val="bg1"/>
                </a:solidFill>
              </a:rPr>
              <a:t>!”</a:t>
            </a:r>
            <a:endParaRPr lang="it-IT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onrisehernandez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07950" y="-528638"/>
            <a:ext cx="9396413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THE PERFECT FRAMING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39163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“</a:t>
            </a:r>
            <a:r>
              <a:rPr lang="it-IT" sz="2800" dirty="0" err="1" smtClean="0">
                <a:solidFill>
                  <a:schemeClr val="bg1"/>
                </a:solidFill>
              </a:rPr>
              <a:t>While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draughtsman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starts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middle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sheet</a:t>
            </a:r>
            <a:r>
              <a:rPr lang="it-IT" sz="2800" dirty="0" smtClean="0">
                <a:solidFill>
                  <a:schemeClr val="bg1"/>
                </a:solidFill>
              </a:rPr>
              <a:t>, the </a:t>
            </a:r>
            <a:r>
              <a:rPr lang="it-IT" sz="2800" dirty="0" err="1" smtClean="0">
                <a:solidFill>
                  <a:schemeClr val="bg1"/>
                </a:solidFill>
              </a:rPr>
              <a:t>photographer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starts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frame. The </a:t>
            </a:r>
            <a:r>
              <a:rPr lang="it-IT" sz="2800" dirty="0" err="1" smtClean="0">
                <a:solidFill>
                  <a:schemeClr val="bg1"/>
                </a:solidFill>
              </a:rPr>
              <a:t>photograph</a:t>
            </a:r>
            <a:r>
              <a:rPr lang="it-IT" sz="2800" dirty="0" smtClean="0">
                <a:solidFill>
                  <a:schemeClr val="bg1"/>
                </a:solidFill>
              </a:rPr>
              <a:t>’s </a:t>
            </a:r>
            <a:r>
              <a:rPr lang="it-IT" sz="2800" dirty="0" err="1" smtClean="0">
                <a:solidFill>
                  <a:schemeClr val="bg1"/>
                </a:solidFill>
              </a:rPr>
              <a:t>edge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defines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content</a:t>
            </a:r>
            <a:r>
              <a:rPr lang="it-IT" sz="2800" dirty="0" smtClean="0">
                <a:solidFill>
                  <a:schemeClr val="bg1"/>
                </a:solidFill>
              </a:rPr>
              <a:t>.”</a:t>
            </a:r>
            <a:endParaRPr lang="it-IT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chemeClr val="bg1"/>
                </a:solidFill>
              </a:rPr>
              <a:t>				</a:t>
            </a:r>
            <a:r>
              <a:rPr lang="it-IT" sz="2400" dirty="0" smtClean="0">
                <a:solidFill>
                  <a:schemeClr val="bg1"/>
                </a:solidFill>
              </a:rPr>
              <a:t>     J</a:t>
            </a:r>
            <a:r>
              <a:rPr lang="it-IT" sz="2400" dirty="0">
                <a:solidFill>
                  <a:schemeClr val="bg1"/>
                </a:solidFill>
              </a:rPr>
              <a:t>. </a:t>
            </a:r>
            <a:r>
              <a:rPr lang="it-IT" sz="2400" dirty="0" err="1">
                <a:solidFill>
                  <a:schemeClr val="bg1"/>
                </a:solidFill>
              </a:rPr>
              <a:t>Szarkowski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smtClean="0">
                <a:solidFill>
                  <a:schemeClr val="bg1"/>
                </a:solidFill>
              </a:rPr>
              <a:t>“The </a:t>
            </a:r>
            <a:r>
              <a:rPr lang="it-IT" sz="2400" dirty="0" err="1" smtClean="0">
                <a:solidFill>
                  <a:schemeClr val="bg1"/>
                </a:solidFill>
              </a:rPr>
              <a:t>Photographer</a:t>
            </a:r>
            <a:r>
              <a:rPr lang="it-IT" sz="2400" dirty="0" smtClean="0">
                <a:solidFill>
                  <a:schemeClr val="bg1"/>
                </a:solidFill>
              </a:rPr>
              <a:t>’s </a:t>
            </a:r>
            <a:r>
              <a:rPr lang="it-IT" sz="2400" dirty="0" err="1" smtClean="0">
                <a:solidFill>
                  <a:schemeClr val="bg1"/>
                </a:solidFill>
              </a:rPr>
              <a:t>Eye</a:t>
            </a:r>
            <a:r>
              <a:rPr lang="it-IT" sz="2400" dirty="0" smtClean="0">
                <a:solidFill>
                  <a:schemeClr val="bg1"/>
                </a:solidFill>
              </a:rPr>
              <a:t>” </a:t>
            </a: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chemeClr val="bg1"/>
                </a:solidFill>
              </a:rPr>
              <a:t>	</a:t>
            </a:r>
            <a:endParaRPr lang="it-IT" sz="2400" i="1" dirty="0">
              <a:solidFill>
                <a:schemeClr val="bg1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5085184"/>
            <a:ext cx="8496175" cy="1384995"/>
          </a:xfrm>
          <a:prstGeom prst="rect">
            <a:avLst/>
          </a:prstGeom>
          <a:solidFill>
            <a:schemeClr val="tx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“</a:t>
            </a:r>
            <a:r>
              <a:rPr lang="it-IT" sz="2800" dirty="0" err="1" smtClean="0">
                <a:solidFill>
                  <a:schemeClr val="bg1"/>
                </a:solidFill>
              </a:rPr>
              <a:t>Contemplation</a:t>
            </a:r>
            <a:r>
              <a:rPr lang="it-IT" sz="2800" dirty="0" smtClean="0">
                <a:solidFill>
                  <a:schemeClr val="bg1"/>
                </a:solidFill>
              </a:rPr>
              <a:t>”: in Latin “</a:t>
            </a:r>
            <a:r>
              <a:rPr lang="it-IT" sz="2800" dirty="0" err="1" smtClean="0">
                <a:solidFill>
                  <a:schemeClr val="bg1"/>
                </a:solidFill>
              </a:rPr>
              <a:t>cum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templum</a:t>
            </a:r>
            <a:r>
              <a:rPr lang="it-IT" sz="2800" dirty="0" smtClean="0">
                <a:solidFill>
                  <a:schemeClr val="bg1"/>
                </a:solidFill>
              </a:rPr>
              <a:t>”</a:t>
            </a:r>
            <a:r>
              <a:rPr lang="it-IT" sz="2800" dirty="0" smtClean="0">
                <a:solidFill>
                  <a:schemeClr val="bg1"/>
                </a:solidFill>
              </a:rPr>
              <a:t>, the </a:t>
            </a:r>
            <a:r>
              <a:rPr lang="it-IT" sz="2800" dirty="0" err="1" smtClean="0">
                <a:solidFill>
                  <a:schemeClr val="bg1"/>
                </a:solidFill>
              </a:rPr>
              <a:t>space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selected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for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divination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r>
              <a:rPr lang="it-IT" sz="2800" dirty="0" err="1" smtClean="0">
                <a:solidFill>
                  <a:schemeClr val="bg1"/>
                </a:solidFill>
              </a:rPr>
              <a:t>It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denotes</a:t>
            </a:r>
            <a:r>
              <a:rPr lang="it-IT" sz="2800" dirty="0" smtClean="0">
                <a:solidFill>
                  <a:schemeClr val="bg1"/>
                </a:solidFill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</a:rPr>
              <a:t>point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view</a:t>
            </a:r>
            <a:r>
              <a:rPr lang="it-IT" sz="2800" dirty="0" smtClean="0">
                <a:solidFill>
                  <a:schemeClr val="bg1"/>
                </a:solidFill>
              </a:rPr>
              <a:t>, the position </a:t>
            </a:r>
            <a:r>
              <a:rPr lang="it-IT" sz="2800" dirty="0" err="1" smtClean="0">
                <a:solidFill>
                  <a:schemeClr val="bg1"/>
                </a:solidFill>
              </a:rPr>
              <a:t>for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wonder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endParaRPr lang="it-IT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onrisehernandez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07950" y="-528638"/>
            <a:ext cx="9396413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THE PERFECT FRAMING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39163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“</a:t>
            </a:r>
            <a:r>
              <a:rPr lang="it-IT" sz="2800" dirty="0" err="1" smtClean="0">
                <a:solidFill>
                  <a:schemeClr val="bg1"/>
                </a:solidFill>
              </a:rPr>
              <a:t>While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draughtsman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starts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middle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sheet</a:t>
            </a:r>
            <a:r>
              <a:rPr lang="it-IT" sz="2800" dirty="0" smtClean="0">
                <a:solidFill>
                  <a:schemeClr val="bg1"/>
                </a:solidFill>
              </a:rPr>
              <a:t>, the </a:t>
            </a:r>
            <a:r>
              <a:rPr lang="it-IT" sz="2800" dirty="0" err="1" smtClean="0">
                <a:solidFill>
                  <a:schemeClr val="bg1"/>
                </a:solidFill>
              </a:rPr>
              <a:t>photographer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starts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frame. The </a:t>
            </a:r>
            <a:r>
              <a:rPr lang="it-IT" sz="2800" dirty="0" err="1" smtClean="0">
                <a:solidFill>
                  <a:schemeClr val="bg1"/>
                </a:solidFill>
              </a:rPr>
              <a:t>photograph</a:t>
            </a:r>
            <a:r>
              <a:rPr lang="it-IT" sz="2800" dirty="0" smtClean="0">
                <a:solidFill>
                  <a:schemeClr val="bg1"/>
                </a:solidFill>
              </a:rPr>
              <a:t>’s </a:t>
            </a:r>
            <a:r>
              <a:rPr lang="it-IT" sz="2800" dirty="0" err="1" smtClean="0">
                <a:solidFill>
                  <a:schemeClr val="bg1"/>
                </a:solidFill>
              </a:rPr>
              <a:t>edge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defines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content</a:t>
            </a:r>
            <a:r>
              <a:rPr lang="it-IT" sz="2800" dirty="0" smtClean="0">
                <a:solidFill>
                  <a:schemeClr val="bg1"/>
                </a:solidFill>
              </a:rPr>
              <a:t>.”</a:t>
            </a:r>
            <a:endParaRPr lang="it-IT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chemeClr val="bg1"/>
                </a:solidFill>
              </a:rPr>
              <a:t>				</a:t>
            </a:r>
            <a:r>
              <a:rPr lang="it-IT" sz="2400" dirty="0" smtClean="0">
                <a:solidFill>
                  <a:schemeClr val="bg1"/>
                </a:solidFill>
              </a:rPr>
              <a:t>     J</a:t>
            </a:r>
            <a:r>
              <a:rPr lang="it-IT" sz="2400" dirty="0">
                <a:solidFill>
                  <a:schemeClr val="bg1"/>
                </a:solidFill>
              </a:rPr>
              <a:t>. </a:t>
            </a:r>
            <a:r>
              <a:rPr lang="it-IT" sz="2400" dirty="0" err="1">
                <a:solidFill>
                  <a:schemeClr val="bg1"/>
                </a:solidFill>
              </a:rPr>
              <a:t>Szarkowski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smtClean="0">
                <a:solidFill>
                  <a:schemeClr val="bg1"/>
                </a:solidFill>
              </a:rPr>
              <a:t>“The </a:t>
            </a:r>
            <a:r>
              <a:rPr lang="it-IT" sz="2400" dirty="0" err="1" smtClean="0">
                <a:solidFill>
                  <a:schemeClr val="bg1"/>
                </a:solidFill>
              </a:rPr>
              <a:t>Photographer</a:t>
            </a:r>
            <a:r>
              <a:rPr lang="it-IT" sz="2400" dirty="0" smtClean="0">
                <a:solidFill>
                  <a:schemeClr val="bg1"/>
                </a:solidFill>
              </a:rPr>
              <a:t>’s </a:t>
            </a:r>
            <a:r>
              <a:rPr lang="it-IT" sz="2400" dirty="0" err="1" smtClean="0">
                <a:solidFill>
                  <a:schemeClr val="bg1"/>
                </a:solidFill>
              </a:rPr>
              <a:t>Eye</a:t>
            </a:r>
            <a:r>
              <a:rPr lang="it-IT" sz="2400" dirty="0" smtClean="0">
                <a:solidFill>
                  <a:schemeClr val="bg1"/>
                </a:solidFill>
              </a:rPr>
              <a:t>” </a:t>
            </a: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chemeClr val="bg1"/>
                </a:solidFill>
              </a:rPr>
              <a:t>	</a:t>
            </a:r>
            <a:endParaRPr lang="it-IT" sz="2400" i="1" dirty="0">
              <a:solidFill>
                <a:schemeClr val="bg1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5085184"/>
            <a:ext cx="8496175" cy="1384995"/>
          </a:xfrm>
          <a:prstGeom prst="rect">
            <a:avLst/>
          </a:prstGeom>
          <a:solidFill>
            <a:schemeClr val="tx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At the </a:t>
            </a:r>
            <a:r>
              <a:rPr lang="it-IT" sz="2800" dirty="0" err="1" smtClean="0">
                <a:solidFill>
                  <a:schemeClr val="bg1"/>
                </a:solidFill>
              </a:rPr>
              <a:t>intersection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between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astronomical</a:t>
            </a:r>
            <a:r>
              <a:rPr lang="it-IT" sz="2800" dirty="0" smtClean="0">
                <a:solidFill>
                  <a:schemeClr val="bg1"/>
                </a:solidFill>
              </a:rPr>
              <a:t> and personal </a:t>
            </a:r>
            <a:r>
              <a:rPr lang="it-IT" sz="2800" dirty="0" err="1" smtClean="0">
                <a:solidFill>
                  <a:schemeClr val="bg1"/>
                </a:solidFill>
              </a:rPr>
              <a:t>storytelling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it</a:t>
            </a:r>
            <a:r>
              <a:rPr lang="it-IT" sz="2800" dirty="0" smtClean="0">
                <a:solidFill>
                  <a:schemeClr val="bg1"/>
                </a:solidFill>
              </a:rPr>
              <a:t>’s the </a:t>
            </a:r>
            <a:r>
              <a:rPr lang="it-IT" sz="2800" dirty="0" err="1" smtClean="0">
                <a:solidFill>
                  <a:schemeClr val="bg1"/>
                </a:solidFill>
              </a:rPr>
              <a:t>context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that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makes</a:t>
            </a:r>
            <a:r>
              <a:rPr lang="it-IT" sz="2800" dirty="0" smtClean="0">
                <a:solidFill>
                  <a:schemeClr val="bg1"/>
                </a:solidFill>
              </a:rPr>
              <a:t> news out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information, and </a:t>
            </a:r>
            <a:r>
              <a:rPr lang="it-IT" sz="2800" dirty="0" err="1" smtClean="0">
                <a:solidFill>
                  <a:schemeClr val="bg1"/>
                </a:solidFill>
              </a:rPr>
              <a:t>turns</a:t>
            </a:r>
            <a:r>
              <a:rPr lang="it-IT" sz="2800" dirty="0" smtClean="0">
                <a:solidFill>
                  <a:schemeClr val="bg1"/>
                </a:solidFill>
              </a:rPr>
              <a:t> news </a:t>
            </a:r>
            <a:r>
              <a:rPr lang="it-IT" sz="2800" dirty="0" err="1" smtClean="0">
                <a:solidFill>
                  <a:schemeClr val="bg1"/>
                </a:solidFill>
              </a:rPr>
              <a:t>into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knowledge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tente\Pictures\astrophoto\Terra\cupola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44001" cy="6086475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it-IT" sz="3400" dirty="0" smtClean="0">
                <a:solidFill>
                  <a:schemeClr val="bg1"/>
                </a:solidFill>
              </a:rPr>
              <a:t>THE MOST IMPORTANT WINDOW OF THE WORLD</a:t>
            </a:r>
            <a:endParaRPr lang="it-IT" sz="34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clisseabo6_shar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7088" y="0"/>
            <a:ext cx="4506912" cy="6858000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301426"/>
            <a:ext cx="5554340" cy="1642194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chemeClr val="bg2"/>
                </a:solidFill>
              </a:rPr>
              <a:t>THE PHOTOGRAPHER’S EYE</a:t>
            </a:r>
            <a:endParaRPr lang="it-IT" sz="3200" dirty="0">
              <a:solidFill>
                <a:schemeClr val="bg2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980728"/>
            <a:ext cx="4680520" cy="698477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4400" dirty="0">
                <a:solidFill>
                  <a:schemeClr val="bg1"/>
                </a:solidFill>
              </a:rPr>
              <a:t>In </a:t>
            </a:r>
            <a:r>
              <a:rPr lang="it-IT" sz="4400" dirty="0" err="1" smtClean="0">
                <a:solidFill>
                  <a:schemeClr val="bg1"/>
                </a:solidFill>
              </a:rPr>
              <a:t>astronomy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everything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is</a:t>
            </a:r>
            <a:r>
              <a:rPr lang="it-IT" sz="4400" dirty="0" smtClean="0">
                <a:solidFill>
                  <a:schemeClr val="bg1"/>
                </a:solidFill>
              </a:rPr>
              <a:t> far </a:t>
            </a:r>
            <a:r>
              <a:rPr lang="it-IT" sz="4400" dirty="0" err="1" smtClean="0">
                <a:solidFill>
                  <a:schemeClr val="bg1"/>
                </a:solidFill>
              </a:rPr>
              <a:t>away</a:t>
            </a:r>
            <a:r>
              <a:rPr lang="it-IT" sz="4400" dirty="0" smtClean="0">
                <a:solidFill>
                  <a:schemeClr val="bg1"/>
                </a:solidFill>
              </a:rPr>
              <a:t>, </a:t>
            </a:r>
            <a:r>
              <a:rPr lang="it-IT" sz="4400" dirty="0" err="1" smtClean="0">
                <a:solidFill>
                  <a:schemeClr val="bg1"/>
                </a:solidFill>
              </a:rPr>
              <a:t>to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infinity</a:t>
            </a:r>
            <a:r>
              <a:rPr lang="it-IT" sz="4400" dirty="0" smtClean="0">
                <a:solidFill>
                  <a:schemeClr val="bg1"/>
                </a:solidFill>
              </a:rPr>
              <a:t>, </a:t>
            </a:r>
            <a:r>
              <a:rPr lang="it-IT" sz="4400" dirty="0" err="1" smtClean="0">
                <a:solidFill>
                  <a:schemeClr val="bg1"/>
                </a:solidFill>
              </a:rPr>
              <a:t>especially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as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perceived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by</a:t>
            </a:r>
            <a:r>
              <a:rPr lang="it-IT" sz="4400" dirty="0" smtClean="0">
                <a:solidFill>
                  <a:schemeClr val="bg1"/>
                </a:solidFill>
              </a:rPr>
              <a:t> the public. The </a:t>
            </a:r>
            <a:r>
              <a:rPr lang="it-IT" sz="4400" dirty="0" err="1" smtClean="0">
                <a:solidFill>
                  <a:schemeClr val="bg1"/>
                </a:solidFill>
              </a:rPr>
              <a:t>sky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lacks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depth</a:t>
            </a:r>
            <a:r>
              <a:rPr lang="it-IT" sz="4400" dirty="0" smtClean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endParaRPr lang="it-IT" sz="4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4400" dirty="0" err="1" smtClean="0">
                <a:solidFill>
                  <a:schemeClr val="bg1"/>
                </a:solidFill>
              </a:rPr>
              <a:t>Adjusting</a:t>
            </a:r>
            <a:r>
              <a:rPr lang="it-IT" sz="4400" dirty="0" smtClean="0">
                <a:solidFill>
                  <a:schemeClr val="bg1"/>
                </a:solidFill>
              </a:rPr>
              <a:t> the focus </a:t>
            </a:r>
            <a:r>
              <a:rPr lang="it-IT" sz="4400" dirty="0" err="1" smtClean="0">
                <a:solidFill>
                  <a:schemeClr val="bg1"/>
                </a:solidFill>
              </a:rPr>
              <a:t>is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necessary</a:t>
            </a:r>
            <a:r>
              <a:rPr lang="it-IT" sz="4400" dirty="0" smtClean="0">
                <a:solidFill>
                  <a:schemeClr val="bg1"/>
                </a:solidFill>
              </a:rPr>
              <a:t>, </a:t>
            </a:r>
            <a:r>
              <a:rPr lang="it-IT" sz="4400" dirty="0" err="1" smtClean="0">
                <a:solidFill>
                  <a:schemeClr val="bg1"/>
                </a:solidFill>
              </a:rPr>
              <a:t>as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an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action</a:t>
            </a:r>
            <a:r>
              <a:rPr lang="it-IT" sz="4400" dirty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to</a:t>
            </a:r>
            <a:r>
              <a:rPr lang="it-IT" sz="4400" dirty="0" smtClean="0">
                <a:solidFill>
                  <a:schemeClr val="bg1"/>
                </a:solidFill>
              </a:rPr>
              <a:t> put the </a:t>
            </a:r>
            <a:r>
              <a:rPr lang="it-IT" sz="4400" dirty="0" err="1" smtClean="0">
                <a:solidFill>
                  <a:schemeClr val="bg1"/>
                </a:solidFill>
              </a:rPr>
              <a:t>sky</a:t>
            </a:r>
            <a:r>
              <a:rPr lang="it-IT" sz="4400" dirty="0" smtClean="0">
                <a:solidFill>
                  <a:schemeClr val="bg1"/>
                </a:solidFill>
              </a:rPr>
              <a:t> in </a:t>
            </a:r>
            <a:r>
              <a:rPr lang="it-IT" sz="4400" dirty="0" err="1" smtClean="0">
                <a:solidFill>
                  <a:schemeClr val="bg1"/>
                </a:solidFill>
              </a:rPr>
              <a:t>perspective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with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respect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to</a:t>
            </a:r>
            <a:r>
              <a:rPr lang="it-IT" sz="4400" dirty="0" smtClean="0">
                <a:solidFill>
                  <a:schemeClr val="bg1"/>
                </a:solidFill>
              </a:rPr>
              <a:t> people’s </a:t>
            </a:r>
            <a:r>
              <a:rPr lang="it-IT" sz="4400" dirty="0" err="1" smtClean="0">
                <a:solidFill>
                  <a:schemeClr val="bg1"/>
                </a:solidFill>
              </a:rPr>
              <a:t>lives</a:t>
            </a:r>
            <a:r>
              <a:rPr lang="it-IT" sz="4400" dirty="0" smtClean="0">
                <a:solidFill>
                  <a:schemeClr val="bg1"/>
                </a:solidFill>
              </a:rPr>
              <a:t> and </a:t>
            </a:r>
            <a:r>
              <a:rPr lang="it-IT" sz="4400" dirty="0" err="1" smtClean="0">
                <a:solidFill>
                  <a:schemeClr val="bg1"/>
                </a:solidFill>
              </a:rPr>
              <a:t>experiences</a:t>
            </a:r>
            <a:r>
              <a:rPr lang="it-IT" sz="44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endParaRPr lang="it-IT" sz="4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4400" dirty="0" smtClean="0">
                <a:solidFill>
                  <a:schemeClr val="bg1"/>
                </a:solidFill>
              </a:rPr>
              <a:t>Best </a:t>
            </a:r>
            <a:r>
              <a:rPr lang="it-IT" sz="4400" dirty="0" err="1" smtClean="0">
                <a:solidFill>
                  <a:schemeClr val="bg1"/>
                </a:solidFill>
              </a:rPr>
              <a:t>if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done</a:t>
            </a:r>
            <a:r>
              <a:rPr lang="it-IT" sz="4400" dirty="0" smtClean="0">
                <a:solidFill>
                  <a:schemeClr val="bg1"/>
                </a:solidFill>
              </a:rPr>
              <a:t> in a personal way: </a:t>
            </a:r>
            <a:r>
              <a:rPr lang="it-IT" sz="4400" dirty="0" err="1" smtClean="0">
                <a:solidFill>
                  <a:schemeClr val="bg1"/>
                </a:solidFill>
              </a:rPr>
              <a:t>travelling</a:t>
            </a:r>
            <a:r>
              <a:rPr lang="it-IT" sz="4400" dirty="0" smtClean="0">
                <a:solidFill>
                  <a:schemeClr val="bg1"/>
                </a:solidFill>
              </a:rPr>
              <a:t> </a:t>
            </a:r>
            <a:r>
              <a:rPr lang="it-IT" sz="4400" dirty="0" err="1" smtClean="0">
                <a:solidFill>
                  <a:schemeClr val="bg1"/>
                </a:solidFill>
              </a:rPr>
              <a:t>through</a:t>
            </a:r>
            <a:r>
              <a:rPr lang="it-IT" sz="4400" dirty="0" smtClean="0">
                <a:solidFill>
                  <a:schemeClr val="bg1"/>
                </a:solidFill>
              </a:rPr>
              <a:t> the </a:t>
            </a:r>
            <a:r>
              <a:rPr lang="it-IT" sz="4400" dirty="0" err="1" smtClean="0">
                <a:solidFill>
                  <a:schemeClr val="bg1"/>
                </a:solidFill>
              </a:rPr>
              <a:t>author</a:t>
            </a:r>
            <a:r>
              <a:rPr lang="it-IT" sz="4400" dirty="0" smtClean="0">
                <a:solidFill>
                  <a:schemeClr val="bg1"/>
                </a:solidFill>
              </a:rPr>
              <a:t>’s </a:t>
            </a:r>
            <a:r>
              <a:rPr lang="it-IT" sz="4400" dirty="0" err="1" smtClean="0">
                <a:solidFill>
                  <a:schemeClr val="bg1"/>
                </a:solidFill>
              </a:rPr>
              <a:t>words</a:t>
            </a:r>
            <a:r>
              <a:rPr lang="it-IT" sz="4400" dirty="0" smtClean="0">
                <a:solidFill>
                  <a:schemeClr val="bg1"/>
                </a:solidFill>
              </a:rPr>
              <a:t> and </a:t>
            </a:r>
            <a:r>
              <a:rPr lang="it-IT" sz="4400" dirty="0" err="1" smtClean="0">
                <a:solidFill>
                  <a:schemeClr val="bg1"/>
                </a:solidFill>
              </a:rPr>
              <a:t>eyes</a:t>
            </a:r>
            <a:r>
              <a:rPr lang="it-IT" sz="4400" dirty="0" smtClean="0">
                <a:solidFill>
                  <a:schemeClr val="bg1"/>
                </a:solidFill>
              </a:rPr>
              <a:t>. Just </a:t>
            </a:r>
            <a:r>
              <a:rPr lang="it-IT" sz="4400" dirty="0" err="1" smtClean="0">
                <a:solidFill>
                  <a:schemeClr val="bg1"/>
                </a:solidFill>
              </a:rPr>
              <a:t>like</a:t>
            </a:r>
            <a:r>
              <a:rPr lang="it-IT" sz="4400" dirty="0" smtClean="0">
                <a:solidFill>
                  <a:schemeClr val="bg1"/>
                </a:solidFill>
              </a:rPr>
              <a:t> in a </a:t>
            </a:r>
            <a:r>
              <a:rPr lang="it-IT" sz="4400" dirty="0" err="1" smtClean="0">
                <a:solidFill>
                  <a:schemeClr val="bg1"/>
                </a:solidFill>
              </a:rPr>
              <a:t>planetarium</a:t>
            </a:r>
            <a:r>
              <a:rPr lang="it-IT" sz="4400" dirty="0" smtClean="0">
                <a:solidFill>
                  <a:schemeClr val="bg1"/>
                </a:solidFill>
              </a:rPr>
              <a:t>!</a:t>
            </a:r>
            <a:endParaRPr lang="it-IT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tb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092826"/>
          </a:xfrm>
          <a:prstGeom prst="rect">
            <a:avLst/>
          </a:prstGeom>
          <a:noFill/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ASTROTOURISM IN A PLANETARIUM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772816"/>
            <a:ext cx="7128792" cy="4824536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In the </a:t>
            </a:r>
            <a:r>
              <a:rPr lang="it-IT" sz="2800" dirty="0" err="1">
                <a:solidFill>
                  <a:schemeClr val="bg1"/>
                </a:solidFill>
              </a:rPr>
              <a:t>p</a:t>
            </a:r>
            <a:r>
              <a:rPr lang="it-IT" sz="2800" dirty="0" err="1" smtClean="0">
                <a:solidFill>
                  <a:schemeClr val="bg1"/>
                </a:solidFill>
              </a:rPr>
              <a:t>lanetarium</a:t>
            </a:r>
            <a:r>
              <a:rPr lang="it-IT" sz="2800" dirty="0" smtClean="0">
                <a:solidFill>
                  <a:schemeClr val="bg1"/>
                </a:solidFill>
              </a:rPr>
              <a:t>, the </a:t>
            </a:r>
            <a:r>
              <a:rPr lang="it-IT" sz="2800" dirty="0" err="1" smtClean="0">
                <a:solidFill>
                  <a:schemeClr val="bg1"/>
                </a:solidFill>
              </a:rPr>
              <a:t>narrator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is</a:t>
            </a:r>
            <a:r>
              <a:rPr lang="it-IT" sz="2800" dirty="0" smtClean="0">
                <a:solidFill>
                  <a:schemeClr val="bg1"/>
                </a:solidFill>
              </a:rPr>
              <a:t> a tour guide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universe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beyond</a:t>
            </a:r>
            <a:r>
              <a:rPr lang="it-IT" sz="2800" dirty="0" smtClean="0">
                <a:solidFill>
                  <a:schemeClr val="bg1"/>
                </a:solidFill>
              </a:rPr>
              <a:t> the dome. 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The audience </a:t>
            </a:r>
            <a:r>
              <a:rPr lang="it-IT" sz="2800" dirty="0" err="1" smtClean="0">
                <a:solidFill>
                  <a:schemeClr val="bg1"/>
                </a:solidFill>
              </a:rPr>
              <a:t>travels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through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space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time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while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remaining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seated</a:t>
            </a:r>
            <a:r>
              <a:rPr lang="it-IT" sz="2800" dirty="0" smtClean="0">
                <a:solidFill>
                  <a:schemeClr val="bg1"/>
                </a:solidFill>
              </a:rPr>
              <a:t>, just </a:t>
            </a:r>
            <a:r>
              <a:rPr lang="it-IT" sz="2800" dirty="0" err="1" smtClean="0">
                <a:solidFill>
                  <a:schemeClr val="bg1"/>
                </a:solidFill>
              </a:rPr>
              <a:t>following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narration</a:t>
            </a:r>
            <a:r>
              <a:rPr lang="it-IT" sz="2800" dirty="0" smtClean="0">
                <a:solidFill>
                  <a:schemeClr val="bg1"/>
                </a:solidFill>
              </a:rPr>
              <a:t>, the </a:t>
            </a:r>
            <a:r>
              <a:rPr lang="it-IT" sz="2800" dirty="0" err="1" smtClean="0">
                <a:solidFill>
                  <a:schemeClr val="bg1"/>
                </a:solidFill>
              </a:rPr>
              <a:t>music</a:t>
            </a:r>
            <a:r>
              <a:rPr lang="it-IT" sz="2800" dirty="0" smtClean="0">
                <a:solidFill>
                  <a:schemeClr val="bg1"/>
                </a:solidFill>
              </a:rPr>
              <a:t> and the </a:t>
            </a:r>
            <a:r>
              <a:rPr lang="it-IT" sz="2800" dirty="0" err="1" smtClean="0">
                <a:solidFill>
                  <a:schemeClr val="bg1"/>
                </a:solidFill>
              </a:rPr>
              <a:t>visuals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 </a:t>
            </a:r>
            <a:r>
              <a:rPr lang="it-IT" sz="2800" dirty="0" err="1">
                <a:solidFill>
                  <a:schemeClr val="bg1"/>
                </a:solidFill>
              </a:rPr>
              <a:t>p</a:t>
            </a:r>
            <a:r>
              <a:rPr lang="it-IT" sz="2800" dirty="0" err="1" smtClean="0">
                <a:solidFill>
                  <a:schemeClr val="bg1"/>
                </a:solidFill>
              </a:rPr>
              <a:t>lanetarium</a:t>
            </a:r>
            <a:r>
              <a:rPr lang="it-IT" sz="2800" dirty="0" smtClean="0">
                <a:solidFill>
                  <a:schemeClr val="bg1"/>
                </a:solidFill>
              </a:rPr>
              <a:t> show </a:t>
            </a:r>
            <a:r>
              <a:rPr lang="it-IT" sz="2800" dirty="0" err="1" smtClean="0">
                <a:solidFill>
                  <a:schemeClr val="bg1"/>
                </a:solidFill>
              </a:rPr>
              <a:t>is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astrotouristic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experience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Pictures\Planetario\ingresso.jpg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-381001" y="0"/>
            <a:ext cx="10292052" cy="6885384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4900" dirty="0" smtClean="0">
                <a:solidFill>
                  <a:schemeClr val="bg1"/>
                </a:solidFill>
              </a:rPr>
              <a:t>PLANETARIUM </a:t>
            </a: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sz="4000" dirty="0" smtClean="0">
                <a:solidFill>
                  <a:schemeClr val="bg1"/>
                </a:solidFill>
              </a:rPr>
              <a:t>AND</a:t>
            </a:r>
            <a:r>
              <a:rPr lang="it-IT" sz="4000" dirty="0" smtClean="0">
                <a:solidFill>
                  <a:schemeClr val="bg1"/>
                </a:solidFill>
              </a:rPr>
              <a:t> ASTRONOMICAL MUSUM OF ROME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23728" y="2863477"/>
            <a:ext cx="6840760" cy="4525963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A</a:t>
            </a:r>
            <a:r>
              <a:rPr lang="it-IT" sz="2800" dirty="0" err="1" smtClean="0">
                <a:solidFill>
                  <a:schemeClr val="bg1"/>
                </a:solidFill>
              </a:rPr>
              <a:t>lmost</a:t>
            </a:r>
            <a:r>
              <a:rPr lang="it-IT" sz="2800" dirty="0" smtClean="0">
                <a:solidFill>
                  <a:schemeClr val="bg1"/>
                </a:solidFill>
              </a:rPr>
              <a:t> 1 </a:t>
            </a:r>
            <a:r>
              <a:rPr lang="it-IT" sz="2800" dirty="0" err="1" smtClean="0">
                <a:solidFill>
                  <a:schemeClr val="bg1"/>
                </a:solidFill>
              </a:rPr>
              <a:t>million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visitors</a:t>
            </a:r>
            <a:r>
              <a:rPr lang="it-IT" sz="2800" dirty="0" smtClean="0">
                <a:solidFill>
                  <a:schemeClr val="bg1"/>
                </a:solidFill>
              </a:rPr>
              <a:t> in 10 </a:t>
            </a:r>
            <a:r>
              <a:rPr lang="it-IT" sz="2800" dirty="0" err="1" smtClean="0">
                <a:solidFill>
                  <a:schemeClr val="bg1"/>
                </a:solidFill>
              </a:rPr>
              <a:t>years</a:t>
            </a:r>
            <a:r>
              <a:rPr lang="it-IT" sz="2800" dirty="0" smtClean="0">
                <a:solidFill>
                  <a:schemeClr val="bg1"/>
                </a:solidFill>
              </a:rPr>
              <a:t> (2004-2014).</a:t>
            </a:r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err="1" smtClean="0">
                <a:solidFill>
                  <a:schemeClr val="bg1"/>
                </a:solidFill>
              </a:rPr>
              <a:t>For</a:t>
            </a:r>
            <a:r>
              <a:rPr lang="it-IT" sz="2800" dirty="0" smtClean="0">
                <a:solidFill>
                  <a:schemeClr val="bg1"/>
                </a:solidFill>
              </a:rPr>
              <a:t> 3 </a:t>
            </a:r>
            <a:r>
              <a:rPr lang="it-IT" sz="2800" dirty="0" err="1" smtClean="0">
                <a:solidFill>
                  <a:schemeClr val="bg1"/>
                </a:solidFill>
              </a:rPr>
              <a:t>years</a:t>
            </a:r>
            <a:r>
              <a:rPr lang="it-IT" sz="2800" dirty="0" smtClean="0">
                <a:solidFill>
                  <a:schemeClr val="bg1"/>
                </a:solidFill>
              </a:rPr>
              <a:t> in the top ten </a:t>
            </a:r>
            <a:r>
              <a:rPr lang="it-IT" sz="2800" dirty="0" err="1" smtClean="0">
                <a:solidFill>
                  <a:schemeClr val="bg1"/>
                </a:solidFill>
              </a:rPr>
              <a:t>most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visited</a:t>
            </a:r>
            <a:r>
              <a:rPr lang="it-IT" sz="2800" dirty="0" smtClean="0">
                <a:solidFill>
                  <a:schemeClr val="bg1"/>
                </a:solidFill>
              </a:rPr>
              <a:t> science </a:t>
            </a:r>
            <a:r>
              <a:rPr lang="it-IT" sz="2800" dirty="0" err="1" smtClean="0">
                <a:solidFill>
                  <a:schemeClr val="bg1"/>
                </a:solidFill>
              </a:rPr>
              <a:t>museums</a:t>
            </a:r>
            <a:r>
              <a:rPr lang="it-IT" sz="2800" dirty="0" smtClean="0">
                <a:solidFill>
                  <a:schemeClr val="bg1"/>
                </a:solidFill>
              </a:rPr>
              <a:t> in Italy (</a:t>
            </a:r>
            <a:r>
              <a:rPr lang="it-IT" sz="2800" dirty="0" smtClean="0">
                <a:solidFill>
                  <a:schemeClr val="bg1"/>
                </a:solidFill>
              </a:rPr>
              <a:t>source: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Dossier Musei TCI)</a:t>
            </a:r>
          </a:p>
          <a:p>
            <a:r>
              <a:rPr lang="it-IT" sz="2800" dirty="0" err="1" smtClean="0">
                <a:solidFill>
                  <a:schemeClr val="bg1"/>
                </a:solidFill>
              </a:rPr>
              <a:t>Rich</a:t>
            </a:r>
            <a:r>
              <a:rPr lang="it-IT" sz="2800" dirty="0" smtClean="0">
                <a:solidFill>
                  <a:schemeClr val="bg1"/>
                </a:solidFill>
              </a:rPr>
              <a:t> menu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astronomical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shows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smtClean="0">
                <a:solidFill>
                  <a:schemeClr val="bg1"/>
                </a:solidFill>
              </a:rPr>
              <a:t>65 </a:t>
            </a:r>
            <a:r>
              <a:rPr lang="it-IT" sz="2800" dirty="0" err="1" smtClean="0">
                <a:solidFill>
                  <a:schemeClr val="bg1"/>
                </a:solidFill>
              </a:rPr>
              <a:t>different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titles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all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original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productions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dirty="0" smtClean="0">
              <a:solidFill>
                <a:schemeClr val="bg1"/>
              </a:solidFill>
            </a:endParaRPr>
          </a:p>
          <a:p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nternocupola"/>
          <p:cNvPicPr>
            <a:picLocks noChangeAspect="1" noChangeArrowheads="1"/>
          </p:cNvPicPr>
          <p:nvPr/>
        </p:nvPicPr>
        <p:blipFill>
          <a:blip r:embed="rId2" cstate="print">
            <a:lum bright="-36000" contrast="-5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Opened</a:t>
            </a:r>
            <a:r>
              <a:rPr lang="it-IT" sz="2400" dirty="0" smtClean="0">
                <a:solidFill>
                  <a:schemeClr val="bg1"/>
                </a:solidFill>
              </a:rPr>
              <a:t>: 2004, </a:t>
            </a:r>
            <a:r>
              <a:rPr lang="it-IT" sz="2400" dirty="0" err="1" smtClean="0">
                <a:solidFill>
                  <a:schemeClr val="bg1"/>
                </a:solidFill>
              </a:rPr>
              <a:t>closed</a:t>
            </a:r>
            <a:r>
              <a:rPr lang="it-IT" sz="2400" dirty="0" smtClean="0">
                <a:solidFill>
                  <a:schemeClr val="bg1"/>
                </a:solidFill>
              </a:rPr>
              <a:t>: 2014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Network “Musei in Comune” (www.museiincomuneroma.it)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14 m dome </a:t>
            </a:r>
            <a:r>
              <a:rPr lang="it-IT" sz="2400" dirty="0" err="1" smtClean="0">
                <a:solidFill>
                  <a:schemeClr val="bg1"/>
                </a:solidFill>
              </a:rPr>
              <a:t>with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98 </a:t>
            </a:r>
            <a:r>
              <a:rPr lang="it-IT" sz="2400" dirty="0" err="1" smtClean="0">
                <a:solidFill>
                  <a:schemeClr val="bg1"/>
                </a:solidFill>
              </a:rPr>
              <a:t>seats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chemeClr val="bg1"/>
                </a:solidFill>
              </a:rPr>
              <a:t>Optical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Projector</a:t>
            </a:r>
            <a:r>
              <a:rPr lang="it-IT" sz="2400" dirty="0" smtClean="0">
                <a:solidFill>
                  <a:schemeClr val="bg1"/>
                </a:solidFill>
              </a:rPr>
              <a:t> RSA </a:t>
            </a:r>
            <a:r>
              <a:rPr lang="it-IT" sz="2400" dirty="0" err="1" smtClean="0">
                <a:solidFill>
                  <a:schemeClr val="bg1"/>
                </a:solidFill>
              </a:rPr>
              <a:t>Cosmos</a:t>
            </a:r>
            <a:r>
              <a:rPr lang="it-IT" sz="2400" dirty="0" smtClean="0">
                <a:solidFill>
                  <a:schemeClr val="bg1"/>
                </a:solidFill>
              </a:rPr>
              <a:t> SN98</a:t>
            </a:r>
            <a:r>
              <a:rPr lang="it-IT" sz="2400" dirty="0">
                <a:solidFill>
                  <a:schemeClr val="bg1"/>
                </a:solidFill>
              </a:rPr>
              <a:t>, 4500 </a:t>
            </a:r>
            <a:r>
              <a:rPr lang="it-IT" sz="2400" dirty="0" err="1" smtClean="0">
                <a:solidFill>
                  <a:schemeClr val="bg1"/>
                </a:solidFill>
              </a:rPr>
              <a:t>stars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+ 3 </a:t>
            </a:r>
            <a:r>
              <a:rPr lang="it-IT" sz="2400" dirty="0" err="1" smtClean="0">
                <a:solidFill>
                  <a:schemeClr val="bg1"/>
                </a:solidFill>
              </a:rPr>
              <a:t>digital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projectors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+ 12 </a:t>
            </a:r>
            <a:r>
              <a:rPr lang="it-IT" sz="2400" dirty="0" err="1" smtClean="0">
                <a:solidFill>
                  <a:schemeClr val="bg1"/>
                </a:solidFill>
              </a:rPr>
              <a:t>all-sky</a:t>
            </a:r>
            <a:r>
              <a:rPr lang="it-IT" sz="2400" dirty="0" smtClean="0">
                <a:solidFill>
                  <a:schemeClr val="bg1"/>
                </a:solidFill>
              </a:rPr>
              <a:t> slide </a:t>
            </a:r>
            <a:r>
              <a:rPr lang="it-IT" sz="2400" dirty="0" err="1" smtClean="0">
                <a:solidFill>
                  <a:schemeClr val="bg1"/>
                </a:solidFill>
              </a:rPr>
              <a:t>projectors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46088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THE PLANETARIUM OF ROME</a:t>
            </a:r>
            <a:endParaRPr lang="it-IT" sz="4400" dirty="0">
              <a:solidFill>
                <a:schemeClr val="bg1"/>
              </a:solidFill>
            </a:endParaRPr>
          </a:p>
        </p:txBody>
      </p:sp>
      <p:pic>
        <p:nvPicPr>
          <p:cNvPr id="57350" name="Picture 6" descr="oroleinste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508500"/>
            <a:ext cx="2801937" cy="2100263"/>
          </a:xfrm>
          <a:prstGeom prst="rect">
            <a:avLst/>
          </a:prstGeom>
          <a:noFill/>
        </p:spPr>
      </p:pic>
      <p:pic>
        <p:nvPicPr>
          <p:cNvPr id="57351" name="Picture 7" descr="pianet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4543821"/>
            <a:ext cx="3121025" cy="2341563"/>
          </a:xfrm>
          <a:prstGeom prst="rect">
            <a:avLst/>
          </a:prstGeom>
          <a:noFill/>
        </p:spPr>
      </p:pic>
      <p:pic>
        <p:nvPicPr>
          <p:cNvPr id="57352" name="Picture 8" descr="titolo_i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3413546"/>
            <a:ext cx="2586037" cy="1671638"/>
          </a:xfrm>
          <a:prstGeom prst="rect">
            <a:avLst/>
          </a:prstGeom>
          <a:noFill/>
        </p:spPr>
      </p:pic>
      <p:pic>
        <p:nvPicPr>
          <p:cNvPr id="57353" name="Picture 9" descr="titolo_mond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3860800"/>
            <a:ext cx="2879725" cy="2170113"/>
          </a:xfrm>
          <a:prstGeom prst="rect">
            <a:avLst/>
          </a:prstGeom>
          <a:noFill/>
        </p:spPr>
      </p:pic>
      <p:pic>
        <p:nvPicPr>
          <p:cNvPr id="57354" name="Picture 10" descr="sipario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175" y="4244975"/>
            <a:ext cx="2520950" cy="2208213"/>
          </a:xfrm>
          <a:prstGeom prst="rect">
            <a:avLst/>
          </a:prstGeom>
          <a:noFill/>
        </p:spPr>
      </p:pic>
      <p:pic>
        <p:nvPicPr>
          <p:cNvPr id="57355" name="Picture 11" descr="romanottelocandin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5103813"/>
            <a:ext cx="2376487" cy="178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tente\Pictures\astrophoto\cielo\peoplespace_hongk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5" cy="609329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231829"/>
            <a:ext cx="9144000" cy="797571"/>
          </a:xfrm>
        </p:spPr>
        <p:txBody>
          <a:bodyPr>
            <a:normAutofit fontScale="85000" lnSpcReduction="10000"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For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majority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mankind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stars</a:t>
            </a:r>
            <a:r>
              <a:rPr lang="it-IT" dirty="0" smtClean="0">
                <a:solidFill>
                  <a:schemeClr val="bg1"/>
                </a:solidFill>
              </a:rPr>
              <a:t> are </a:t>
            </a:r>
            <a:r>
              <a:rPr lang="it-IT" dirty="0" err="1" smtClean="0">
                <a:solidFill>
                  <a:schemeClr val="bg1"/>
                </a:solidFill>
              </a:rPr>
              <a:t>lost</a:t>
            </a:r>
            <a:r>
              <a:rPr lang="it-IT" dirty="0" smtClean="0">
                <a:solidFill>
                  <a:schemeClr val="bg1"/>
                </a:solidFill>
              </a:rPr>
              <a:t> in light </a:t>
            </a:r>
            <a:r>
              <a:rPr lang="it-IT" dirty="0" err="1" smtClean="0">
                <a:solidFill>
                  <a:schemeClr val="bg1"/>
                </a:solidFill>
              </a:rPr>
              <a:t>pollution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vecchio disco\Documenti\Immagini\nottemusei2010 labirinto cosmico\labirinto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864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800" dirty="0" err="1" smtClean="0">
                <a:solidFill>
                  <a:schemeClr val="bg1"/>
                </a:solidFill>
              </a:rPr>
              <a:t>Connecting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sky…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Picture 2" descr="C:\vecchio disco\Documenti\Immagini\planetario\locandine\il_cielo_dei_romani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80908" cy="2883769"/>
          </a:xfrm>
          <a:prstGeom prst="rect">
            <a:avLst/>
          </a:prstGeom>
          <a:noFill/>
        </p:spPr>
      </p:pic>
      <p:pic>
        <p:nvPicPr>
          <p:cNvPr id="6" name="Picture 3" descr="C:\vecchio disco\Documenti\Immagini\planetario\locandine\gli_enigmi_astrali_di_mitra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817957"/>
            <a:ext cx="5220072" cy="2707387"/>
          </a:xfrm>
          <a:prstGeom prst="rect">
            <a:avLst/>
          </a:prstGeom>
          <a:noFill/>
        </p:spPr>
      </p:pic>
      <p:pic>
        <p:nvPicPr>
          <p:cNvPr id="7" name="Picture 2" descr="C:\vecchio disco\Documenti\Immagini\planetario\locandine\cartolina_AUGUS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2852936"/>
            <a:ext cx="5148064" cy="3992623"/>
          </a:xfrm>
          <a:prstGeom prst="rect">
            <a:avLst/>
          </a:prstGeom>
          <a:noFill/>
        </p:spPr>
      </p:pic>
      <p:pic>
        <p:nvPicPr>
          <p:cNvPr id="8" name="Picture 3" descr="C:\vecchio disco\Documenti\Immagini\planetario\locandine\notti_roma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3607" y="0"/>
            <a:ext cx="6110393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CAMPODEIFIORI\Jpeg\_MG_0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1999"/>
            <a:ext cx="9144000" cy="6096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INFINITE SUNS, COUNTLESS WORLDS </a:t>
            </a:r>
            <a:r>
              <a:rPr lang="it-IT" sz="3600" dirty="0" smtClean="0">
                <a:solidFill>
                  <a:schemeClr val="bg1"/>
                </a:solidFill>
              </a:rPr>
              <a:t>(2009)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933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	</a:t>
            </a:r>
            <a:r>
              <a:rPr lang="it-IT" sz="2800" dirty="0" err="1" smtClean="0">
                <a:solidFill>
                  <a:schemeClr val="bg1"/>
                </a:solidFill>
              </a:rPr>
              <a:t>Observation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transit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extrasolar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planet</a:t>
            </a:r>
            <a:r>
              <a:rPr lang="it-IT" sz="2800" dirty="0" smtClean="0">
                <a:solidFill>
                  <a:schemeClr val="bg1"/>
                </a:solidFill>
              </a:rPr>
              <a:t> (TrES</a:t>
            </a:r>
            <a:r>
              <a:rPr lang="it-IT" sz="2800" dirty="0" smtClean="0">
                <a:solidFill>
                  <a:schemeClr val="bg1"/>
                </a:solidFill>
              </a:rPr>
              <a:t>-</a:t>
            </a:r>
            <a:r>
              <a:rPr lang="it-IT" sz="2800" dirty="0" smtClean="0">
                <a:solidFill>
                  <a:schemeClr val="bg1"/>
                </a:solidFill>
              </a:rPr>
              <a:t>3b) under the statue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Giordano Bruno.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Pictures\Planetario\locandine\locandina_starpartyVI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" y="0"/>
            <a:ext cx="9139944" cy="609329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6165304"/>
            <a:ext cx="8229600" cy="824955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Inverting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trends</a:t>
            </a:r>
            <a:r>
              <a:rPr lang="it-IT" sz="2800" dirty="0" smtClean="0">
                <a:solidFill>
                  <a:schemeClr val="bg1"/>
                </a:solidFill>
              </a:rPr>
              <a:t>: the </a:t>
            </a:r>
            <a:r>
              <a:rPr lang="it-IT" sz="2800" dirty="0" err="1" smtClean="0">
                <a:solidFill>
                  <a:schemeClr val="bg1"/>
                </a:solidFill>
              </a:rPr>
              <a:t>Urban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Star </a:t>
            </a:r>
            <a:r>
              <a:rPr lang="it-IT" sz="2800" dirty="0" smtClean="0">
                <a:solidFill>
                  <a:schemeClr val="bg1"/>
                </a:solidFill>
              </a:rPr>
              <a:t>Party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800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A </a:t>
            </a:r>
            <a:r>
              <a:rPr lang="it-IT" sz="2800" dirty="0" err="1" smtClean="0">
                <a:solidFill>
                  <a:schemeClr val="bg1"/>
                </a:solidFill>
              </a:rPr>
              <a:t>c</a:t>
            </a:r>
            <a:r>
              <a:rPr lang="it-IT" sz="2800" dirty="0" err="1" smtClean="0">
                <a:solidFill>
                  <a:schemeClr val="bg1"/>
                </a:solidFill>
              </a:rPr>
              <a:t>ircuit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8 </a:t>
            </a:r>
            <a:r>
              <a:rPr lang="it-IT" sz="2800" dirty="0" err="1" smtClean="0">
                <a:solidFill>
                  <a:schemeClr val="bg1"/>
                </a:solidFill>
              </a:rPr>
              <a:t>itinerant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stargazing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sessions</a:t>
            </a:r>
            <a:r>
              <a:rPr lang="it-IT" sz="2800" dirty="0" smtClean="0">
                <a:solidFill>
                  <a:schemeClr val="bg1"/>
                </a:solidFill>
              </a:rPr>
              <a:t> in the </a:t>
            </a:r>
            <a:r>
              <a:rPr lang="it-IT" sz="2800" dirty="0" err="1" smtClean="0">
                <a:solidFill>
                  <a:schemeClr val="bg1"/>
                </a:solidFill>
              </a:rPr>
              <a:t>parks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squares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Rome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guided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by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Planetarium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astronomers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contribution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amateurs</a:t>
            </a:r>
            <a:r>
              <a:rPr lang="it-IT" sz="2800" dirty="0" smtClean="0">
                <a:solidFill>
                  <a:schemeClr val="bg1"/>
                </a:solidFill>
              </a:rPr>
              <a:t> and  private </a:t>
            </a:r>
            <a:r>
              <a:rPr lang="it-IT" sz="2800" dirty="0" err="1" smtClean="0">
                <a:solidFill>
                  <a:schemeClr val="bg1"/>
                </a:solidFill>
              </a:rPr>
              <a:t>citizens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r>
              <a:rPr lang="it-IT" sz="2800" dirty="0" err="1" smtClean="0">
                <a:solidFill>
                  <a:schemeClr val="bg1"/>
                </a:solidFill>
              </a:rPr>
              <a:t>Turnout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approx</a:t>
            </a:r>
            <a:r>
              <a:rPr lang="it-IT" sz="2800" dirty="0" err="1" smtClean="0">
                <a:solidFill>
                  <a:schemeClr val="bg1"/>
                </a:solidFill>
              </a:rPr>
              <a:t>imately</a:t>
            </a:r>
            <a:r>
              <a:rPr lang="it-IT" sz="2800" dirty="0" smtClean="0">
                <a:solidFill>
                  <a:schemeClr val="bg1"/>
                </a:solidFill>
              </a:rPr>
              <a:t> 7000 people.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utente\Pictures\Planetario\locandine\e_lucevan_le_stelle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68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vecchio disco\Documenti\Immagini\passeggiate\2015-05-29_Piazza-del-Popol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7905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ASTRONOMICAL PROMENADES IN ROME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6204445"/>
            <a:ext cx="8686800" cy="824955"/>
          </a:xfrm>
        </p:spPr>
        <p:txBody>
          <a:bodyPr>
            <a:normAutofit fontScale="92500"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In partnership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Cultural </a:t>
            </a:r>
            <a:r>
              <a:rPr lang="it-IT" sz="2800" dirty="0" err="1" smtClean="0">
                <a:solidFill>
                  <a:schemeClr val="bg1"/>
                </a:solidFill>
              </a:rPr>
              <a:t>Association</a:t>
            </a:r>
            <a:r>
              <a:rPr lang="it-IT" sz="2800" dirty="0" smtClean="0">
                <a:solidFill>
                  <a:schemeClr val="bg1"/>
                </a:solidFill>
              </a:rPr>
              <a:t> “</a:t>
            </a:r>
            <a:r>
              <a:rPr lang="it-IT" sz="2800" dirty="0" err="1" smtClean="0">
                <a:solidFill>
                  <a:schemeClr val="bg1"/>
                </a:solidFill>
              </a:rPr>
              <a:t>Danae</a:t>
            </a:r>
            <a:r>
              <a:rPr lang="it-IT" sz="2800" dirty="0" smtClean="0">
                <a:solidFill>
                  <a:schemeClr val="bg1"/>
                </a:solidFill>
              </a:rPr>
              <a:t>”, </a:t>
            </a:r>
            <a:r>
              <a:rPr lang="it-IT" sz="2800" dirty="0" smtClean="0">
                <a:solidFill>
                  <a:schemeClr val="bg1"/>
                </a:solidFill>
              </a:rPr>
              <a:t>2010-2018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C:\Users\utente\Documents\Planetario Rimini\icona face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32048" cy="43204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755576" y="155679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Passeggiate Astronomiche a Roma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Pictures\Passeggiate astronomiche\solstizio Circo Massimo\IMG_5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CASTING CULTURAL BRIDGES TO THE SKY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960440"/>
          </a:xfrm>
          <a:solidFill>
            <a:schemeClr val="accent4">
              <a:lumMod val="50000"/>
              <a:alpha val="67000"/>
            </a:schemeClr>
          </a:solidFill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Over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30 </a:t>
            </a:r>
            <a:r>
              <a:rPr lang="it-IT" sz="2800" dirty="0" err="1" smtClean="0">
                <a:solidFill>
                  <a:schemeClr val="bg1"/>
                </a:solidFill>
              </a:rPr>
              <a:t>different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itineraries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connecting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history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First </a:t>
            </a:r>
            <a:r>
              <a:rPr lang="it-IT" sz="2800" dirty="0" err="1" smtClean="0">
                <a:solidFill>
                  <a:schemeClr val="bg1"/>
                </a:solidFill>
              </a:rPr>
              <a:t>half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guided</a:t>
            </a:r>
            <a:r>
              <a:rPr lang="it-IT" sz="2800" dirty="0" smtClean="0">
                <a:solidFill>
                  <a:schemeClr val="bg1"/>
                </a:solidFill>
              </a:rPr>
              <a:t> tour </a:t>
            </a:r>
            <a:r>
              <a:rPr lang="it-IT" sz="2800" dirty="0" err="1" smtClean="0">
                <a:solidFill>
                  <a:schemeClr val="bg1"/>
                </a:solidFill>
              </a:rPr>
              <a:t>by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Tiziana </a:t>
            </a:r>
            <a:r>
              <a:rPr lang="it-IT" sz="2800" dirty="0" err="1" smtClean="0">
                <a:solidFill>
                  <a:schemeClr val="bg1"/>
                </a:solidFill>
              </a:rPr>
              <a:t>Litteri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(art </a:t>
            </a:r>
            <a:r>
              <a:rPr lang="it-IT" sz="2800" dirty="0" err="1" smtClean="0">
                <a:solidFill>
                  <a:schemeClr val="bg1"/>
                </a:solidFill>
              </a:rPr>
              <a:t>historian</a:t>
            </a:r>
            <a:r>
              <a:rPr lang="it-IT" sz="2800" dirty="0" smtClean="0">
                <a:solidFill>
                  <a:schemeClr val="bg1"/>
                </a:solidFill>
              </a:rPr>
              <a:t>)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sites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artistic</a:t>
            </a:r>
            <a:r>
              <a:rPr lang="it-IT" sz="2800" dirty="0" smtClean="0">
                <a:solidFill>
                  <a:schemeClr val="bg1"/>
                </a:solidFill>
              </a:rPr>
              <a:t>,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historical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and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astronomical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relevance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err="1" smtClean="0">
                <a:solidFill>
                  <a:schemeClr val="bg1"/>
                </a:solidFill>
              </a:rPr>
              <a:t>Second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half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telescopic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observations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from</a:t>
            </a:r>
            <a:r>
              <a:rPr lang="it-IT" sz="2800" dirty="0" smtClean="0">
                <a:solidFill>
                  <a:schemeClr val="bg1"/>
                </a:solidFill>
              </a:rPr>
              <a:t> a spot </a:t>
            </a:r>
            <a:r>
              <a:rPr lang="it-IT" sz="2800" dirty="0" err="1" smtClean="0">
                <a:solidFill>
                  <a:schemeClr val="bg1"/>
                </a:solidFill>
              </a:rPr>
              <a:t>shaded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from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nearby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lights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sz="2800" dirty="0" err="1" smtClean="0">
                <a:solidFill>
                  <a:schemeClr val="bg1"/>
                </a:solidFill>
              </a:rPr>
              <a:t>Groups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20 up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60 people.</a:t>
            </a:r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Pictures\Passeggiate astronomiche\Superluna\IMG_3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6896" y="6204445"/>
            <a:ext cx="8229600" cy="752947"/>
          </a:xfrm>
        </p:spPr>
        <p:txBody>
          <a:bodyPr>
            <a:normAutofit/>
          </a:bodyPr>
          <a:lstStyle/>
          <a:p>
            <a:pPr algn="r"/>
            <a:r>
              <a:rPr lang="it-IT" sz="2800" dirty="0" err="1" smtClean="0">
                <a:solidFill>
                  <a:schemeClr val="bg1"/>
                </a:solidFill>
              </a:rPr>
              <a:t>Italian</a:t>
            </a:r>
            <a:r>
              <a:rPr lang="it-IT" sz="2800" dirty="0" smtClean="0">
                <a:solidFill>
                  <a:schemeClr val="bg1"/>
                </a:solidFill>
              </a:rPr>
              <a:t> Touring Club, </a:t>
            </a:r>
            <a:r>
              <a:rPr lang="it-IT" sz="2800" dirty="0" smtClean="0">
                <a:solidFill>
                  <a:schemeClr val="bg1"/>
                </a:solidFill>
              </a:rPr>
              <a:t>2012-2013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99592" y="3645024"/>
            <a:ext cx="7272808" cy="954107"/>
          </a:xfrm>
          <a:prstGeom prst="rect">
            <a:avLst/>
          </a:prstGeom>
          <a:solidFill>
            <a:schemeClr val="accent5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Play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expectations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public </a:t>
            </a:r>
            <a:r>
              <a:rPr lang="it-IT" sz="2800" dirty="0" err="1" smtClean="0">
                <a:solidFill>
                  <a:schemeClr val="bg1"/>
                </a:solidFill>
              </a:rPr>
              <a:t>as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what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they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will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see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through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telescope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Pictures\Passeggiate astronomiche\percorsoastrona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060429"/>
            <a:ext cx="8229600" cy="752947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Ancient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Appian</a:t>
            </a:r>
            <a:r>
              <a:rPr lang="it-IT" sz="2800" dirty="0" smtClean="0">
                <a:solidFill>
                  <a:schemeClr val="bg1"/>
                </a:solidFill>
              </a:rPr>
              <a:t> Road Park, </a:t>
            </a:r>
            <a:r>
              <a:rPr lang="it-IT" sz="2800" dirty="0" smtClean="0">
                <a:solidFill>
                  <a:schemeClr val="bg1"/>
                </a:solidFill>
              </a:rPr>
              <a:t>2013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Pictures\Passeggiate astronomiche\Ars in Urbe\metell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7" y="0"/>
            <a:ext cx="9128533" cy="609329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165305"/>
            <a:ext cx="8229600" cy="692696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Cultural </a:t>
            </a:r>
            <a:r>
              <a:rPr lang="it-IT" sz="2800" dirty="0" err="1" smtClean="0">
                <a:solidFill>
                  <a:schemeClr val="bg1"/>
                </a:solidFill>
              </a:rPr>
              <a:t>Association</a:t>
            </a:r>
            <a:r>
              <a:rPr lang="it-IT" sz="2800" dirty="0" smtClean="0">
                <a:solidFill>
                  <a:schemeClr val="bg1"/>
                </a:solidFill>
              </a:rPr>
              <a:t> “Ars </a:t>
            </a:r>
            <a:r>
              <a:rPr lang="it-IT" sz="2800" dirty="0" smtClean="0">
                <a:solidFill>
                  <a:schemeClr val="bg1"/>
                </a:solidFill>
              </a:rPr>
              <a:t>in </a:t>
            </a:r>
            <a:r>
              <a:rPr lang="it-IT" sz="2800" dirty="0" smtClean="0">
                <a:solidFill>
                  <a:schemeClr val="bg1"/>
                </a:solidFill>
              </a:rPr>
              <a:t>Urbe”, </a:t>
            </a:r>
            <a:r>
              <a:rPr lang="it-IT" sz="2800" dirty="0" smtClean="0">
                <a:solidFill>
                  <a:schemeClr val="bg1"/>
                </a:solidFill>
              </a:rPr>
              <a:t>2016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Pictures\Passeggiate astronomiche\Moon Night Campidoglio\IMG_7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1567333"/>
            <a:ext cx="6480720" cy="4525963"/>
          </a:xfrm>
        </p:spPr>
        <p:txBody>
          <a:bodyPr>
            <a:no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</a:rPr>
              <a:t>history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Rome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from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foundation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smtClean="0">
                <a:solidFill>
                  <a:schemeClr val="bg1"/>
                </a:solidFill>
              </a:rPr>
              <a:t>up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present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time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is</a:t>
            </a:r>
            <a:r>
              <a:rPr lang="it-IT" sz="2400" dirty="0" smtClean="0">
                <a:solidFill>
                  <a:schemeClr val="bg1"/>
                </a:solidFill>
              </a:rPr>
              <a:t> full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references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sky</a:t>
            </a:r>
            <a:r>
              <a:rPr lang="it-IT" sz="2400" dirty="0" smtClean="0">
                <a:solidFill>
                  <a:schemeClr val="bg1"/>
                </a:solidFill>
              </a:rPr>
              <a:t> and the </a:t>
            </a:r>
            <a:r>
              <a:rPr lang="it-IT" sz="2400" dirty="0" err="1" smtClean="0">
                <a:solidFill>
                  <a:schemeClr val="bg1"/>
                </a:solidFill>
              </a:rPr>
              <a:t>stars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  <a:r>
              <a:rPr lang="it-IT" sz="2400" dirty="0" err="1" smtClean="0">
                <a:solidFill>
                  <a:schemeClr val="bg1"/>
                </a:solidFill>
              </a:rPr>
              <a:t>They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offer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new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keys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visit</a:t>
            </a:r>
            <a:r>
              <a:rPr lang="it-IT" sz="2400" dirty="0" smtClean="0">
                <a:solidFill>
                  <a:schemeClr val="bg1"/>
                </a:solidFill>
              </a:rPr>
              <a:t> the city – </a:t>
            </a:r>
            <a:r>
              <a:rPr lang="it-IT" sz="2400" dirty="0" err="1" smtClean="0">
                <a:solidFill>
                  <a:schemeClr val="bg1"/>
                </a:solidFill>
              </a:rPr>
              <a:t>both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for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tourists</a:t>
            </a:r>
            <a:r>
              <a:rPr lang="it-IT" sz="2400" dirty="0" smtClean="0">
                <a:solidFill>
                  <a:schemeClr val="bg1"/>
                </a:solidFill>
              </a:rPr>
              <a:t> and Roman </a:t>
            </a:r>
            <a:r>
              <a:rPr lang="it-IT" sz="2400" dirty="0" err="1" smtClean="0">
                <a:solidFill>
                  <a:schemeClr val="bg1"/>
                </a:solidFill>
              </a:rPr>
              <a:t>citizens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  <a:endParaRPr lang="it-IT" sz="2400" dirty="0" smtClean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chemeClr val="bg1"/>
                </a:solidFill>
              </a:rPr>
              <a:t>They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represent</a:t>
            </a:r>
            <a:r>
              <a:rPr lang="it-IT" sz="2400" dirty="0" smtClean="0">
                <a:solidFill>
                  <a:schemeClr val="bg1"/>
                </a:solidFill>
              </a:rPr>
              <a:t> a cultural </a:t>
            </a:r>
            <a:r>
              <a:rPr lang="it-IT" sz="2400" dirty="0" err="1" smtClean="0">
                <a:solidFill>
                  <a:schemeClr val="bg1"/>
                </a:solidFill>
              </a:rPr>
              <a:t>treasure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that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may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qualify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Rome</a:t>
            </a:r>
            <a:r>
              <a:rPr lang="it-IT" sz="2400" dirty="0" smtClean="0">
                <a:solidFill>
                  <a:schemeClr val="bg1"/>
                </a:solidFill>
              </a:rPr>
              <a:t> and </a:t>
            </a:r>
            <a:r>
              <a:rPr lang="it-IT" sz="2400" dirty="0" err="1" smtClean="0">
                <a:solidFill>
                  <a:schemeClr val="bg1"/>
                </a:solidFill>
              </a:rPr>
              <a:t>its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territory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among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most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interesting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destinations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worldwide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for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astrotourism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despite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poor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quality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the night </a:t>
            </a:r>
            <a:r>
              <a:rPr lang="it-IT" sz="2400" dirty="0" err="1" smtClean="0">
                <a:solidFill>
                  <a:schemeClr val="bg1"/>
                </a:solidFill>
              </a:rPr>
              <a:t>sky</a:t>
            </a:r>
            <a:r>
              <a:rPr lang="it-IT" sz="2400" dirty="0" smtClean="0">
                <a:solidFill>
                  <a:schemeClr val="bg1"/>
                </a:solidFill>
              </a:rPr>
              <a:t>!). 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utente\Pictures\astrophoto\cielo\Europe-with-bord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83" y="-2043607"/>
            <a:ext cx="9154083" cy="892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immagini\giordania\ste 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PERSEIDS IN JORDAN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977083"/>
          </a:xfrm>
          <a:solidFill>
            <a:schemeClr val="accent2">
              <a:lumMod val="75000"/>
              <a:alpha val="87000"/>
            </a:schemeClr>
          </a:solidFill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Watching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Perseid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meteor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shower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from</a:t>
            </a:r>
            <a:r>
              <a:rPr lang="it-IT" sz="2800" dirty="0" smtClean="0">
                <a:solidFill>
                  <a:schemeClr val="bg1"/>
                </a:solidFill>
              </a:rPr>
              <a:t> the Wadi Rum </a:t>
            </a:r>
            <a:r>
              <a:rPr lang="it-IT" sz="2800" dirty="0" err="1" smtClean="0">
                <a:solidFill>
                  <a:schemeClr val="bg1"/>
                </a:solidFill>
              </a:rPr>
              <a:t>desert</a:t>
            </a:r>
            <a:r>
              <a:rPr lang="it-IT" sz="2800" dirty="0" smtClean="0">
                <a:solidFill>
                  <a:schemeClr val="bg1"/>
                </a:solidFill>
              </a:rPr>
              <a:t> (2010)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</a:rPr>
              <a:t>group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10 on a tour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Jordan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Vagabondo. </a:t>
            </a:r>
          </a:p>
          <a:p>
            <a:r>
              <a:rPr lang="it-IT" sz="2800" dirty="0" err="1" smtClean="0">
                <a:solidFill>
                  <a:schemeClr val="bg1"/>
                </a:solidFill>
              </a:rPr>
              <a:t>My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role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tourleader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astronomer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vecchio disco\Documenti\Immagini\Lapponia\aurore\3 notte\auror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287001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NORTHERH LIGHTS IN LAPLAND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116213"/>
            <a:ext cx="8229600" cy="2193107"/>
          </a:xfrm>
          <a:solidFill>
            <a:schemeClr val="accent3">
              <a:lumMod val="50000"/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Watch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photograph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northern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lights</a:t>
            </a:r>
            <a:r>
              <a:rPr lang="it-IT" sz="2800" dirty="0" smtClean="0">
                <a:solidFill>
                  <a:schemeClr val="bg1"/>
                </a:solidFill>
              </a:rPr>
              <a:t> on a </a:t>
            </a:r>
            <a:r>
              <a:rPr lang="it-IT" sz="2800" dirty="0" err="1" smtClean="0">
                <a:solidFill>
                  <a:schemeClr val="bg1"/>
                </a:solidFill>
              </a:rPr>
              <a:t>dedicated</a:t>
            </a:r>
            <a:r>
              <a:rPr lang="it-IT" sz="2800" dirty="0" smtClean="0">
                <a:solidFill>
                  <a:schemeClr val="bg1"/>
                </a:solidFill>
              </a:rPr>
              <a:t> trip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Ivalo</a:t>
            </a:r>
            <a:r>
              <a:rPr lang="it-IT" sz="2800" dirty="0" smtClean="0">
                <a:solidFill>
                  <a:schemeClr val="bg1"/>
                </a:solidFill>
              </a:rPr>
              <a:t> (</a:t>
            </a:r>
            <a:r>
              <a:rPr lang="it-IT" sz="2800" dirty="0" err="1" smtClean="0">
                <a:solidFill>
                  <a:schemeClr val="bg1"/>
                </a:solidFill>
              </a:rPr>
              <a:t>Finnish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Lapland</a:t>
            </a:r>
            <a:r>
              <a:rPr lang="it-IT" sz="2800" dirty="0" smtClean="0">
                <a:solidFill>
                  <a:schemeClr val="bg1"/>
                </a:solidFill>
              </a:rPr>
              <a:t>),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</a:rPr>
              <a:t>group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14 </a:t>
            </a:r>
            <a:r>
              <a:rPr lang="it-IT" sz="2800" dirty="0" err="1" smtClean="0">
                <a:solidFill>
                  <a:schemeClr val="bg1"/>
                </a:solidFill>
              </a:rPr>
              <a:t>for</a:t>
            </a:r>
            <a:r>
              <a:rPr lang="it-IT" sz="2800" dirty="0" smtClean="0">
                <a:solidFill>
                  <a:schemeClr val="bg1"/>
                </a:solidFill>
              </a:rPr>
              <a:t> Vagabondo, in 2013.</a:t>
            </a:r>
          </a:p>
          <a:p>
            <a:r>
              <a:rPr lang="it-IT" sz="2800" dirty="0" err="1" smtClean="0">
                <a:solidFill>
                  <a:schemeClr val="bg1"/>
                </a:solidFill>
              </a:rPr>
              <a:t>My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role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tourleader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astronomer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astrophotographer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Picture 2" descr="F:\immagini\Lapponia\ste 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568" y="1340768"/>
            <a:ext cx="3563888" cy="267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00389"/>
            <a:ext cx="8229600" cy="752947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Back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planetarium</a:t>
            </a:r>
            <a:r>
              <a:rPr lang="it-IT" sz="2800" dirty="0" smtClean="0">
                <a:solidFill>
                  <a:schemeClr val="bg1"/>
                </a:solidFill>
              </a:rPr>
              <a:t>: </a:t>
            </a:r>
            <a:r>
              <a:rPr lang="it-IT" sz="2800" dirty="0" err="1" smtClean="0">
                <a:solidFill>
                  <a:schemeClr val="bg1"/>
                </a:solidFill>
              </a:rPr>
              <a:t>touring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your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next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holiday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destination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utente\Documents\PLANETARIO ex dogane\locandine\cielivagabond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55" y="0"/>
            <a:ext cx="9159655" cy="5152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INFORMATION FRAMING OR SCIENTIFIC MARKETING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The </a:t>
            </a:r>
            <a:r>
              <a:rPr lang="it-IT" sz="2800" dirty="0" err="1" smtClean="0">
                <a:solidFill>
                  <a:schemeClr val="bg1"/>
                </a:solidFill>
              </a:rPr>
              <a:t>touristic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approach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is</a:t>
            </a:r>
            <a:r>
              <a:rPr lang="it-IT" sz="2800" dirty="0" smtClean="0">
                <a:solidFill>
                  <a:schemeClr val="bg1"/>
                </a:solidFill>
              </a:rPr>
              <a:t> so </a:t>
            </a:r>
            <a:r>
              <a:rPr lang="it-IT" sz="2800" dirty="0" err="1" smtClean="0">
                <a:solidFill>
                  <a:schemeClr val="bg1"/>
                </a:solidFill>
              </a:rPr>
              <a:t>effective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that</a:t>
            </a:r>
            <a:r>
              <a:rPr lang="it-IT" sz="2800" dirty="0" smtClean="0">
                <a:solidFill>
                  <a:schemeClr val="bg1"/>
                </a:solidFill>
              </a:rPr>
              <a:t> NASA </a:t>
            </a:r>
            <a:r>
              <a:rPr lang="it-IT" sz="2800" dirty="0" err="1" smtClean="0">
                <a:solidFill>
                  <a:schemeClr val="bg1"/>
                </a:solidFill>
              </a:rPr>
              <a:t>uses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promote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discoveries</a:t>
            </a:r>
            <a:r>
              <a:rPr lang="it-IT" sz="2800" dirty="0" smtClean="0">
                <a:solidFill>
                  <a:schemeClr val="bg1"/>
                </a:solidFill>
              </a:rPr>
              <a:t> (i.e. </a:t>
            </a:r>
            <a:r>
              <a:rPr lang="it-IT" sz="2800" dirty="0" err="1" smtClean="0">
                <a:solidFill>
                  <a:schemeClr val="bg1"/>
                </a:solidFill>
              </a:rPr>
              <a:t>exoplanets</a:t>
            </a:r>
            <a:r>
              <a:rPr lang="it-IT" sz="2800" dirty="0" smtClean="0">
                <a:solidFill>
                  <a:schemeClr val="bg1"/>
                </a:solidFill>
              </a:rPr>
              <a:t>).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6869" name="Picture 5" descr="C:\Users\utente\Pictures\astrophoto\astroart\nostarpla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4294337" cy="4294337"/>
          </a:xfrm>
          <a:prstGeom prst="rect">
            <a:avLst/>
          </a:prstGeom>
          <a:noFill/>
        </p:spPr>
      </p:pic>
      <p:pic>
        <p:nvPicPr>
          <p:cNvPr id="36871" name="Picture 7" descr="C:\Users\utente\Pictures\astrophoto\astroart\flyer_hd40307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4" y="1609725"/>
            <a:ext cx="3762376" cy="5248275"/>
          </a:xfrm>
          <a:prstGeom prst="rect">
            <a:avLst/>
          </a:prstGeom>
          <a:noFill/>
        </p:spPr>
      </p:pic>
      <p:pic>
        <p:nvPicPr>
          <p:cNvPr id="36873" name="Picture 9" descr="C:\Users\utente\Pictures\astrophoto\astroart\flyer_kepler18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9881" y="1268760"/>
            <a:ext cx="3686175" cy="5248275"/>
          </a:xfrm>
          <a:prstGeom prst="rect">
            <a:avLst/>
          </a:prstGeom>
          <a:noFill/>
        </p:spPr>
      </p:pic>
      <p:pic>
        <p:nvPicPr>
          <p:cNvPr id="36872" name="Picture 8" descr="C:\Users\utente\Pictures\astrophoto\astroart\flyer_kepler1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851920" cy="5498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tente\Pictures\astrophoto\osservatori\montemarion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468560" y="0"/>
            <a:ext cx="10297297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 PERFECT SHOWCASE OVER ROME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1573635"/>
          </a:xfrm>
          <a:solidFill>
            <a:schemeClr val="accent1">
              <a:lumMod val="50000"/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Astrotourism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may</a:t>
            </a:r>
            <a:r>
              <a:rPr lang="it-IT" sz="2800" dirty="0" smtClean="0">
                <a:solidFill>
                  <a:schemeClr val="bg1"/>
                </a:solidFill>
              </a:rPr>
              <a:t> help </a:t>
            </a:r>
            <a:r>
              <a:rPr lang="it-IT" sz="2800" dirty="0" err="1" smtClean="0">
                <a:solidFill>
                  <a:schemeClr val="bg1"/>
                </a:solidFill>
              </a:rPr>
              <a:t>research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institutions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framing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their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mission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within</a:t>
            </a:r>
            <a:r>
              <a:rPr lang="it-IT" sz="2800" dirty="0" smtClean="0">
                <a:solidFill>
                  <a:schemeClr val="bg1"/>
                </a:solidFill>
              </a:rPr>
              <a:t> people’s </a:t>
            </a:r>
            <a:r>
              <a:rPr lang="it-IT" sz="2800" dirty="0" err="1" smtClean="0">
                <a:solidFill>
                  <a:schemeClr val="bg1"/>
                </a:solidFill>
              </a:rPr>
              <a:t>lives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perhaps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better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than</a:t>
            </a:r>
            <a:r>
              <a:rPr lang="it-IT" sz="2800" dirty="0" smtClean="0">
                <a:solidFill>
                  <a:schemeClr val="bg1"/>
                </a:solidFill>
              </a:rPr>
              <a:t> press </a:t>
            </a:r>
            <a:r>
              <a:rPr lang="it-IT" sz="2800" dirty="0" err="1" smtClean="0">
                <a:solidFill>
                  <a:schemeClr val="bg1"/>
                </a:solidFill>
              </a:rPr>
              <a:t>releases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2" name="Picture 4" descr="saturnvenus_sch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775" y="-30163"/>
            <a:ext cx="10369550" cy="6915151"/>
          </a:xfrm>
          <a:prstGeom prst="rect">
            <a:avLst/>
          </a:prstGeom>
          <a:noFill/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SKY AS A GATEWAY TO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alifornia_palom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1204913"/>
            <a:ext cx="11877675" cy="949642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01" name="Picture 5" descr="cielov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-26988"/>
            <a:ext cx="10369550" cy="5248276"/>
          </a:xfrm>
          <a:prstGeom prst="rect">
            <a:avLst/>
          </a:prstGeom>
          <a:noFill/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SKY AS A GATEWAY TO THE UNIVERSE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utente\Pictures\astrophoto\missioni spaziali\pista-aeroporto grottag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8676456" cy="6885676"/>
          </a:xfrm>
          <a:prstGeom prst="rect">
            <a:avLst/>
          </a:prstGeom>
          <a:noFill/>
        </p:spPr>
      </p:pic>
      <p:pic>
        <p:nvPicPr>
          <p:cNvPr id="35843" name="Picture 3" descr="C:\Users\utente\Pictures\astrophoto\missioni spaziali\Spazioporto-640x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9161328" cy="70294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51520" y="5787261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2020: </a:t>
            </a:r>
          </a:p>
          <a:p>
            <a:r>
              <a:rPr lang="it-IT" sz="2800" dirty="0" smtClean="0">
                <a:solidFill>
                  <a:schemeClr val="bg1"/>
                </a:solidFill>
              </a:rPr>
              <a:t>First </a:t>
            </a:r>
            <a:r>
              <a:rPr lang="it-IT" sz="2800" dirty="0" err="1" smtClean="0">
                <a:solidFill>
                  <a:schemeClr val="bg1"/>
                </a:solidFill>
              </a:rPr>
              <a:t>European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Touristic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Spaceport</a:t>
            </a:r>
            <a:r>
              <a:rPr lang="it-IT" sz="2800" dirty="0" smtClean="0">
                <a:solidFill>
                  <a:schemeClr val="bg1"/>
                </a:solidFill>
              </a:rPr>
              <a:t>, Grottaglie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4" name="Picture 4" descr="cielisegreti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-9525"/>
            <a:ext cx="10113963" cy="690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vecchio disco\Documenti\Immagini\planetario\shutdown\ste 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150" y="0"/>
            <a:ext cx="514826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3600" dirty="0" smtClean="0">
                <a:solidFill>
                  <a:schemeClr val="bg1"/>
                </a:solidFill>
              </a:rPr>
              <a:t>CONTACTS</a:t>
            </a:r>
            <a:endParaRPr lang="it-IT" sz="3600" dirty="0" smtClean="0">
              <a:solidFill>
                <a:schemeClr val="bg1"/>
              </a:solidFill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113" y="4508500"/>
            <a:ext cx="4799013" cy="2881313"/>
          </a:xfrm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</a:rPr>
              <a:t>stefano_giovanardi@yahoo.it</a:t>
            </a:r>
          </a:p>
          <a:p>
            <a:r>
              <a:rPr lang="it-IT" sz="2400" dirty="0" err="1" smtClean="0">
                <a:solidFill>
                  <a:schemeClr val="bg1"/>
                </a:solidFill>
              </a:rPr>
              <a:t>Facebook</a:t>
            </a:r>
            <a:r>
              <a:rPr lang="it-IT" sz="2400" dirty="0" smtClean="0">
                <a:solidFill>
                  <a:schemeClr val="bg1"/>
                </a:solidFill>
              </a:rPr>
              <a:t>: Stefano Giovanardi</a:t>
            </a:r>
          </a:p>
          <a:p>
            <a:r>
              <a:rPr lang="it-IT" sz="2400" dirty="0" err="1" smtClean="0">
                <a:solidFill>
                  <a:schemeClr val="bg1"/>
                </a:solidFill>
              </a:rPr>
              <a:t>Twitter</a:t>
            </a:r>
            <a:r>
              <a:rPr lang="it-IT" sz="2400" dirty="0" smtClean="0">
                <a:solidFill>
                  <a:schemeClr val="bg1"/>
                </a:solidFill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</a:rPr>
              <a:t>@SGiovanardi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chemeClr val="bg1"/>
                </a:solidFill>
              </a:rPr>
              <a:t>Skype</a:t>
            </a:r>
            <a:r>
              <a:rPr lang="it-IT" sz="2400" dirty="0" smtClean="0">
                <a:solidFill>
                  <a:schemeClr val="bg1"/>
                </a:solidFill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</a:rPr>
              <a:t>stefano.giovanardi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+393401647871</a:t>
            </a:r>
            <a:endParaRPr lang="it-IT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tente\Pictures\astrophoto\Terra\ern17_nespo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0611" y="0"/>
            <a:ext cx="10304611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A NATIONAL MONUMENT TO LIGHT POLLUTION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916413"/>
            <a:ext cx="9144000" cy="752947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80%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Italians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cannot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see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Milky</a:t>
            </a:r>
            <a:r>
              <a:rPr lang="it-IT" dirty="0" smtClean="0">
                <a:solidFill>
                  <a:schemeClr val="bg1"/>
                </a:solidFill>
              </a:rPr>
              <a:t> Way (Falchi </a:t>
            </a:r>
            <a:r>
              <a:rPr lang="it-IT" dirty="0" err="1" smtClean="0">
                <a:solidFill>
                  <a:schemeClr val="bg1"/>
                </a:solidFill>
              </a:rPr>
              <a:t>et</a:t>
            </a:r>
            <a:r>
              <a:rPr lang="it-IT" dirty="0" smtClean="0">
                <a:solidFill>
                  <a:schemeClr val="bg1"/>
                </a:solidFill>
              </a:rPr>
              <a:t> al. 2016).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utente\Pictures\astrophoto\missioni spaziali\teslaspace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00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utente\Pictures\astrophoto\clima\Tour-Glaciar-Perito-Moren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3408"/>
            <a:ext cx="9144000" cy="5056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utente\Pictures\astrophoto\clima\everest-tra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6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Coordinamento fra </a:t>
            </a:r>
            <a:r>
              <a:rPr lang="it-IT" dirty="0" err="1" smtClean="0">
                <a:solidFill>
                  <a:schemeClr val="bg1"/>
                </a:solidFill>
              </a:rPr>
              <a:t>Inaf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Asi</a:t>
            </a:r>
            <a:r>
              <a:rPr lang="it-IT" dirty="0" smtClean="0">
                <a:solidFill>
                  <a:schemeClr val="bg1"/>
                </a:solidFill>
              </a:rPr>
              <a:t>, Università e Planetario per integrare l’offerta culturale astronomica su Roma (e nel Lazio).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Il Planetario è un perno naturale di contatto col pubblico e di raccordo con gli enti di ricerca.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Molti turisti cercano il planetario. 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Experience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enchantment</a:t>
            </a:r>
            <a:r>
              <a:rPr lang="it-IT" dirty="0" smtClean="0">
                <a:solidFill>
                  <a:schemeClr val="bg1"/>
                </a:solidFill>
              </a:rPr>
              <a:t> (Max Weber)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Play </a:t>
            </a:r>
            <a:r>
              <a:rPr lang="it-IT" dirty="0" err="1" smtClean="0">
                <a:solidFill>
                  <a:schemeClr val="bg1"/>
                </a:solidFill>
              </a:rPr>
              <a:t>with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expectations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the public (</a:t>
            </a:r>
            <a:r>
              <a:rPr lang="it-IT" dirty="0" err="1" smtClean="0">
                <a:solidFill>
                  <a:schemeClr val="bg1"/>
                </a:solidFill>
              </a:rPr>
              <a:t>satisfy</a:t>
            </a:r>
            <a:r>
              <a:rPr lang="it-IT" dirty="0" smtClean="0">
                <a:solidFill>
                  <a:schemeClr val="bg1"/>
                </a:solidFill>
              </a:rPr>
              <a:t> or </a:t>
            </a:r>
            <a:r>
              <a:rPr lang="it-IT" dirty="0" err="1" smtClean="0">
                <a:solidFill>
                  <a:schemeClr val="bg1"/>
                </a:solidFill>
              </a:rPr>
              <a:t>disappoint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them</a:t>
            </a:r>
            <a:r>
              <a:rPr lang="it-IT" dirty="0" smtClean="0">
                <a:solidFill>
                  <a:schemeClr val="bg1"/>
                </a:solidFill>
              </a:rPr>
              <a:t> in a </a:t>
            </a:r>
            <a:r>
              <a:rPr lang="it-IT" dirty="0" err="1" smtClean="0">
                <a:solidFill>
                  <a:schemeClr val="bg1"/>
                </a:solidFill>
              </a:rPr>
              <a:t>constructive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dialogue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7" name="Picture 3" descr="C:\Users\utente\Pictures\astrophoto\planetari\skypoint_vikingorion201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1" cy="6096000"/>
          </a:xfrm>
          <a:prstGeom prst="rect">
            <a:avLst/>
          </a:prstGeom>
          <a:noFill/>
        </p:spPr>
      </p:pic>
      <p:pic>
        <p:nvPicPr>
          <p:cNvPr id="31746" name="Picture 2" descr="C:\Users\utente\Pictures\astrophoto\planetari\skypoint_vikingorion201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94956"/>
            <a:ext cx="9144001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utente\Pictures\astrophoto\cielo\fosfoalg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utente\Pictures\astrophoto\cielo\6 Simone Simoni - Notte stellata a Fosna Primiero 22 febbra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1" y="0"/>
            <a:ext cx="9525001" cy="634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utente\Pictures\astrophoto\cielo\cipressidor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pic>
        <p:nvPicPr>
          <p:cNvPr id="2051" name="Picture 3" descr="C:\Users\utente\Pictures\astrophoto\cielo\orcia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8760" y="-1971600"/>
            <a:ext cx="6105526" cy="914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utente\Pictures\astrophoto\cielo\desert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tente\Pictures\astrophoto\eclissi\greatamclip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584"/>
            <a:ext cx="9144000" cy="704697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736304"/>
          </a:xfrm>
          <a:solidFill>
            <a:schemeClr val="accent1">
              <a:lumMod val="75000"/>
              <a:alpha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215 </a:t>
            </a:r>
            <a:r>
              <a:rPr lang="it-IT" sz="2800" dirty="0" err="1" smtClean="0">
                <a:solidFill>
                  <a:schemeClr val="bg1"/>
                </a:solidFill>
              </a:rPr>
              <a:t>million</a:t>
            </a:r>
            <a:r>
              <a:rPr lang="it-IT" sz="2800" dirty="0" smtClean="0">
                <a:solidFill>
                  <a:schemeClr val="bg1"/>
                </a:solidFill>
              </a:rPr>
              <a:t> American </a:t>
            </a:r>
            <a:r>
              <a:rPr lang="it-IT" sz="2800" dirty="0" err="1" smtClean="0">
                <a:solidFill>
                  <a:schemeClr val="bg1"/>
                </a:solidFill>
              </a:rPr>
              <a:t>adults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watched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eclipse</a:t>
            </a:r>
            <a:r>
              <a:rPr lang="it-IT" sz="2800" dirty="0" smtClean="0">
                <a:solidFill>
                  <a:schemeClr val="bg1"/>
                </a:solidFill>
              </a:rPr>
              <a:t> (88%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adult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population</a:t>
            </a:r>
            <a:r>
              <a:rPr lang="it-IT" sz="2800" dirty="0" smtClean="0">
                <a:solidFill>
                  <a:schemeClr val="bg1"/>
                </a:solidFill>
              </a:rPr>
              <a:t>). More </a:t>
            </a:r>
            <a:r>
              <a:rPr lang="it-IT" sz="2800" dirty="0" err="1" smtClean="0">
                <a:solidFill>
                  <a:schemeClr val="bg1"/>
                </a:solidFill>
              </a:rPr>
              <a:t>than</a:t>
            </a:r>
            <a:r>
              <a:rPr lang="it-IT" sz="2800" dirty="0" smtClean="0">
                <a:solidFill>
                  <a:schemeClr val="bg1"/>
                </a:solidFill>
              </a:rPr>
              <a:t> the Super </a:t>
            </a:r>
            <a:r>
              <a:rPr lang="it-IT" sz="2800" dirty="0" err="1" smtClean="0">
                <a:solidFill>
                  <a:schemeClr val="bg1"/>
                </a:solidFill>
              </a:rPr>
              <a:t>Bowl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sz="2800" dirty="0" smtClean="0">
                <a:solidFill>
                  <a:schemeClr val="bg1"/>
                </a:solidFill>
              </a:rPr>
              <a:t>154 </a:t>
            </a:r>
            <a:r>
              <a:rPr lang="it-IT" sz="2800" dirty="0" err="1" smtClean="0">
                <a:solidFill>
                  <a:schemeClr val="bg1"/>
                </a:solidFill>
              </a:rPr>
              <a:t>million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saw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directly</a:t>
            </a:r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err="1" smtClean="0">
                <a:solidFill>
                  <a:schemeClr val="bg1"/>
                </a:solidFill>
              </a:rPr>
              <a:t>About</a:t>
            </a:r>
            <a:r>
              <a:rPr lang="it-IT" sz="2800" dirty="0" smtClean="0">
                <a:solidFill>
                  <a:schemeClr val="bg1"/>
                </a:solidFill>
              </a:rPr>
              <a:t> 20 </a:t>
            </a:r>
            <a:r>
              <a:rPr lang="it-IT" sz="2800" dirty="0" err="1" smtClean="0">
                <a:solidFill>
                  <a:schemeClr val="bg1"/>
                </a:solidFill>
              </a:rPr>
              <a:t>million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travelled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somewhere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have</a:t>
            </a:r>
            <a:r>
              <a:rPr lang="it-IT" sz="2800" dirty="0" smtClean="0">
                <a:solidFill>
                  <a:schemeClr val="bg1"/>
                </a:solidFill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</a:rPr>
              <a:t>better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view</a:t>
            </a:r>
            <a:r>
              <a:rPr lang="it-IT" sz="28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utente\Pictures\astrophoto\cielo\kiva-chaco-canyon-new-mexico.adapt.1190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88640"/>
            <a:ext cx="9144001" cy="6101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utente\Pictures\astrophoto\osservatori\DJI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77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utente\Pictures\astrophoto\cielo\centaur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1" y="0"/>
            <a:ext cx="11430001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utente\Pictures\astrophoto\Terra\englandp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1" y="-675456"/>
            <a:ext cx="11430001" cy="819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utente\Pictures\astrophoto\cielo\DoubleDipper_Beletsky_1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6476" y="0"/>
            <a:ext cx="11420476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utente\Pictures\astrophoto\cielo\down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785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utente\Pictures\astrophoto\cielo\giulia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83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utente\Pictures\astrophoto\cielo\happyla_jurasevich_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7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utente\Pictures\astrophoto\cielo\staryni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76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utente\Pictures\astrophoto\cielo\get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38475"/>
            <a:ext cx="9144001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utente\Pictures\astrophoto\eclissi\greatamclip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584"/>
            <a:ext cx="9144000" cy="7046976"/>
          </a:xfrm>
          <a:prstGeom prst="rect">
            <a:avLst/>
          </a:prstGeom>
          <a:noFill/>
        </p:spPr>
      </p:pic>
      <p:pic>
        <p:nvPicPr>
          <p:cNvPr id="32771" name="Picture 3" descr="C:\Users\utente\Pictures\astrophoto\eclissi\eclips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5738" y="137418"/>
            <a:ext cx="5488262" cy="3651622"/>
          </a:xfrm>
          <a:prstGeom prst="rect">
            <a:avLst/>
          </a:prstGeom>
          <a:noFill/>
        </p:spPr>
      </p:pic>
      <p:pic>
        <p:nvPicPr>
          <p:cNvPr id="32772" name="Picture 4" descr="C:\Users\utente\Pictures\astrophoto\eclissi\KidsTeamShades-MarkMargol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908720"/>
            <a:ext cx="5935589" cy="3342194"/>
          </a:xfrm>
          <a:prstGeom prst="rect">
            <a:avLst/>
          </a:prstGeom>
          <a:noFill/>
        </p:spPr>
      </p:pic>
      <p:pic>
        <p:nvPicPr>
          <p:cNvPr id="32773" name="Picture 5" descr="C:\Users\utente\Pictures\astrophoto\eclissi\lots-of-solar-glasses-e1501177731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26246"/>
            <a:ext cx="5187568" cy="2915122"/>
          </a:xfrm>
          <a:prstGeom prst="rect">
            <a:avLst/>
          </a:prstGeom>
          <a:noFill/>
        </p:spPr>
      </p:pic>
      <p:pic>
        <p:nvPicPr>
          <p:cNvPr id="32774" name="Picture 6" descr="C:\Users\utente\Pictures\astrophoto\eclissi\solar-eclipse-fac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501008"/>
            <a:ext cx="3563491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utente\Pictures\astrophoto\cielo\Interstellar travel © fu dingyan 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30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utente\Pictures\astrophoto\cielo\KAGAYA-asup2ccasapaaesup2cnnacarm_A725700_1516354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883"/>
            <a:ext cx="9144000" cy="6307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1" name="Picture 3" descr="C:\Users\utente\Pictures\astrophoto\cielo\stella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33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utente\Pictures\astrophoto\cielo\uyu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929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Il Triangolo della Comunicazione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475" y="14128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/>
              <a:t>				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/>
              <a:t>				 </a:t>
            </a:r>
            <a:r>
              <a:rPr lang="it-IT" sz="2800">
                <a:solidFill>
                  <a:schemeClr val="bg1"/>
                </a:solidFill>
              </a:rPr>
              <a:t>Planetari</a:t>
            </a:r>
          </a:p>
          <a:p>
            <a:pPr>
              <a:lnSpc>
                <a:spcPct val="90000"/>
              </a:lnSpc>
            </a:pPr>
            <a:endParaRPr lang="it-IT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  <a:buFontTx/>
              <a:buNone/>
            </a:pPr>
            <a:r>
              <a:rPr lang="it-IT" sz="2800">
                <a:solidFill>
                  <a:schemeClr val="bg1"/>
                </a:solidFill>
              </a:rPr>
              <a:t>Accademia</a:t>
            </a:r>
            <a:r>
              <a:rPr lang="it-IT"/>
              <a:t> 		    		</a:t>
            </a:r>
            <a:r>
              <a:rPr lang="it-IT" sz="2800">
                <a:solidFill>
                  <a:schemeClr val="bg1"/>
                </a:solidFill>
              </a:rPr>
              <a:t>Astrofili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987675" y="5373688"/>
            <a:ext cx="31686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4500563" y="2636838"/>
            <a:ext cx="0" cy="27368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971550" y="6021388"/>
            <a:ext cx="1800225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6227763" y="6021388"/>
            <a:ext cx="1800225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V="1">
            <a:off x="8101013" y="3141663"/>
            <a:ext cx="0" cy="1871662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900113" y="6308725"/>
            <a:ext cx="7343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</a:rPr>
              <a:t>Livello di approfondimento		 	               Livello emotivo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732588" y="263048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</a:rPr>
              <a:t>Livello narrativo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30" grpId="0" animBg="1"/>
      <p:bldP spid="26631" grpId="0" animBg="1"/>
      <p:bldP spid="26632" grpId="0" animBg="1"/>
      <p:bldP spid="266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utente\Pictures\astrophoto\aurore boreali\igloo-wallpap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1410" y="0"/>
            <a:ext cx="12192002" cy="6858000"/>
          </a:xfrm>
          <a:prstGeom prst="rect">
            <a:avLst/>
          </a:prstGeom>
          <a:noFill/>
        </p:spPr>
      </p:pic>
      <p:pic>
        <p:nvPicPr>
          <p:cNvPr id="33795" name="Picture 3" descr="C:\Users\utente\Pictures\astrophoto\aurore boreali\Igloo-BLL-Under-Auro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260" y="807858"/>
            <a:ext cx="8360204" cy="557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tente\Pictures\Passeggiate astronomiche\superlunapalat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8408" y="0"/>
            <a:ext cx="11049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SUPERMOON AT CIRCUS MAXIMUS!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880" y="6060429"/>
            <a:ext cx="8229600" cy="680939"/>
          </a:xfrm>
        </p:spPr>
        <p:txBody>
          <a:bodyPr/>
          <a:lstStyle/>
          <a:p>
            <a:pPr>
              <a:buNone/>
            </a:pPr>
            <a:r>
              <a:rPr lang="it-I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Urban</a:t>
            </a:r>
            <a:r>
              <a:rPr lang="it-I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Starwalk</a:t>
            </a:r>
            <a:r>
              <a:rPr lang="it-I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in </a:t>
            </a:r>
            <a:r>
              <a:rPr lang="it-I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Rome</a:t>
            </a:r>
            <a:r>
              <a:rPr lang="it-I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1/</a:t>
            </a:r>
            <a:r>
              <a:rPr lang="it-I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it-I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/2018</a:t>
            </a:r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8916" name="Picture 4" descr="C:\Users\utente\Pictures\Passeggiate astronomiche\Superluna Capodanno 2018\superluna_palati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7666670" cy="510986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827584" y="980728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</a:rPr>
              <a:t>popularity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astronomical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events</a:t>
            </a:r>
            <a:r>
              <a:rPr lang="it-IT" sz="2400" dirty="0" smtClean="0">
                <a:solidFill>
                  <a:schemeClr val="bg1"/>
                </a:solidFill>
              </a:rPr>
              <a:t> on social </a:t>
            </a:r>
            <a:r>
              <a:rPr lang="it-IT" sz="2400" dirty="0" err="1" smtClean="0">
                <a:solidFill>
                  <a:schemeClr val="bg1"/>
                </a:solidFill>
              </a:rPr>
              <a:t>networks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indicates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how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huge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is</a:t>
            </a:r>
            <a:r>
              <a:rPr lang="it-IT" sz="2400" dirty="0" smtClean="0">
                <a:solidFill>
                  <a:schemeClr val="bg1"/>
                </a:solidFill>
              </a:rPr>
              <a:t> the share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public </a:t>
            </a:r>
            <a:r>
              <a:rPr lang="it-IT" sz="2400" dirty="0" err="1" smtClean="0">
                <a:solidFill>
                  <a:schemeClr val="bg1"/>
                </a:solidFill>
              </a:rPr>
              <a:t>eager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engaged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directly</a:t>
            </a:r>
            <a:r>
              <a:rPr lang="it-IT" sz="2400" dirty="0" smtClean="0">
                <a:solidFill>
                  <a:schemeClr val="bg1"/>
                </a:solidFill>
              </a:rPr>
              <a:t> in </a:t>
            </a:r>
            <a:r>
              <a:rPr lang="it-IT" sz="2400" dirty="0" err="1" smtClean="0">
                <a:solidFill>
                  <a:schemeClr val="bg1"/>
                </a:solidFill>
              </a:rPr>
              <a:t>their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observation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becoming</a:t>
            </a:r>
            <a:r>
              <a:rPr lang="it-IT" sz="2400" dirty="0" smtClean="0">
                <a:solidFill>
                  <a:schemeClr val="bg1"/>
                </a:solidFill>
              </a:rPr>
              <a:t> the target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astrotouristic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activities</a:t>
            </a:r>
            <a:r>
              <a:rPr lang="it-IT" sz="2400" dirty="0" smtClean="0">
                <a:solidFill>
                  <a:schemeClr val="bg1"/>
                </a:solidFill>
              </a:rPr>
              <a:t>. 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iber_65321_web_3383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8063" y="0"/>
            <a:ext cx="10333038" cy="688975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27584" y="3886200"/>
            <a:ext cx="6728792" cy="1752600"/>
          </a:xfrm>
        </p:spPr>
        <p:txBody>
          <a:bodyPr>
            <a:no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Establish</a:t>
            </a:r>
            <a:r>
              <a:rPr lang="it-IT" sz="2800" dirty="0" smtClean="0">
                <a:solidFill>
                  <a:schemeClr val="bg1"/>
                </a:solidFill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</a:rPr>
              <a:t>direct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relationship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</a:rPr>
              <a:t>sky</a:t>
            </a:r>
            <a:r>
              <a:rPr lang="it-IT" sz="2800" dirty="0" smtClean="0">
                <a:solidFill>
                  <a:schemeClr val="bg1"/>
                </a:solidFill>
              </a:rPr>
              <a:t>, </a:t>
            </a:r>
            <a:r>
              <a:rPr lang="it-IT" sz="2800" dirty="0" err="1" smtClean="0">
                <a:solidFill>
                  <a:schemeClr val="bg1"/>
                </a:solidFill>
              </a:rPr>
              <a:t>that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goes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beyond</a:t>
            </a:r>
            <a:r>
              <a:rPr lang="it-IT" sz="2800" dirty="0" smtClean="0">
                <a:solidFill>
                  <a:schemeClr val="bg1"/>
                </a:solidFill>
              </a:rPr>
              <a:t> the pure </a:t>
            </a:r>
            <a:r>
              <a:rPr lang="it-IT" sz="2800" dirty="0" err="1" smtClean="0">
                <a:solidFill>
                  <a:schemeClr val="bg1"/>
                </a:solidFill>
              </a:rPr>
              <a:t>scientific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level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is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mainly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rooted</a:t>
            </a:r>
            <a:r>
              <a:rPr lang="it-IT" sz="2800" dirty="0" smtClean="0">
                <a:solidFill>
                  <a:schemeClr val="bg1"/>
                </a:solidFill>
              </a:rPr>
              <a:t> in </a:t>
            </a:r>
            <a:r>
              <a:rPr lang="it-IT" sz="2800" dirty="0" err="1" smtClean="0">
                <a:solidFill>
                  <a:schemeClr val="bg1"/>
                </a:solidFill>
              </a:rPr>
              <a:t>sensitivity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emotion</a:t>
            </a:r>
            <a:r>
              <a:rPr lang="it-IT" sz="2800" dirty="0" smtClean="0">
                <a:solidFill>
                  <a:schemeClr val="bg1"/>
                </a:solidFill>
              </a:rPr>
              <a:t>.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7084</TotalTime>
  <Words>1016</Words>
  <Application>Microsoft Office PowerPoint</Application>
  <PresentationFormat>Presentazione su schermo (4:3)</PresentationFormat>
  <Paragraphs>131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Tema di Office</vt:lpstr>
      <vt:lpstr>TOURISTS OF THE SKY: FROM THE PLANETARIUM TO THE REAL WORLD</vt:lpstr>
      <vt:lpstr>Diapositiva 2</vt:lpstr>
      <vt:lpstr>Diapositiva 3</vt:lpstr>
      <vt:lpstr>A NATIONAL MONUMENT TO LIGHT POLLUTION</vt:lpstr>
      <vt:lpstr>Diapositiva 5</vt:lpstr>
      <vt:lpstr>Diapositiva 6</vt:lpstr>
      <vt:lpstr>Diapositiva 7</vt:lpstr>
      <vt:lpstr>SUPERMOON AT CIRCUS MAXIMUS!</vt:lpstr>
      <vt:lpstr>Diapositiva 9</vt:lpstr>
      <vt:lpstr>A SELFIE WITH THE UNIVERSE</vt:lpstr>
      <vt:lpstr>Diapositiva 11</vt:lpstr>
      <vt:lpstr>MEANING BY FRAMING</vt:lpstr>
      <vt:lpstr>THE PERFECT FRAMING</vt:lpstr>
      <vt:lpstr>THE PERFECT FRAMING</vt:lpstr>
      <vt:lpstr>THE MOST IMPORTANT WINDOW OF THE WORLD</vt:lpstr>
      <vt:lpstr>THE PHOTOGRAPHER’S EYE</vt:lpstr>
      <vt:lpstr>ASTROTOURISM IN A PLANETARIUM</vt:lpstr>
      <vt:lpstr>PLANETARIUM  AND ASTRONOMICAL MUSUM OF ROME</vt:lpstr>
      <vt:lpstr>Diapositiva 19</vt:lpstr>
      <vt:lpstr>Diapositiva 20</vt:lpstr>
      <vt:lpstr>INFINITE SUNS, COUNTLESS WORLDS (2009)</vt:lpstr>
      <vt:lpstr>Diapositiva 22</vt:lpstr>
      <vt:lpstr>Diapositiva 23</vt:lpstr>
      <vt:lpstr>ASTRONOMICAL PROMENADES IN ROME</vt:lpstr>
      <vt:lpstr>CASTING CULTURAL BRIDGES TO THE SKY</vt:lpstr>
      <vt:lpstr>Diapositiva 26</vt:lpstr>
      <vt:lpstr>Diapositiva 27</vt:lpstr>
      <vt:lpstr>Diapositiva 28</vt:lpstr>
      <vt:lpstr>Diapositiva 29</vt:lpstr>
      <vt:lpstr>PERSEIDS IN JORDAN</vt:lpstr>
      <vt:lpstr>NORTHERH LIGHTS IN LAPLAND</vt:lpstr>
      <vt:lpstr>Diapositiva 32</vt:lpstr>
      <vt:lpstr>INFORMATION FRAMING OR SCIENTIFIC MARKETING</vt:lpstr>
      <vt:lpstr>A PERFECT SHOWCASE OVER ROME</vt:lpstr>
      <vt:lpstr>Diapositiva 35</vt:lpstr>
      <vt:lpstr>Diapositiva 36</vt:lpstr>
      <vt:lpstr>Diapositiva 37</vt:lpstr>
      <vt:lpstr>Diapositiva 38</vt:lpstr>
      <vt:lpstr>CONTACTS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Il Triangolo della Comunicazione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TOURISTS OF THE SKY: FROM THE PLANETARIUM TO THE REAL WORLD.</dc:title>
  <dc:creator>zetema</dc:creator>
  <cp:lastModifiedBy>zetema</cp:lastModifiedBy>
  <cp:revision>105</cp:revision>
  <dcterms:created xsi:type="dcterms:W3CDTF">2018-07-06T09:55:07Z</dcterms:created>
  <dcterms:modified xsi:type="dcterms:W3CDTF">2018-07-11T07:59:28Z</dcterms:modified>
</cp:coreProperties>
</file>