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03" r:id="rId2"/>
    <p:sldId id="369" r:id="rId3"/>
    <p:sldId id="372" r:id="rId4"/>
    <p:sldId id="374" r:id="rId5"/>
    <p:sldId id="431" r:id="rId6"/>
    <p:sldId id="442" r:id="rId7"/>
    <p:sldId id="480" r:id="rId8"/>
    <p:sldId id="406" r:id="rId9"/>
    <p:sldId id="462" r:id="rId10"/>
    <p:sldId id="509" r:id="rId11"/>
    <p:sldId id="376" r:id="rId12"/>
    <p:sldId id="488" r:id="rId13"/>
    <p:sldId id="505" r:id="rId14"/>
    <p:sldId id="486" r:id="rId15"/>
    <p:sldId id="411" r:id="rId16"/>
    <p:sldId id="461" r:id="rId17"/>
    <p:sldId id="508" r:id="rId18"/>
    <p:sldId id="448" r:id="rId19"/>
    <p:sldId id="494" r:id="rId20"/>
    <p:sldId id="454" r:id="rId21"/>
    <p:sldId id="402" r:id="rId22"/>
    <p:sldId id="491" r:id="rId23"/>
    <p:sldId id="492" r:id="rId24"/>
    <p:sldId id="468" r:id="rId25"/>
    <p:sldId id="473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40000"/>
    <a:srgbClr val="FF3399"/>
    <a:srgbClr val="FF66FF"/>
    <a:srgbClr val="FF0066"/>
    <a:srgbClr val="FFCCFF"/>
    <a:srgbClr val="99FF99"/>
    <a:srgbClr val="008000"/>
    <a:srgbClr val="33CC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8" autoAdjust="0"/>
    <p:restoredTop sz="94660"/>
  </p:normalViewPr>
  <p:slideViewPr>
    <p:cSldViewPr snapToGrid="0">
      <p:cViewPr varScale="1">
        <p:scale>
          <a:sx n="82" d="100"/>
          <a:sy n="82" d="100"/>
        </p:scale>
        <p:origin x="-56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C025E-0313-489D-B199-1AF4704DFCCE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36D2D-1A7F-4966-A51F-8A7E3A25103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06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843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33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26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59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93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384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34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16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100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1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60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0902E-29EE-4712-9CC1-6074B8A65928}" type="datetimeFigureOut">
              <a:rPr lang="es-ES" smtClean="0"/>
              <a:t>17/09/18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5600-BFCB-4A80-89E9-E56776AAC9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50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emf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9.xml"/><Relationship Id="rId3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slide" Target="slide18.xml"/><Relationship Id="rId5" Type="http://schemas.openxmlformats.org/officeDocument/2006/relationships/slide" Target="slide21.xml"/><Relationship Id="rId6" Type="http://schemas.openxmlformats.org/officeDocument/2006/relationships/slide" Target="slide13.xml"/><Relationship Id="rId7" Type="http://schemas.openxmlformats.org/officeDocument/2006/relationships/slide" Target="slide25.xml"/><Relationship Id="rId8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2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43" y="99000"/>
            <a:ext cx="11664514" cy="666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9102" y="99000"/>
            <a:ext cx="6291665" cy="255454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July 2, 2019: Helios' corona shines in the skies of Chile and Argentina</a:t>
            </a:r>
            <a:endParaRPr lang="es-ES" sz="3000" dirty="0" smtClean="0">
              <a:solidFill>
                <a:schemeClr val="bg1"/>
              </a:solidFill>
            </a:endParaRPr>
          </a:p>
          <a:p>
            <a:pPr algn="ctr"/>
            <a:endParaRPr lang="es-ES" sz="1200" dirty="0" smtClean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Claudio Carlos </a:t>
            </a:r>
            <a:r>
              <a:rPr lang="es-ES" sz="2400" dirty="0" err="1" smtClean="0">
                <a:solidFill>
                  <a:schemeClr val="bg1"/>
                </a:solidFill>
              </a:rPr>
              <a:t>Mallamaci</a:t>
            </a:r>
            <a:endParaRPr lang="es-ES" sz="2400" dirty="0" smtClean="0">
              <a:solidFill>
                <a:schemeClr val="bg1"/>
              </a:solidFill>
            </a:endParaRPr>
          </a:p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Facultad de Filosofía, Humanidades y Artes</a:t>
            </a:r>
          </a:p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Universidad Nacional de San Juan</a:t>
            </a:r>
            <a:endParaRPr lang="es-ES" sz="2400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-27710" y="6419868"/>
            <a:ext cx="12192000" cy="307777"/>
            <a:chOff x="0" y="6572273"/>
            <a:chExt cx="12192000" cy="307777"/>
          </a:xfrm>
        </p:grpSpPr>
        <p:sp>
          <p:nvSpPr>
            <p:cNvPr id="7" name="3 CuadroTexto"/>
            <p:cNvSpPr txBox="1"/>
            <p:nvPr/>
          </p:nvSpPr>
          <p:spPr>
            <a:xfrm>
              <a:off x="6929433" y="6572273"/>
              <a:ext cx="50577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err="1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Chianti</a:t>
              </a:r>
              <a:r>
                <a:rPr lang="es-ES_tradnl" sz="1400" dirty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_tradnl" sz="1400" dirty="0" err="1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Topics</a:t>
              </a:r>
              <a:r>
                <a:rPr lang="es-ES_tradnl" sz="1400" dirty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/ 11-13 </a:t>
              </a:r>
              <a:r>
                <a:rPr lang="es-ES_tradnl" sz="1400" dirty="0" err="1" smtClean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July</a:t>
              </a:r>
              <a:r>
                <a:rPr lang="es-ES_tradnl" sz="1400" dirty="0" smtClean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2018 </a:t>
              </a:r>
              <a:r>
                <a:rPr lang="es-ES_tradnl" sz="1400" dirty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s-ES" sz="1400" dirty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3rd International </a:t>
              </a:r>
              <a:r>
                <a:rPr lang="es-ES" sz="1400" dirty="0" err="1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Focus</a:t>
              </a:r>
              <a:r>
                <a:rPr lang="es-ES" sz="1400" dirty="0">
                  <a:solidFill>
                    <a:srgbClr val="FF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Workshop</a:t>
              </a:r>
            </a:p>
          </p:txBody>
        </p:sp>
        <p:cxnSp>
          <p:nvCxnSpPr>
            <p:cNvPr id="8" name="5 Conector recto"/>
            <p:cNvCxnSpPr/>
            <p:nvPr/>
          </p:nvCxnSpPr>
          <p:spPr>
            <a:xfrm>
              <a:off x="0" y="6572273"/>
              <a:ext cx="12192000" cy="0"/>
            </a:xfrm>
            <a:prstGeom prst="line">
              <a:avLst/>
            </a:prstGeom>
            <a:ln w="1270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280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hlinkClick r:id="rId3" action="ppaction://hlinksldjump"/>
          </p:cNvPr>
          <p:cNvSpPr txBox="1"/>
          <p:nvPr/>
        </p:nvSpPr>
        <p:spPr>
          <a:xfrm>
            <a:off x="11117471" y="6280680"/>
            <a:ext cx="85010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/>
              <a:t>Restart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912742" y="4047989"/>
            <a:ext cx="4366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haparral Pro Light" panose="02060403030505090203" pitchFamily="18" charset="0"/>
              </a:rPr>
              <a:t>That’s</a:t>
            </a:r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haparral Pro Light" panose="02060403030505090203" pitchFamily="18" charset="0"/>
              </a:rPr>
              <a:t> </a:t>
            </a:r>
            <a:r>
              <a:rPr lang="es-E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haparral Pro Light" panose="02060403030505090203" pitchFamily="18" charset="0"/>
              </a:rPr>
              <a:t>all</a:t>
            </a:r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haparral Pro Light" panose="02060403030505090203" pitchFamily="18" charset="0"/>
              </a:rPr>
              <a:t> folks!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Chaparral Pro Light" panose="02060403030505090203" pitchFamily="18" charset="0"/>
            </a:endParaRPr>
          </a:p>
        </p:txBody>
      </p:sp>
      <p:pic>
        <p:nvPicPr>
          <p:cNvPr id="2" name="Imagen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00" y="99000"/>
            <a:ext cx="9990000" cy="666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7402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85854" y="2690336"/>
            <a:ext cx="4020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err="1" smtClean="0">
                <a:solidFill>
                  <a:srgbClr val="FFFFCC"/>
                </a:solidFill>
              </a:rPr>
              <a:t>Images</a:t>
            </a:r>
            <a:r>
              <a:rPr lang="es-ES" sz="3000" dirty="0" smtClean="0">
                <a:solidFill>
                  <a:srgbClr val="FFFFCC"/>
                </a:solidFill>
              </a:rPr>
              <a:t> </a:t>
            </a:r>
            <a:r>
              <a:rPr lang="es-ES" sz="3000" dirty="0" err="1" smtClean="0">
                <a:solidFill>
                  <a:srgbClr val="FFFFCC"/>
                </a:solidFill>
              </a:rPr>
              <a:t>linked</a:t>
            </a:r>
            <a:r>
              <a:rPr lang="es-ES" sz="3000" dirty="0" smtClean="0">
                <a:solidFill>
                  <a:srgbClr val="FFFFCC"/>
                </a:solidFill>
              </a:rPr>
              <a:t> in</a:t>
            </a:r>
          </a:p>
          <a:p>
            <a:pPr algn="ctr"/>
            <a:r>
              <a:rPr lang="es-ES" sz="3000" dirty="0" smtClean="0">
                <a:solidFill>
                  <a:srgbClr val="FFFFCC"/>
                </a:solidFill>
              </a:rPr>
              <a:t>"</a:t>
            </a:r>
            <a:r>
              <a:rPr lang="es-ES" sz="3000" dirty="0">
                <a:solidFill>
                  <a:srgbClr val="FFFFCC"/>
                </a:solidFill>
              </a:rPr>
              <a:t>Helios </a:t>
            </a:r>
            <a:r>
              <a:rPr lang="es-ES" sz="3000" dirty="0" smtClean="0">
                <a:solidFill>
                  <a:srgbClr val="FFFFCC"/>
                </a:solidFill>
              </a:rPr>
              <a:t>corona </a:t>
            </a:r>
            <a:r>
              <a:rPr lang="es-ES" sz="3000" dirty="0" err="1" smtClean="0">
                <a:solidFill>
                  <a:srgbClr val="FFFFCC"/>
                </a:solidFill>
              </a:rPr>
              <a:t>shines</a:t>
            </a:r>
            <a:r>
              <a:rPr lang="es-ES" sz="3000" dirty="0" smtClean="0">
                <a:solidFill>
                  <a:srgbClr val="FFFFCC"/>
                </a:solidFill>
              </a:rPr>
              <a:t> (…).</a:t>
            </a:r>
            <a:r>
              <a:rPr lang="es-ES" sz="3000" dirty="0" err="1" smtClean="0">
                <a:solidFill>
                  <a:srgbClr val="FFFFCC"/>
                </a:solidFill>
              </a:rPr>
              <a:t>pptx</a:t>
            </a:r>
            <a:r>
              <a:rPr lang="es-ES" sz="3000" dirty="0">
                <a:solidFill>
                  <a:srgbClr val="FFFFCC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66451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05124" y="107794"/>
            <a:ext cx="10781752" cy="6642412"/>
            <a:chOff x="560087" y="141058"/>
            <a:chExt cx="10781752" cy="6642412"/>
          </a:xfrm>
        </p:grpSpPr>
        <p:grpSp>
          <p:nvGrpSpPr>
            <p:cNvPr id="40" name="Grupo 39"/>
            <p:cNvGrpSpPr/>
            <p:nvPr/>
          </p:nvGrpSpPr>
          <p:grpSpPr>
            <a:xfrm>
              <a:off x="560087" y="141058"/>
              <a:ext cx="10781752" cy="3241595"/>
              <a:chOff x="658452" y="3529237"/>
              <a:chExt cx="10781752" cy="3241595"/>
            </a:xfrm>
          </p:grpSpPr>
          <p:grpSp>
            <p:nvGrpSpPr>
              <p:cNvPr id="39" name="Grupo 38"/>
              <p:cNvGrpSpPr/>
              <p:nvPr/>
            </p:nvGrpSpPr>
            <p:grpSpPr>
              <a:xfrm>
                <a:off x="7120204" y="3529237"/>
                <a:ext cx="4320000" cy="3241595"/>
                <a:chOff x="7120204" y="3529237"/>
                <a:chExt cx="4320000" cy="3241595"/>
              </a:xfrm>
            </p:grpSpPr>
            <p:pic>
              <p:nvPicPr>
                <p:cNvPr id="37" name="Imagen 36">
                  <a:hlinkClick r:id="rId2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20204" y="3529237"/>
                  <a:ext cx="4320000" cy="3241595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</p:pic>
            <p:sp>
              <p:nvSpPr>
                <p:cNvPr id="8" name="CuadroTexto 7"/>
                <p:cNvSpPr txBox="1"/>
                <p:nvPr/>
              </p:nvSpPr>
              <p:spPr>
                <a:xfrm>
                  <a:off x="7133684" y="3544313"/>
                  <a:ext cx="2753266" cy="276999"/>
                </a:xfrm>
                <a:prstGeom prst="rect">
                  <a:avLst/>
                </a:prstGeom>
                <a:solidFill>
                  <a:srgbClr val="B4DCDC"/>
                </a:solidFill>
                <a:ln w="12700">
                  <a:solidFill>
                    <a:srgbClr val="FFFF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 smtClean="0"/>
                    <a:t>Cerro </a:t>
                  </a:r>
                  <a:r>
                    <a:rPr lang="es-ES" sz="1200" dirty="0" err="1" smtClean="0"/>
                    <a:t>Tololo</a:t>
                  </a:r>
                  <a:r>
                    <a:rPr lang="es-ES" sz="1200" dirty="0" smtClean="0"/>
                    <a:t> (2200 m): </a:t>
                  </a:r>
                  <a:r>
                    <a:rPr lang="es-ES" sz="1200" dirty="0" err="1" smtClean="0"/>
                    <a:t>within</a:t>
                  </a:r>
                  <a:r>
                    <a:rPr lang="es-ES" sz="1200" dirty="0" smtClean="0"/>
                    <a:t> </a:t>
                  </a:r>
                  <a:r>
                    <a:rPr lang="es-ES" sz="1200" dirty="0" err="1" smtClean="0"/>
                    <a:t>the</a:t>
                  </a:r>
                  <a:r>
                    <a:rPr lang="es-ES" sz="1200" dirty="0" smtClean="0"/>
                    <a:t> </a:t>
                  </a:r>
                  <a:r>
                    <a:rPr lang="es-ES" sz="1200" dirty="0" err="1" smtClean="0"/>
                    <a:t>shadow</a:t>
                  </a:r>
                  <a:endParaRPr lang="es-ES" sz="1200" dirty="0"/>
                </a:p>
              </p:txBody>
            </p:sp>
          </p:grpSp>
          <p:grpSp>
            <p:nvGrpSpPr>
              <p:cNvPr id="35" name="Grupo 34"/>
              <p:cNvGrpSpPr/>
              <p:nvPr/>
            </p:nvGrpSpPr>
            <p:grpSpPr>
              <a:xfrm>
                <a:off x="658452" y="3530832"/>
                <a:ext cx="5400000" cy="3240000"/>
                <a:chOff x="658452" y="3530832"/>
                <a:chExt cx="5400000" cy="3240000"/>
              </a:xfrm>
            </p:grpSpPr>
            <p:pic>
              <p:nvPicPr>
                <p:cNvPr id="10" name="Imagen 9">
                  <a:hlinkClick r:id="rId2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452" y="3530832"/>
                  <a:ext cx="5400000" cy="3240000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</p:pic>
            <p:sp>
              <p:nvSpPr>
                <p:cNvPr id="11" name="CuadroTexto 10"/>
                <p:cNvSpPr txBox="1"/>
                <p:nvPr/>
              </p:nvSpPr>
              <p:spPr>
                <a:xfrm>
                  <a:off x="669825" y="3537145"/>
                  <a:ext cx="2424439" cy="276999"/>
                </a:xfrm>
                <a:prstGeom prst="rect">
                  <a:avLst/>
                </a:prstGeom>
                <a:solidFill>
                  <a:srgbClr val="B4DCDC"/>
                </a:solidFill>
                <a:ln w="12700">
                  <a:solidFill>
                    <a:srgbClr val="FFFF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 smtClean="0"/>
                    <a:t>La Silla (2400 m): </a:t>
                  </a:r>
                  <a:r>
                    <a:rPr lang="es-ES" sz="1200" dirty="0" err="1" smtClean="0"/>
                    <a:t>within</a:t>
                  </a:r>
                  <a:r>
                    <a:rPr lang="es-ES" sz="1200" dirty="0" smtClean="0"/>
                    <a:t> </a:t>
                  </a:r>
                  <a:r>
                    <a:rPr lang="es-ES" sz="1200" dirty="0" err="1" smtClean="0"/>
                    <a:t>the</a:t>
                  </a:r>
                  <a:r>
                    <a:rPr lang="es-ES" sz="1200" dirty="0" smtClean="0"/>
                    <a:t> </a:t>
                  </a:r>
                  <a:r>
                    <a:rPr lang="es-ES" sz="1200" dirty="0" err="1" smtClean="0"/>
                    <a:t>shadow</a:t>
                  </a:r>
                  <a:endParaRPr lang="es-ES" sz="1200" dirty="0"/>
                </a:p>
              </p:txBody>
            </p:sp>
          </p:grpSp>
        </p:grpSp>
        <p:grpSp>
          <p:nvGrpSpPr>
            <p:cNvPr id="33" name="Grupo 32"/>
            <p:cNvGrpSpPr/>
            <p:nvPr/>
          </p:nvGrpSpPr>
          <p:grpSpPr>
            <a:xfrm>
              <a:off x="560087" y="3543470"/>
              <a:ext cx="10781752" cy="3240000"/>
              <a:chOff x="658452" y="90161"/>
              <a:chExt cx="10781752" cy="3240000"/>
            </a:xfrm>
          </p:grpSpPr>
          <p:grpSp>
            <p:nvGrpSpPr>
              <p:cNvPr id="30" name="Grupo 29"/>
              <p:cNvGrpSpPr/>
              <p:nvPr/>
            </p:nvGrpSpPr>
            <p:grpSpPr>
              <a:xfrm>
                <a:off x="658452" y="90161"/>
                <a:ext cx="5400000" cy="3240000"/>
                <a:chOff x="658452" y="90161"/>
                <a:chExt cx="5400000" cy="3240000"/>
              </a:xfrm>
            </p:grpSpPr>
            <p:pic>
              <p:nvPicPr>
                <p:cNvPr id="17" name="Imagen 16">
                  <a:hlinkClick r:id="rId2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452" y="90161"/>
                  <a:ext cx="5400000" cy="3240000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</p:pic>
            <p:sp>
              <p:nvSpPr>
                <p:cNvPr id="18" name="CuadroTexto 17"/>
                <p:cNvSpPr txBox="1"/>
                <p:nvPr/>
              </p:nvSpPr>
              <p:spPr>
                <a:xfrm>
                  <a:off x="677049" y="104507"/>
                  <a:ext cx="3307122" cy="276999"/>
                </a:xfrm>
                <a:prstGeom prst="rect">
                  <a:avLst/>
                </a:prstGeom>
                <a:solidFill>
                  <a:srgbClr val="B4DCDC"/>
                </a:solidFill>
                <a:ln w="12700">
                  <a:solidFill>
                    <a:srgbClr val="FFFF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 smtClean="0"/>
                    <a:t>CASLEO - El Leoncito (2483 m): </a:t>
                  </a:r>
                  <a:r>
                    <a:rPr lang="es-ES" sz="1200" dirty="0" err="1" smtClean="0"/>
                    <a:t>out</a:t>
                  </a:r>
                  <a:r>
                    <a:rPr lang="es-ES" sz="1200" dirty="0" smtClean="0"/>
                    <a:t> of </a:t>
                  </a:r>
                  <a:r>
                    <a:rPr lang="es-ES" sz="1200" dirty="0" err="1" smtClean="0"/>
                    <a:t>the</a:t>
                  </a:r>
                  <a:r>
                    <a:rPr lang="es-ES" sz="1200" dirty="0" smtClean="0"/>
                    <a:t> </a:t>
                  </a:r>
                  <a:r>
                    <a:rPr lang="es-ES" sz="1200" dirty="0" err="1" smtClean="0"/>
                    <a:t>shadow</a:t>
                  </a:r>
                  <a:endParaRPr lang="es-ES" sz="1200" dirty="0"/>
                </a:p>
              </p:txBody>
            </p:sp>
          </p:grpSp>
          <p:grpSp>
            <p:nvGrpSpPr>
              <p:cNvPr id="32" name="Grupo 31"/>
              <p:cNvGrpSpPr/>
              <p:nvPr/>
            </p:nvGrpSpPr>
            <p:grpSpPr>
              <a:xfrm>
                <a:off x="7120204" y="127758"/>
                <a:ext cx="4320000" cy="3164806"/>
                <a:chOff x="7120204" y="127758"/>
                <a:chExt cx="4320000" cy="3164806"/>
              </a:xfrm>
            </p:grpSpPr>
            <p:pic>
              <p:nvPicPr>
                <p:cNvPr id="20" name="Imagen 19">
                  <a:hlinkClick r:id="rId2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20204" y="127758"/>
                  <a:ext cx="4320000" cy="3164806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</p:pic>
            <p:sp>
              <p:nvSpPr>
                <p:cNvPr id="21" name="CuadroTexto 20"/>
                <p:cNvSpPr txBox="1"/>
                <p:nvPr/>
              </p:nvSpPr>
              <p:spPr>
                <a:xfrm>
                  <a:off x="7140633" y="140492"/>
                  <a:ext cx="3072888" cy="276999"/>
                </a:xfrm>
                <a:prstGeom prst="rect">
                  <a:avLst/>
                </a:prstGeom>
                <a:solidFill>
                  <a:srgbClr val="B4DCDC"/>
                </a:solidFill>
                <a:ln w="12700">
                  <a:solidFill>
                    <a:srgbClr val="FFFF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 smtClean="0"/>
                    <a:t>CUC - El Leoncito (2348 m): </a:t>
                  </a:r>
                  <a:r>
                    <a:rPr lang="es-ES" sz="1200" dirty="0" err="1" smtClean="0"/>
                    <a:t>out</a:t>
                  </a:r>
                  <a:r>
                    <a:rPr lang="es-ES" sz="1200" dirty="0" smtClean="0"/>
                    <a:t> of </a:t>
                  </a:r>
                  <a:r>
                    <a:rPr lang="es-ES" sz="1200" dirty="0" err="1" smtClean="0"/>
                    <a:t>the</a:t>
                  </a:r>
                  <a:r>
                    <a:rPr lang="es-ES" sz="1200" dirty="0" smtClean="0"/>
                    <a:t> </a:t>
                  </a:r>
                  <a:r>
                    <a:rPr lang="es-ES" sz="1200" dirty="0" err="1" smtClean="0"/>
                    <a:t>shadow</a:t>
                  </a:r>
                  <a:endParaRPr lang="es-ES" sz="12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701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678" y="99000"/>
            <a:ext cx="9218644" cy="666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65366" y="99000"/>
            <a:ext cx="4227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FFFCC"/>
                </a:solidFill>
              </a:rPr>
              <a:t>Total Solar Eclipse of 8 </a:t>
            </a:r>
            <a:r>
              <a:rPr lang="es-ES" sz="1400" dirty="0" err="1" smtClean="0">
                <a:solidFill>
                  <a:srgbClr val="FFFFCC"/>
                </a:solidFill>
              </a:rPr>
              <a:t>July</a:t>
            </a:r>
            <a:r>
              <a:rPr lang="es-ES" sz="1400" dirty="0" smtClean="0">
                <a:solidFill>
                  <a:srgbClr val="FFFFCC"/>
                </a:solidFill>
              </a:rPr>
              <a:t> 1842 as </a:t>
            </a:r>
            <a:r>
              <a:rPr lang="es-ES" sz="1400" dirty="0" err="1" smtClean="0">
                <a:solidFill>
                  <a:srgbClr val="FFFFCC"/>
                </a:solidFill>
              </a:rPr>
              <a:t>viewed</a:t>
            </a:r>
            <a:r>
              <a:rPr lang="es-ES" sz="1400" dirty="0" smtClean="0">
                <a:solidFill>
                  <a:srgbClr val="FFFFCC"/>
                </a:solidFill>
              </a:rPr>
              <a:t> </a:t>
            </a:r>
            <a:r>
              <a:rPr lang="es-ES" sz="1400" dirty="0" err="1" smtClean="0">
                <a:solidFill>
                  <a:srgbClr val="FFFFCC"/>
                </a:solidFill>
              </a:rPr>
              <a:t>from</a:t>
            </a:r>
            <a:r>
              <a:rPr lang="es-ES" sz="1400" dirty="0" smtClean="0">
                <a:solidFill>
                  <a:srgbClr val="FFFFCC"/>
                </a:solidFill>
              </a:rPr>
              <a:t> </a:t>
            </a:r>
            <a:r>
              <a:rPr lang="es-ES" sz="1400" dirty="0" err="1" smtClean="0">
                <a:solidFill>
                  <a:srgbClr val="FFFFCC"/>
                </a:solidFill>
              </a:rPr>
              <a:t>Vienna</a:t>
            </a:r>
            <a:endParaRPr lang="es-ES" sz="1400" dirty="0" smtClean="0">
              <a:solidFill>
                <a:srgbClr val="FFFFCC"/>
              </a:solidFill>
            </a:endParaRPr>
          </a:p>
          <a:p>
            <a:r>
              <a:rPr lang="es-ES" sz="1400" dirty="0" smtClean="0">
                <a:solidFill>
                  <a:srgbClr val="FFFFCC"/>
                </a:solidFill>
              </a:rPr>
              <a:t>(</a:t>
            </a:r>
            <a:r>
              <a:rPr lang="es-ES" sz="1400" dirty="0" err="1" smtClean="0">
                <a:solidFill>
                  <a:srgbClr val="FFFFCC"/>
                </a:solidFill>
              </a:rPr>
              <a:t>depicted</a:t>
            </a:r>
            <a:r>
              <a:rPr lang="es-ES" sz="1400" dirty="0" smtClean="0">
                <a:solidFill>
                  <a:srgbClr val="FFFFCC"/>
                </a:solidFill>
              </a:rPr>
              <a:t> in 1842 </a:t>
            </a:r>
            <a:r>
              <a:rPr lang="es-ES" sz="1400" dirty="0" err="1" smtClean="0">
                <a:solidFill>
                  <a:srgbClr val="FFFFCC"/>
                </a:solidFill>
              </a:rPr>
              <a:t>by</a:t>
            </a:r>
            <a:r>
              <a:rPr lang="es-ES" sz="1400" dirty="0" smtClean="0">
                <a:solidFill>
                  <a:srgbClr val="FFFFCC"/>
                </a:solidFill>
              </a:rPr>
              <a:t> Johann Christian </a:t>
            </a:r>
            <a:r>
              <a:rPr lang="es-ES" sz="1400" dirty="0" err="1" smtClean="0">
                <a:solidFill>
                  <a:srgbClr val="FFFFCC"/>
                </a:solidFill>
              </a:rPr>
              <a:t>Schoeller</a:t>
            </a:r>
            <a:r>
              <a:rPr lang="es-ES" sz="1400" dirty="0" smtClean="0">
                <a:solidFill>
                  <a:srgbClr val="FFFFCC"/>
                </a:solidFill>
              </a:rPr>
              <a:t>)</a:t>
            </a:r>
            <a:endParaRPr lang="es-ES" sz="1400" dirty="0">
              <a:solidFill>
                <a:srgbClr val="FFFFCC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101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CC"/>
                </a:solidFill>
              </a:rPr>
              <a:t>Eclipses in </a:t>
            </a:r>
            <a:r>
              <a:rPr lang="es-ES" sz="1400" dirty="0" err="1" smtClean="0">
                <a:solidFill>
                  <a:srgbClr val="FFFFCC"/>
                </a:solidFill>
              </a:rPr>
              <a:t>painting</a:t>
            </a:r>
            <a:r>
              <a:rPr lang="es-ES" sz="1400" dirty="0" smtClean="0">
                <a:solidFill>
                  <a:srgbClr val="FFFFCC"/>
                </a:solidFill>
              </a:rPr>
              <a:t>...</a:t>
            </a:r>
            <a:endParaRPr lang="es-ES" sz="14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7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988" y="662447"/>
            <a:ext cx="3931478" cy="6120000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sp>
        <p:nvSpPr>
          <p:cNvPr id="5" name="CuadroTexto 4">
            <a:hlinkClick r:id="rId2" action="ppaction://hlinksldjump"/>
          </p:cNvPr>
          <p:cNvSpPr txBox="1"/>
          <p:nvPr/>
        </p:nvSpPr>
        <p:spPr>
          <a:xfrm>
            <a:off x="3348164" y="124695"/>
            <a:ext cx="5495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FFFFCC"/>
                </a:solidFill>
              </a:rPr>
              <a:t>Miraculous</a:t>
            </a:r>
            <a:r>
              <a:rPr lang="es-ES" sz="2000" dirty="0" smtClean="0">
                <a:solidFill>
                  <a:srgbClr val="FFFFCC"/>
                </a:solidFill>
              </a:rPr>
              <a:t> eclipse of </a:t>
            </a:r>
            <a:r>
              <a:rPr lang="es-ES" sz="2000" dirty="0" err="1" smtClean="0">
                <a:solidFill>
                  <a:srgbClr val="FFFFCC"/>
                </a:solidFill>
              </a:rPr>
              <a:t>the</a:t>
            </a:r>
            <a:r>
              <a:rPr lang="es-ES" sz="2000" dirty="0" smtClean="0">
                <a:solidFill>
                  <a:srgbClr val="FFFFCC"/>
                </a:solidFill>
              </a:rPr>
              <a:t> </a:t>
            </a:r>
            <a:r>
              <a:rPr lang="es-ES" sz="2000" dirty="0" err="1" smtClean="0">
                <a:solidFill>
                  <a:srgbClr val="FFFFCC"/>
                </a:solidFill>
              </a:rPr>
              <a:t>Sun</a:t>
            </a:r>
            <a:r>
              <a:rPr lang="es-ES" sz="2000" dirty="0" smtClean="0">
                <a:solidFill>
                  <a:srgbClr val="FFFFCC"/>
                </a:solidFill>
              </a:rPr>
              <a:t> in </a:t>
            </a:r>
            <a:r>
              <a:rPr lang="es-ES" sz="2000" dirty="0" err="1" smtClean="0">
                <a:solidFill>
                  <a:srgbClr val="FFFFCC"/>
                </a:solidFill>
              </a:rPr>
              <a:t>the</a:t>
            </a:r>
            <a:r>
              <a:rPr lang="es-ES" sz="2000" dirty="0" smtClean="0">
                <a:solidFill>
                  <a:srgbClr val="FFFFCC"/>
                </a:solidFill>
              </a:rPr>
              <a:t> film </a:t>
            </a:r>
            <a:r>
              <a:rPr lang="es-ES" sz="2000" dirty="0" err="1" smtClean="0">
                <a:solidFill>
                  <a:srgbClr val="FFFFCC"/>
                </a:solidFill>
              </a:rPr>
              <a:t>Barabbas</a:t>
            </a:r>
            <a:endParaRPr lang="es-AR" sz="2000" dirty="0">
              <a:solidFill>
                <a:srgbClr val="FFFFCC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" y="0"/>
            <a:ext cx="1288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FFFFCC"/>
                </a:solidFill>
              </a:rPr>
              <a:t>or</a:t>
            </a:r>
            <a:r>
              <a:rPr lang="es-ES" sz="1400" dirty="0" smtClean="0">
                <a:solidFill>
                  <a:srgbClr val="FFFFCC"/>
                </a:solidFill>
              </a:rPr>
              <a:t> in </a:t>
            </a:r>
            <a:r>
              <a:rPr lang="es-ES" sz="1400" dirty="0" err="1" smtClean="0">
                <a:solidFill>
                  <a:srgbClr val="FFFFCC"/>
                </a:solidFill>
              </a:rPr>
              <a:t>movies</a:t>
            </a:r>
            <a:r>
              <a:rPr lang="es-ES" sz="1400" dirty="0" smtClean="0">
                <a:solidFill>
                  <a:srgbClr val="FFFFCC"/>
                </a:solidFill>
              </a:rPr>
              <a:t>...</a:t>
            </a:r>
            <a:endParaRPr lang="es-ES" sz="1400" dirty="0">
              <a:solidFill>
                <a:srgbClr val="FFFFCC"/>
              </a:solidFill>
            </a:endParaRPr>
          </a:p>
        </p:txBody>
      </p:sp>
      <p:pic>
        <p:nvPicPr>
          <p:cNvPr id="2" name="Imagen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5" y="662447"/>
            <a:ext cx="8103333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4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67" y="99000"/>
            <a:ext cx="10084067" cy="6660000"/>
          </a:xfrm>
          <a:prstGeom prst="rect">
            <a:avLst/>
          </a:prstGeom>
        </p:spPr>
      </p:pic>
      <p:sp>
        <p:nvSpPr>
          <p:cNvPr id="11" name="CuadroTexto 10">
            <a:hlinkClick r:id="rId2" action="ppaction://hlinksldjump"/>
          </p:cNvPr>
          <p:cNvSpPr txBox="1"/>
          <p:nvPr/>
        </p:nvSpPr>
        <p:spPr>
          <a:xfrm>
            <a:off x="1142408" y="175615"/>
            <a:ext cx="2558393" cy="646331"/>
          </a:xfrm>
          <a:prstGeom prst="rect">
            <a:avLst/>
          </a:prstGeom>
          <a:solidFill>
            <a:srgbClr val="B4DCDC"/>
          </a:solidFill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/>
              <a:t>Main</a:t>
            </a:r>
            <a:r>
              <a:rPr lang="es-ES" dirty="0" smtClean="0"/>
              <a:t> Street of Bella Vista</a:t>
            </a:r>
          </a:p>
          <a:p>
            <a:r>
              <a:rPr lang="es-ES" dirty="0" smtClean="0"/>
              <a:t>(500 </a:t>
            </a:r>
            <a:r>
              <a:rPr lang="es-ES" dirty="0" err="1" smtClean="0"/>
              <a:t>inhabitants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12" name="CuadroTexto 11">
            <a:hlinkClick r:id="rId2" action="ppaction://hlinksldjump"/>
          </p:cNvPr>
          <p:cNvSpPr txBox="1"/>
          <p:nvPr/>
        </p:nvSpPr>
        <p:spPr>
          <a:xfrm>
            <a:off x="11117471" y="6280680"/>
            <a:ext cx="7786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hlinkClick r:id="rId2" action="ppaction://hlinksldjump"/>
              </a:rPr>
              <a:t>Volver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372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1357" y="91022"/>
            <a:ext cx="11929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FFFFCC"/>
                </a:solidFill>
              </a:rPr>
              <a:t>Einstein’s</a:t>
            </a:r>
            <a:r>
              <a:rPr lang="es-ES" sz="2000" dirty="0" smtClean="0">
                <a:solidFill>
                  <a:srgbClr val="FFFFCC"/>
                </a:solidFill>
              </a:rPr>
              <a:t> General </a:t>
            </a:r>
            <a:r>
              <a:rPr lang="es-ES" sz="2000" dirty="0" err="1" smtClean="0">
                <a:solidFill>
                  <a:srgbClr val="FFFFCC"/>
                </a:solidFill>
              </a:rPr>
              <a:t>Theory</a:t>
            </a:r>
            <a:r>
              <a:rPr lang="es-ES" sz="2000" dirty="0" smtClean="0">
                <a:solidFill>
                  <a:srgbClr val="FFFFCC"/>
                </a:solidFill>
              </a:rPr>
              <a:t> of </a:t>
            </a:r>
            <a:r>
              <a:rPr lang="es-ES" sz="2000" dirty="0" err="1" smtClean="0">
                <a:solidFill>
                  <a:srgbClr val="FFFFCC"/>
                </a:solidFill>
              </a:rPr>
              <a:t>Relativity</a:t>
            </a:r>
            <a:r>
              <a:rPr lang="es-ES" sz="2000" dirty="0" smtClean="0">
                <a:solidFill>
                  <a:srgbClr val="FFFFCC"/>
                </a:solidFill>
              </a:rPr>
              <a:t> can be </a:t>
            </a:r>
            <a:r>
              <a:rPr lang="es-ES" sz="2000" dirty="0" err="1" smtClean="0">
                <a:solidFill>
                  <a:srgbClr val="FFFFCC"/>
                </a:solidFill>
              </a:rPr>
              <a:t>tested</a:t>
            </a:r>
            <a:r>
              <a:rPr lang="es-ES" sz="2000" dirty="0" smtClean="0">
                <a:solidFill>
                  <a:srgbClr val="FFFFCC"/>
                </a:solidFill>
              </a:rPr>
              <a:t>, as </a:t>
            </a:r>
            <a:r>
              <a:rPr lang="es-ES" sz="2000" dirty="0" err="1" smtClean="0">
                <a:solidFill>
                  <a:srgbClr val="FFFFCC"/>
                </a:solidFill>
              </a:rPr>
              <a:t>it</a:t>
            </a:r>
            <a:r>
              <a:rPr lang="es-ES" sz="2000" dirty="0" smtClean="0">
                <a:solidFill>
                  <a:srgbClr val="FFFFCC"/>
                </a:solidFill>
              </a:rPr>
              <a:t> </a:t>
            </a:r>
            <a:r>
              <a:rPr lang="es-ES" sz="2000" dirty="0" err="1" smtClean="0">
                <a:solidFill>
                  <a:srgbClr val="FFFFCC"/>
                </a:solidFill>
              </a:rPr>
              <a:t>was</a:t>
            </a:r>
            <a:r>
              <a:rPr lang="es-ES" sz="2000" dirty="0" smtClean="0">
                <a:solidFill>
                  <a:srgbClr val="FFFFCC"/>
                </a:solidFill>
              </a:rPr>
              <a:t> </a:t>
            </a:r>
            <a:r>
              <a:rPr lang="es-ES" sz="2000" dirty="0" err="1" smtClean="0">
                <a:solidFill>
                  <a:srgbClr val="FFFFCC"/>
                </a:solidFill>
              </a:rPr>
              <a:t>made</a:t>
            </a:r>
            <a:r>
              <a:rPr lang="es-ES" sz="2000" dirty="0" smtClean="0">
                <a:solidFill>
                  <a:srgbClr val="FFFFCC"/>
                </a:solidFill>
              </a:rPr>
              <a:t> </a:t>
            </a:r>
            <a:r>
              <a:rPr lang="es-ES" sz="2000" dirty="0" err="1" smtClean="0">
                <a:solidFill>
                  <a:srgbClr val="FFFFCC"/>
                </a:solidFill>
              </a:rPr>
              <a:t>one</a:t>
            </a:r>
            <a:r>
              <a:rPr lang="es-ES" sz="2000" dirty="0" smtClean="0">
                <a:solidFill>
                  <a:srgbClr val="FFFFCC"/>
                </a:solidFill>
              </a:rPr>
              <a:t> </a:t>
            </a:r>
            <a:r>
              <a:rPr lang="es-ES" sz="2000" dirty="0" err="1" smtClean="0">
                <a:solidFill>
                  <a:srgbClr val="FFFFCC"/>
                </a:solidFill>
              </a:rPr>
              <a:t>century</a:t>
            </a:r>
            <a:r>
              <a:rPr lang="es-ES" sz="2000" dirty="0" smtClean="0">
                <a:solidFill>
                  <a:srgbClr val="FFFFCC"/>
                </a:solidFill>
              </a:rPr>
              <a:t> </a:t>
            </a:r>
            <a:r>
              <a:rPr lang="es-ES" sz="2000" dirty="0" err="1" smtClean="0">
                <a:solidFill>
                  <a:srgbClr val="FFFFCC"/>
                </a:solidFill>
              </a:rPr>
              <a:t>ago</a:t>
            </a:r>
            <a:r>
              <a:rPr lang="es-ES" sz="2000" dirty="0" smtClean="0">
                <a:solidFill>
                  <a:srgbClr val="FFFFCC"/>
                </a:solidFill>
              </a:rPr>
              <a:t>, in 1919, </a:t>
            </a:r>
            <a:r>
              <a:rPr lang="es-ES" sz="2000" dirty="0" err="1" smtClean="0">
                <a:solidFill>
                  <a:srgbClr val="FFFFCC"/>
                </a:solidFill>
              </a:rPr>
              <a:t>by</a:t>
            </a:r>
            <a:r>
              <a:rPr lang="es-ES" sz="2000" dirty="0" smtClean="0">
                <a:solidFill>
                  <a:srgbClr val="FFFFCC"/>
                </a:solidFill>
              </a:rPr>
              <a:t> Sir. A. </a:t>
            </a:r>
            <a:r>
              <a:rPr lang="es-ES" sz="2000" dirty="0" err="1" smtClean="0">
                <a:solidFill>
                  <a:srgbClr val="FFFFCC"/>
                </a:solidFill>
              </a:rPr>
              <a:t>Eddington</a:t>
            </a:r>
            <a:endParaRPr lang="es-ES" sz="2000" dirty="0">
              <a:solidFill>
                <a:srgbClr val="FFFFCC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6" y="577817"/>
            <a:ext cx="4687043" cy="612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760" y="1297817"/>
            <a:ext cx="5642756" cy="46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47" y="3817817"/>
            <a:ext cx="2429448" cy="28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1653696" y="6328485"/>
            <a:ext cx="20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Sir Arthur </a:t>
            </a:r>
            <a:r>
              <a:rPr lang="es-ES" dirty="0" err="1">
                <a:solidFill>
                  <a:schemeClr val="bg1"/>
                </a:solidFill>
              </a:rPr>
              <a:t>Eddington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4656" y="577817"/>
            <a:ext cx="2698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Total solar eclipse of </a:t>
            </a:r>
            <a:r>
              <a:rPr lang="es-ES" sz="1400" dirty="0" err="1" smtClean="0">
                <a:solidFill>
                  <a:schemeClr val="bg1"/>
                </a:solidFill>
              </a:rPr>
              <a:t>May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>
                <a:solidFill>
                  <a:schemeClr val="bg1"/>
                </a:solidFill>
              </a:rPr>
              <a:t>29, 1919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484615" y="6093065"/>
            <a:ext cx="56928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chemeClr val="bg1"/>
                </a:solidFill>
              </a:rPr>
              <a:t>https://</a:t>
            </a:r>
            <a:r>
              <a:rPr lang="es-ES" sz="1300" dirty="0" smtClean="0">
                <a:solidFill>
                  <a:schemeClr val="bg1"/>
                </a:solidFill>
              </a:rPr>
              <a:t>www.space.com/37018-solar-eclipse-proved-einstein-relativity-right.html</a:t>
            </a:r>
            <a:endParaRPr lang="es-E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5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385449" y="484552"/>
            <a:ext cx="365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s-ES" dirty="0"/>
              <a:t>Total solar eclipse of 21 </a:t>
            </a:r>
            <a:r>
              <a:rPr lang="es-ES" dirty="0" err="1"/>
              <a:t>August</a:t>
            </a:r>
            <a:r>
              <a:rPr lang="es-ES" dirty="0"/>
              <a:t> </a:t>
            </a:r>
            <a:r>
              <a:rPr lang="es-ES" dirty="0" smtClean="0"/>
              <a:t>1914</a:t>
            </a:r>
            <a:endParaRPr lang="es-ES" dirty="0"/>
          </a:p>
        </p:txBody>
      </p:sp>
      <p:grpSp>
        <p:nvGrpSpPr>
          <p:cNvPr id="18" name="Grupo 17"/>
          <p:cNvGrpSpPr/>
          <p:nvPr/>
        </p:nvGrpSpPr>
        <p:grpSpPr>
          <a:xfrm>
            <a:off x="156000" y="-44066"/>
            <a:ext cx="11880000" cy="6827534"/>
            <a:chOff x="156000" y="-44066"/>
            <a:chExt cx="11880000" cy="6827534"/>
          </a:xfrm>
        </p:grpSpPr>
        <p:grpSp>
          <p:nvGrpSpPr>
            <p:cNvPr id="6" name="Grupo 5"/>
            <p:cNvGrpSpPr/>
            <p:nvPr/>
          </p:nvGrpSpPr>
          <p:grpSpPr>
            <a:xfrm>
              <a:off x="156000" y="-44066"/>
              <a:ext cx="11880000" cy="6827534"/>
              <a:chOff x="156000" y="-76722"/>
              <a:chExt cx="11880000" cy="6827534"/>
            </a:xfrm>
          </p:grpSpPr>
          <p:grpSp>
            <p:nvGrpSpPr>
              <p:cNvPr id="2" name="Grupo 1"/>
              <p:cNvGrpSpPr/>
              <p:nvPr/>
            </p:nvGrpSpPr>
            <p:grpSpPr>
              <a:xfrm>
                <a:off x="156000" y="484552"/>
                <a:ext cx="11880000" cy="6266260"/>
                <a:chOff x="156000" y="295870"/>
                <a:chExt cx="11880000" cy="6266260"/>
              </a:xfrm>
            </p:grpSpPr>
            <p:grpSp>
              <p:nvGrpSpPr>
                <p:cNvPr id="9" name="Grupo 8"/>
                <p:cNvGrpSpPr/>
                <p:nvPr/>
              </p:nvGrpSpPr>
              <p:grpSpPr>
                <a:xfrm>
                  <a:off x="156000" y="295870"/>
                  <a:ext cx="11880000" cy="6266260"/>
                  <a:chOff x="156000" y="295870"/>
                  <a:chExt cx="11880000" cy="6266260"/>
                </a:xfrm>
              </p:grpSpPr>
              <p:pic>
                <p:nvPicPr>
                  <p:cNvPr id="4" name="Imagen 3">
                    <a:hlinkClick r:id="rId2" action="ppaction://hlinksldjump"/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6000" y="295870"/>
                    <a:ext cx="11880000" cy="6266260"/>
                  </a:xfrm>
                  <a:prstGeom prst="rect">
                    <a:avLst/>
                  </a:prstGeom>
                  <a:ln w="38100">
                    <a:solidFill>
                      <a:srgbClr val="C00000"/>
                    </a:solidFill>
                  </a:ln>
                </p:spPr>
              </p:pic>
              <p:sp>
                <p:nvSpPr>
                  <p:cNvPr id="5" name="Elipse 4"/>
                  <p:cNvSpPr/>
                  <p:nvPr/>
                </p:nvSpPr>
                <p:spPr>
                  <a:xfrm>
                    <a:off x="5384800" y="2975428"/>
                    <a:ext cx="130629" cy="130629"/>
                  </a:xfrm>
                  <a:prstGeom prst="ellipse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1905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  <p:cxnSp>
                <p:nvCxnSpPr>
                  <p:cNvPr id="7" name="Conector recto de flecha 6"/>
                  <p:cNvCxnSpPr/>
                  <p:nvPr/>
                </p:nvCxnSpPr>
                <p:spPr>
                  <a:xfrm flipV="1">
                    <a:off x="5062538" y="3089724"/>
                    <a:ext cx="322262" cy="322262"/>
                  </a:xfrm>
                  <a:prstGeom prst="straightConnector1">
                    <a:avLst/>
                  </a:prstGeom>
                  <a:ln w="25400">
                    <a:solidFill>
                      <a:srgbClr val="C0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CuadroTexto 10"/>
                <p:cNvSpPr txBox="1"/>
                <p:nvPr/>
              </p:nvSpPr>
              <p:spPr>
                <a:xfrm>
                  <a:off x="4689107" y="3372189"/>
                  <a:ext cx="86433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5400"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 smtClean="0"/>
                    <a:t>Odessa</a:t>
                  </a:r>
                  <a:endParaRPr lang="es-AR" dirty="0"/>
                </a:p>
              </p:txBody>
            </p:sp>
          </p:grpSp>
          <p:sp>
            <p:nvSpPr>
              <p:cNvPr id="3" name="CuadroTexto 2"/>
              <p:cNvSpPr txBox="1"/>
              <p:nvPr/>
            </p:nvSpPr>
            <p:spPr>
              <a:xfrm>
                <a:off x="1759141" y="-76722"/>
                <a:ext cx="867372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600" dirty="0" smtClean="0">
                    <a:solidFill>
                      <a:srgbClr val="FFFFCC"/>
                    </a:solidFill>
                  </a:rPr>
                  <a:t>… </a:t>
                </a:r>
                <a:r>
                  <a:rPr lang="en-US" sz="1600" dirty="0">
                    <a:solidFill>
                      <a:srgbClr val="FFFFCC"/>
                    </a:solidFill>
                  </a:rPr>
                  <a:t>or as attempted in </a:t>
                </a:r>
                <a:r>
                  <a:rPr lang="en-US" sz="1600" dirty="0" smtClean="0">
                    <a:solidFill>
                      <a:srgbClr val="FFFFCC"/>
                    </a:solidFill>
                  </a:rPr>
                  <a:t>1914 by Dr. Perrine, Director of the </a:t>
                </a:r>
                <a:r>
                  <a:rPr lang="en-US" sz="1600" dirty="0" err="1" smtClean="0">
                    <a:solidFill>
                      <a:srgbClr val="FFFFCC"/>
                    </a:solidFill>
                  </a:rPr>
                  <a:t>Observatorio</a:t>
                </a:r>
                <a:r>
                  <a:rPr lang="en-US" sz="1600" dirty="0" smtClean="0">
                    <a:solidFill>
                      <a:srgbClr val="FFFFCC"/>
                    </a:solidFill>
                  </a:rPr>
                  <a:t> Nacional </a:t>
                </a:r>
                <a:r>
                  <a:rPr lang="en-US" sz="1600" dirty="0" err="1" smtClean="0">
                    <a:solidFill>
                      <a:srgbClr val="FFFFCC"/>
                    </a:solidFill>
                  </a:rPr>
                  <a:t>Argentino</a:t>
                </a:r>
                <a:r>
                  <a:rPr lang="en-US" sz="1600" dirty="0" smtClean="0">
                    <a:solidFill>
                      <a:srgbClr val="FFFFCC"/>
                    </a:solidFill>
                  </a:rPr>
                  <a:t>, in </a:t>
                </a:r>
                <a:r>
                  <a:rPr lang="en-US" sz="1600" dirty="0" err="1" smtClean="0">
                    <a:solidFill>
                      <a:srgbClr val="FFFFCC"/>
                    </a:solidFill>
                  </a:rPr>
                  <a:t>Feodosia</a:t>
                </a:r>
                <a:endParaRPr lang="en-US" sz="1600" dirty="0" smtClean="0">
                  <a:solidFill>
                    <a:srgbClr val="FFFFCC"/>
                  </a:solidFill>
                </a:endParaRPr>
              </a:p>
              <a:p>
                <a:pPr algn="ctr"/>
                <a:r>
                  <a:rPr lang="es-ES" sz="1400" i="1" dirty="0" smtClean="0">
                    <a:solidFill>
                      <a:srgbClr val="FFFFCC"/>
                    </a:solidFill>
                  </a:rPr>
                  <a:t>(</a:t>
                </a:r>
                <a:r>
                  <a:rPr lang="es-ES" sz="1400" i="1" dirty="0" err="1" smtClean="0">
                    <a:solidFill>
                      <a:srgbClr val="FFFFCC"/>
                    </a:solidFill>
                  </a:rPr>
                  <a:t>the</a:t>
                </a:r>
                <a:r>
                  <a:rPr lang="es-ES" sz="1400" i="1" dirty="0" smtClean="0">
                    <a:solidFill>
                      <a:srgbClr val="FFFFCC"/>
                    </a:solidFill>
                  </a:rPr>
                  <a:t> </a:t>
                </a:r>
                <a:r>
                  <a:rPr lang="es-ES" sz="1400" i="1" dirty="0" err="1">
                    <a:solidFill>
                      <a:srgbClr val="FFFFCC"/>
                    </a:solidFill>
                  </a:rPr>
                  <a:t>expedition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 </a:t>
                </a:r>
                <a:r>
                  <a:rPr lang="es-ES" sz="1400" i="1" dirty="0" err="1">
                    <a:solidFill>
                      <a:srgbClr val="FFFFCC"/>
                    </a:solidFill>
                  </a:rPr>
                  <a:t>had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 to be </a:t>
                </a:r>
                <a:r>
                  <a:rPr lang="es-ES" sz="1400" i="1" dirty="0" err="1" smtClean="0">
                    <a:solidFill>
                      <a:srgbClr val="FFFFCC"/>
                    </a:solidFill>
                  </a:rPr>
                  <a:t>aborted</a:t>
                </a:r>
                <a:r>
                  <a:rPr lang="es-ES" sz="1400" i="1" dirty="0" smtClean="0">
                    <a:solidFill>
                      <a:srgbClr val="FFFFCC"/>
                    </a:solidFill>
                  </a:rPr>
                  <a:t> </a:t>
                </a:r>
                <a:r>
                  <a:rPr lang="es-ES" sz="1400" i="1" dirty="0" err="1" smtClean="0">
                    <a:solidFill>
                      <a:srgbClr val="FFFFCC"/>
                    </a:solidFill>
                  </a:rPr>
                  <a:t>due</a:t>
                </a:r>
                <a:r>
                  <a:rPr lang="es-ES" sz="1400" i="1" dirty="0" smtClean="0">
                    <a:solidFill>
                      <a:srgbClr val="FFFFCC"/>
                    </a:solidFill>
                  </a:rPr>
                  <a:t> 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to </a:t>
                </a:r>
                <a:r>
                  <a:rPr lang="es-ES" sz="1400" i="1" dirty="0" err="1">
                    <a:solidFill>
                      <a:srgbClr val="FFFFCC"/>
                    </a:solidFill>
                  </a:rPr>
                  <a:t>the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 </a:t>
                </a:r>
                <a:r>
                  <a:rPr lang="es-ES" sz="1400" i="1" dirty="0" err="1">
                    <a:solidFill>
                      <a:srgbClr val="FFFFCC"/>
                    </a:solidFill>
                  </a:rPr>
                  <a:t>start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 of </a:t>
                </a:r>
                <a:r>
                  <a:rPr lang="es-ES" sz="1400" i="1" dirty="0" err="1">
                    <a:solidFill>
                      <a:srgbClr val="FFFFCC"/>
                    </a:solidFill>
                  </a:rPr>
                  <a:t>the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 Great </a:t>
                </a:r>
                <a:r>
                  <a:rPr lang="es-ES" sz="1400" i="1" dirty="0" err="1">
                    <a:solidFill>
                      <a:srgbClr val="FFFFCC"/>
                    </a:solidFill>
                  </a:rPr>
                  <a:t>War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 </a:t>
                </a:r>
                <a:r>
                  <a:rPr lang="es-ES" sz="1400" i="1" dirty="0" smtClean="0">
                    <a:solidFill>
                      <a:srgbClr val="FFFFCC"/>
                    </a:solidFill>
                  </a:rPr>
                  <a:t>in </a:t>
                </a:r>
                <a:r>
                  <a:rPr lang="es-ES" sz="1400" i="1" dirty="0" err="1" smtClean="0">
                    <a:solidFill>
                      <a:srgbClr val="FFFFCC"/>
                    </a:solidFill>
                  </a:rPr>
                  <a:t>July</a:t>
                </a:r>
                <a:r>
                  <a:rPr lang="es-ES" sz="1400" i="1" dirty="0" smtClean="0">
                    <a:solidFill>
                      <a:srgbClr val="FFFFCC"/>
                    </a:solidFill>
                  </a:rPr>
                  <a:t> </a:t>
                </a:r>
                <a:r>
                  <a:rPr lang="es-ES" sz="1400" i="1" dirty="0">
                    <a:solidFill>
                      <a:srgbClr val="FFFFCC"/>
                    </a:solidFill>
                  </a:rPr>
                  <a:t>1914</a:t>
                </a:r>
                <a:r>
                  <a:rPr lang="es-ES" sz="1400" dirty="0" smtClean="0">
                    <a:solidFill>
                      <a:srgbClr val="FFFFCC"/>
                    </a:solidFill>
                  </a:rPr>
                  <a:t>)</a:t>
                </a:r>
                <a:endParaRPr lang="es-ES" sz="1400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5883979" y="3439537"/>
                <a:ext cx="130629" cy="130629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cxnSp>
            <p:nvCxnSpPr>
              <p:cNvPr id="12" name="Conector recto de flecha 11"/>
              <p:cNvCxnSpPr/>
              <p:nvPr/>
            </p:nvCxnSpPr>
            <p:spPr>
              <a:xfrm rot="10800000" flipV="1">
                <a:off x="6025672" y="3117275"/>
                <a:ext cx="322262" cy="322262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CuadroTexto 12"/>
              <p:cNvSpPr txBox="1"/>
              <p:nvPr/>
            </p:nvSpPr>
            <p:spPr>
              <a:xfrm>
                <a:off x="6358998" y="2944251"/>
                <a:ext cx="1021242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dirty="0" err="1" smtClean="0"/>
                  <a:t>Feodosia</a:t>
                </a:r>
                <a:endParaRPr lang="es-AR" dirty="0"/>
              </a:p>
            </p:txBody>
          </p:sp>
        </p:grpSp>
        <p:pic>
          <p:nvPicPr>
            <p:cNvPr id="14" name="Imagen 1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3688" y="4936534"/>
              <a:ext cx="1405405" cy="1800000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  <p:pic>
          <p:nvPicPr>
            <p:cNvPr id="17" name="Imagen 1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625" y="4576534"/>
              <a:ext cx="4306479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61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Rectángulo redondeado 1"/>
            <p:cNvSpPr/>
            <p:nvPr/>
          </p:nvSpPr>
          <p:spPr>
            <a:xfrm>
              <a:off x="2768600" y="101606"/>
              <a:ext cx="6654800" cy="9325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500" i="1" dirty="0" err="1" smtClean="0">
                  <a:solidFill>
                    <a:schemeClr val="accent6">
                      <a:lumMod val="50000"/>
                    </a:schemeClr>
                  </a:solidFill>
                </a:rPr>
                <a:t>Possible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activities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to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carry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out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at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the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science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camp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through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different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500" dirty="0" err="1" smtClean="0">
                  <a:solidFill>
                    <a:schemeClr val="accent6">
                      <a:lumMod val="50000"/>
                    </a:schemeClr>
                  </a:solidFill>
                </a:rPr>
                <a:t>kind</a:t>
              </a:r>
              <a:r>
                <a:rPr lang="es-ES" sz="2500" dirty="0" smtClean="0">
                  <a:solidFill>
                    <a:schemeClr val="accent6">
                      <a:lumMod val="50000"/>
                    </a:schemeClr>
                  </a:solidFill>
                </a:rPr>
                <a:t> of </a:t>
              </a:r>
              <a:r>
                <a:rPr lang="es-ES" sz="2500" i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observatories</a:t>
              </a:r>
              <a:endParaRPr lang="es-ES" sz="25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" name="Rectángulo redondeado 2"/>
            <p:cNvSpPr/>
            <p:nvPr/>
          </p:nvSpPr>
          <p:spPr>
            <a:xfrm>
              <a:off x="171031" y="1411881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Astronomical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Learning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basic concepts and observational training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" name="Rectángulo redondeado 3"/>
            <p:cNvSpPr/>
            <p:nvPr/>
          </p:nvSpPr>
          <p:spPr>
            <a:xfrm>
              <a:off x="4206000" y="1411881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Shadows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Observing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the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moon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shadow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 and 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flying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shadows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8240969" y="1411881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Meteorological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(R</a:t>
              </a:r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</a:rPr>
                <a:t>ecording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of meteorological data, 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before, during and after the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eclipse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171031" y="3229610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Radio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astronomy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Building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a simple antenna for monitoring general 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EM radiation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4206000" y="3229610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Images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(P</a:t>
              </a:r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</a:rPr>
                <a:t>hotographic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and video record of the 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eclipse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8240969" y="3229610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Planets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and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stars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O.</a:t>
              </a: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(R</a:t>
              </a:r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</a:rPr>
                <a:t>ecording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of visible 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planets and stars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during the total eclipse phase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171031" y="5047340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Lights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</a:rPr>
                <a:t>, colors and flying shadows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Observing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 light and </a:t>
              </a:r>
              <a:r>
                <a:rPr lang="es-ES" dirty="0" err="1" smtClean="0">
                  <a:solidFill>
                    <a:schemeClr val="accent6">
                      <a:lumMod val="50000"/>
                    </a:schemeClr>
                  </a:solidFill>
                </a:rPr>
                <a:t>colors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variations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4206000" y="5047340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Ecological</a:t>
              </a:r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(R</a:t>
              </a:r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</a:rPr>
                <a:t>ecording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changes in </a:t>
              </a:r>
              <a:r>
                <a:rPr lang="en-US" dirty="0" err="1">
                  <a:solidFill>
                    <a:schemeClr val="accent6">
                      <a:lumMod val="50000"/>
                    </a:schemeClr>
                  </a:solidFill>
                </a:rPr>
                <a:t>behaviour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 of the ecological environment of the site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8240969" y="5047340"/>
              <a:ext cx="3780000" cy="144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Social </a:t>
              </a:r>
              <a:r>
                <a:rPr lang="es-ES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observatory</a:t>
              </a:r>
              <a:endParaRPr lang="es-E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R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ecording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of people's </a:t>
              </a:r>
              <a:r>
                <a:rPr lang="en-US" dirty="0" err="1">
                  <a:solidFill>
                    <a:schemeClr val="accent6">
                      <a:lumMod val="50000"/>
                    </a:schemeClr>
                  </a:solidFill>
                </a:rPr>
                <a:t>behaviour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 during the eclipse</a:t>
              </a:r>
              <a:r>
                <a:rPr lang="es-ES" dirty="0" smtClean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es-E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77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0288" y="89458"/>
            <a:ext cx="12004410" cy="6768542"/>
            <a:chOff x="20288" y="89458"/>
            <a:chExt cx="12004410" cy="6768542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8631" y="1213800"/>
              <a:ext cx="3476067" cy="540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5" name="CuadroTexto 14"/>
            <p:cNvSpPr txBox="1"/>
            <p:nvPr/>
          </p:nvSpPr>
          <p:spPr>
            <a:xfrm>
              <a:off x="8943112" y="5531385"/>
              <a:ext cx="690020" cy="1846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1200" dirty="0" smtClean="0"/>
                <a:t>El Calafate</a:t>
              </a:r>
              <a:endParaRPr lang="es-ES" sz="1200" dirty="0"/>
            </a:p>
          </p:txBody>
        </p:sp>
        <p:sp>
          <p:nvSpPr>
            <p:cNvPr id="16" name="Elipse 15"/>
            <p:cNvSpPr/>
            <p:nvPr/>
          </p:nvSpPr>
          <p:spPr>
            <a:xfrm>
              <a:off x="9562826" y="5350968"/>
              <a:ext cx="140612" cy="13655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9240513" y="847420"/>
              <a:ext cx="26328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400" dirty="0" smtClean="0"/>
                <a:t>11-jul-2010 – El Calafate (2m47s)</a:t>
              </a:r>
              <a:endParaRPr lang="es-ES" sz="1400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34" y="89458"/>
              <a:ext cx="9000000" cy="345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7" name="CuadroTexto 6"/>
            <p:cNvSpPr txBox="1"/>
            <p:nvPr/>
          </p:nvSpPr>
          <p:spPr>
            <a:xfrm>
              <a:off x="90434" y="89458"/>
              <a:ext cx="4528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shadow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Moon and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solar corona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0288" y="6488668"/>
              <a:ext cx="3020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rgbClr val="FFFFCC"/>
                  </a:solidFill>
                </a:rPr>
                <a:t>Photograph</a:t>
              </a:r>
              <a:r>
                <a:rPr lang="es-ES" dirty="0" smtClean="0">
                  <a:solidFill>
                    <a:srgbClr val="FFFFCC"/>
                  </a:solidFill>
                </a:rPr>
                <a:t> </a:t>
              </a:r>
              <a:r>
                <a:rPr lang="es-ES" dirty="0" err="1" smtClean="0">
                  <a:solidFill>
                    <a:srgbClr val="FFFFCC"/>
                  </a:solidFill>
                </a:rPr>
                <a:t>by</a:t>
              </a:r>
              <a:r>
                <a:rPr lang="es-ES" dirty="0" smtClean="0">
                  <a:solidFill>
                    <a:srgbClr val="FFFFCC"/>
                  </a:solidFill>
                </a:rPr>
                <a:t> Daniel Fischer</a:t>
              </a:r>
              <a:endParaRPr lang="es-ES" sz="1200" dirty="0">
                <a:solidFill>
                  <a:srgbClr val="FFFFCC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34" y="3581395"/>
              <a:ext cx="2880000" cy="288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2" name="CuadroTexto 11"/>
            <p:cNvSpPr txBox="1"/>
            <p:nvPr/>
          </p:nvSpPr>
          <p:spPr>
            <a:xfrm>
              <a:off x="3176096" y="4218915"/>
              <a:ext cx="52370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FFFFCC"/>
                  </a:solidFill>
                </a:rPr>
                <a:t>Solar eclipse of 11 </a:t>
              </a:r>
              <a:r>
                <a:rPr lang="es-ES" dirty="0" err="1" smtClean="0">
                  <a:solidFill>
                    <a:srgbClr val="FFFFCC"/>
                  </a:solidFill>
                </a:rPr>
                <a:t>July</a:t>
              </a:r>
              <a:r>
                <a:rPr lang="es-ES" dirty="0" smtClean="0">
                  <a:solidFill>
                    <a:srgbClr val="FFFFCC"/>
                  </a:solidFill>
                </a:rPr>
                <a:t> 2010 at El Calafate (Argentina).</a:t>
              </a:r>
            </a:p>
            <a:p>
              <a:endParaRPr lang="es-ES" dirty="0">
                <a:solidFill>
                  <a:srgbClr val="FFFFCC"/>
                </a:solidFill>
              </a:endParaRPr>
            </a:p>
            <a:p>
              <a:r>
                <a:rPr lang="es-ES" dirty="0" err="1" smtClean="0">
                  <a:solidFill>
                    <a:srgbClr val="FFFFCC"/>
                  </a:solidFill>
                </a:rPr>
                <a:t>Something</a:t>
              </a:r>
              <a:r>
                <a:rPr lang="es-ES" dirty="0" smtClean="0">
                  <a:solidFill>
                    <a:srgbClr val="FFFFCC"/>
                  </a:solidFill>
                </a:rPr>
                <a:t> similar to </a:t>
              </a:r>
              <a:r>
                <a:rPr lang="es-ES" dirty="0" err="1" smtClean="0">
                  <a:solidFill>
                    <a:srgbClr val="FFFFCC"/>
                  </a:solidFill>
                </a:rPr>
                <a:t>this</a:t>
              </a:r>
              <a:r>
                <a:rPr lang="es-ES" dirty="0" smtClean="0">
                  <a:solidFill>
                    <a:srgbClr val="FFFFCC"/>
                  </a:solidFill>
                </a:rPr>
                <a:t> </a:t>
              </a:r>
              <a:r>
                <a:rPr lang="es-ES" dirty="0" err="1" smtClean="0">
                  <a:solidFill>
                    <a:srgbClr val="FFFFCC"/>
                  </a:solidFill>
                </a:rPr>
                <a:t>view</a:t>
              </a:r>
              <a:r>
                <a:rPr lang="es-ES" dirty="0" smtClean="0">
                  <a:solidFill>
                    <a:srgbClr val="FFFFCC"/>
                  </a:solidFill>
                </a:rPr>
                <a:t> can be </a:t>
              </a:r>
              <a:r>
                <a:rPr lang="es-ES" dirty="0" err="1" smtClean="0">
                  <a:solidFill>
                    <a:srgbClr val="FFFFCC"/>
                  </a:solidFill>
                </a:rPr>
                <a:t>expected</a:t>
              </a:r>
              <a:r>
                <a:rPr lang="es-ES" dirty="0" smtClean="0">
                  <a:solidFill>
                    <a:srgbClr val="FFFFCC"/>
                  </a:solidFill>
                </a:rPr>
                <a:t> </a:t>
              </a:r>
              <a:r>
                <a:rPr lang="es-ES" dirty="0" err="1" smtClean="0">
                  <a:solidFill>
                    <a:srgbClr val="FFFFCC"/>
                  </a:solidFill>
                </a:rPr>
                <a:t>for</a:t>
              </a:r>
              <a:r>
                <a:rPr lang="es-ES" dirty="0" smtClean="0">
                  <a:solidFill>
                    <a:srgbClr val="FFFFCC"/>
                  </a:solidFill>
                </a:rPr>
                <a:t> </a:t>
              </a:r>
              <a:r>
                <a:rPr lang="es-ES" dirty="0" err="1" smtClean="0">
                  <a:solidFill>
                    <a:srgbClr val="FFFFCC"/>
                  </a:solidFill>
                </a:rPr>
                <a:t>the</a:t>
              </a:r>
              <a:r>
                <a:rPr lang="es-ES" dirty="0" smtClean="0">
                  <a:solidFill>
                    <a:srgbClr val="FFFFCC"/>
                  </a:solidFill>
                </a:rPr>
                <a:t> 2019 eclipse </a:t>
              </a:r>
              <a:r>
                <a:rPr lang="es-ES" dirty="0" err="1" smtClean="0">
                  <a:solidFill>
                    <a:srgbClr val="FFFFCC"/>
                  </a:solidFill>
                </a:rPr>
                <a:t>from</a:t>
              </a:r>
              <a:r>
                <a:rPr lang="es-ES" dirty="0" smtClean="0">
                  <a:solidFill>
                    <a:srgbClr val="FFFFCC"/>
                  </a:solidFill>
                </a:rPr>
                <a:t> Bella Vista</a:t>
              </a:r>
              <a:endParaRPr lang="es-ES" dirty="0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45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0" y="153373"/>
            <a:ext cx="11880000" cy="655125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4" name="Grupo 3"/>
          <p:cNvGrpSpPr/>
          <p:nvPr/>
        </p:nvGrpSpPr>
        <p:grpSpPr>
          <a:xfrm>
            <a:off x="4334941" y="5448263"/>
            <a:ext cx="3522118" cy="859670"/>
            <a:chOff x="4527954" y="5448263"/>
            <a:chExt cx="3522118" cy="859670"/>
          </a:xfrm>
        </p:grpSpPr>
        <p:sp>
          <p:nvSpPr>
            <p:cNvPr id="8" name="Rectángulo redondeado 7"/>
            <p:cNvSpPr/>
            <p:nvPr/>
          </p:nvSpPr>
          <p:spPr>
            <a:xfrm>
              <a:off x="4542285" y="5448263"/>
              <a:ext cx="3493456" cy="85967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5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527954" y="5462600"/>
              <a:ext cx="35221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 smtClean="0"/>
                <a:t>My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travel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from</a:t>
              </a:r>
              <a:r>
                <a:rPr lang="es-ES" sz="1200" dirty="0" smtClean="0"/>
                <a:t> San Juan (Argentina) to </a:t>
              </a:r>
              <a:r>
                <a:rPr lang="es-ES" sz="1200" dirty="0" err="1" smtClean="0"/>
                <a:t>Chianti</a:t>
              </a:r>
              <a:r>
                <a:rPr lang="es-ES" sz="1200" dirty="0" smtClean="0"/>
                <a:t> (</a:t>
              </a:r>
              <a:r>
                <a:rPr lang="es-ES" sz="1200" dirty="0" err="1" smtClean="0"/>
                <a:t>Italy</a:t>
              </a:r>
              <a:r>
                <a:rPr lang="es-ES" sz="1200" dirty="0" smtClean="0"/>
                <a:t>)</a:t>
              </a:r>
            </a:p>
            <a:p>
              <a:r>
                <a:rPr lang="es-ES" sz="1200" dirty="0" smtClean="0"/>
                <a:t>OPC	: 43°31’23”N ; 11°14’41”E</a:t>
              </a:r>
            </a:p>
            <a:p>
              <a:r>
                <a:rPr lang="es-ES" sz="1200" dirty="0" smtClean="0"/>
                <a:t>San Juan	: 31°32’14”S ; 68°31’30”W</a:t>
              </a:r>
            </a:p>
            <a:p>
              <a:r>
                <a:rPr lang="es-ES" sz="1200" dirty="0" err="1" smtClean="0"/>
                <a:t>Dist</a:t>
              </a:r>
              <a:r>
                <a:rPr lang="es-ES" sz="1200" dirty="0" smtClean="0"/>
                <a:t>.	: </a:t>
              </a:r>
              <a:r>
                <a:rPr lang="es-ES" sz="1200" dirty="0" smtClean="0">
                  <a:sym typeface="Symbol" panose="05050102010706020507" pitchFamily="18" charset="2"/>
                </a:rPr>
                <a:t> 11650 km (104.5°)</a:t>
              </a:r>
              <a:endParaRPr lang="es-E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975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/>
          <p:cNvGrpSpPr/>
          <p:nvPr/>
        </p:nvGrpSpPr>
        <p:grpSpPr>
          <a:xfrm>
            <a:off x="92000" y="80483"/>
            <a:ext cx="12008000" cy="6533512"/>
            <a:chOff x="92000" y="80483"/>
            <a:chExt cx="12008000" cy="6533512"/>
          </a:xfrm>
        </p:grpSpPr>
        <p:sp>
          <p:nvSpPr>
            <p:cNvPr id="4" name="CuadroTexto 3"/>
            <p:cNvSpPr txBox="1"/>
            <p:nvPr/>
          </p:nvSpPr>
          <p:spPr>
            <a:xfrm>
              <a:off x="460996" y="80483"/>
              <a:ext cx="11270008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Some simple examples </a:t>
              </a:r>
              <a:r>
                <a:rPr lang="en-US" sz="2000" dirty="0"/>
                <a:t>of results obtained by students </a:t>
              </a:r>
              <a:r>
                <a:rPr lang="en-US" sz="2000" dirty="0" smtClean="0"/>
                <a:t>in </a:t>
              </a:r>
              <a:r>
                <a:rPr lang="en-US" sz="2000" dirty="0"/>
                <a:t>the </a:t>
              </a:r>
              <a:r>
                <a:rPr lang="en-US" sz="2000" dirty="0" smtClean="0"/>
                <a:t>Science Camp for the November 1994 eclipse</a:t>
              </a:r>
            </a:p>
            <a:p>
              <a:pPr algn="ctr"/>
              <a:r>
                <a:rPr lang="en-US" sz="1600" i="1" dirty="0"/>
                <a:t>Meteorological changes during the eclipse (original field </a:t>
              </a:r>
              <a:r>
                <a:rPr lang="en-US" sz="1600" i="1" dirty="0" smtClean="0"/>
                <a:t>graphs)</a:t>
              </a:r>
              <a:endParaRPr lang="es-ES" sz="1600" i="1" dirty="0"/>
            </a:p>
          </p:txBody>
        </p:sp>
        <p:pic>
          <p:nvPicPr>
            <p:cNvPr id="2" name="Imagen 1">
              <a:hlinkClick r:id="rId2" action="ppaction://hlinksldjump"/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2000" y="961995"/>
              <a:ext cx="5652000" cy="5652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3" name="Imagen 2">
              <a:hlinkClick r:id="rId2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276000" y="1121584"/>
              <a:ext cx="3420000" cy="6228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5" name="CuadroTexto 4"/>
            <p:cNvSpPr txBox="1"/>
            <p:nvPr/>
          </p:nvSpPr>
          <p:spPr>
            <a:xfrm>
              <a:off x="5617849" y="999432"/>
              <a:ext cx="5433943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Temperature </a:t>
              </a:r>
              <a:r>
                <a:rPr lang="en-US" dirty="0"/>
                <a:t>and humidity show their extreme values shifted about 7 minutes with respect to the maximum of the eclipse, due to the effect of atmospheric inertia.</a:t>
              </a:r>
              <a:endParaRPr lang="es-ES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6075887" y="5856922"/>
              <a:ext cx="5820227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Pressure</a:t>
              </a:r>
              <a:r>
                <a:rPr lang="en-US" dirty="0"/>
                <a:t>, </a:t>
              </a:r>
              <a:r>
                <a:rPr lang="en-US" dirty="0" smtClean="0"/>
                <a:t>however, </a:t>
              </a:r>
              <a:r>
                <a:rPr lang="en-US" dirty="0"/>
                <a:t>is at a minimum just 2 minutes after the maximum, and with a steeper slope.</a:t>
              </a:r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0413421" y="4701888"/>
              <a:ext cx="619319" cy="3048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540817" y="5865761"/>
              <a:ext cx="660689" cy="3048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4592355" y="3191308"/>
              <a:ext cx="862445" cy="3048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1547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18" y="0"/>
            <a:ext cx="10997763" cy="68580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534400" y="1407887"/>
            <a:ext cx="159657" cy="15965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de flecha 3"/>
          <p:cNvCxnSpPr/>
          <p:nvPr/>
        </p:nvCxnSpPr>
        <p:spPr>
          <a:xfrm flipH="1">
            <a:off x="7286171" y="1567544"/>
            <a:ext cx="1248230" cy="2235199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hlinkClick r:id="rId3" action="ppaction://hlinksldjump"/>
          </p:cNvPr>
          <p:cNvSpPr/>
          <p:nvPr/>
        </p:nvSpPr>
        <p:spPr>
          <a:xfrm>
            <a:off x="9347200" y="4470401"/>
            <a:ext cx="159657" cy="15965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9173029" y="4630058"/>
            <a:ext cx="174172" cy="246742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9506857" y="4230469"/>
            <a:ext cx="1548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Isla Martín</a:t>
            </a:r>
          </a:p>
          <a:p>
            <a:pPr algn="ctr"/>
            <a:r>
              <a:rPr lang="es-ES" dirty="0" smtClean="0"/>
              <a:t>García (70 km)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650513" y="1303049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Esquina (400 km)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991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221186" y="246743"/>
            <a:ext cx="117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In August 1842, G. Garibaldi </a:t>
            </a:r>
            <a:r>
              <a:rPr lang="en-US" dirty="0">
                <a:solidFill>
                  <a:srgbClr val="FFFFCC"/>
                </a:solidFill>
              </a:rPr>
              <a:t>and </a:t>
            </a:r>
            <a:r>
              <a:rPr lang="en-US" dirty="0" smtClean="0">
                <a:solidFill>
                  <a:srgbClr val="FFFFCC"/>
                </a:solidFill>
              </a:rPr>
              <a:t>G. Brown faced off </a:t>
            </a:r>
            <a:r>
              <a:rPr lang="en-US" dirty="0">
                <a:solidFill>
                  <a:srgbClr val="FFFFCC"/>
                </a:solidFill>
              </a:rPr>
              <a:t>in a naval </a:t>
            </a:r>
            <a:r>
              <a:rPr lang="en-US" dirty="0" smtClean="0">
                <a:solidFill>
                  <a:srgbClr val="FFFFCC"/>
                </a:solidFill>
              </a:rPr>
              <a:t>battle, in Parana River, near </a:t>
            </a:r>
            <a:r>
              <a:rPr lang="en-US" dirty="0">
                <a:solidFill>
                  <a:srgbClr val="FFFFCC"/>
                </a:solidFill>
              </a:rPr>
              <a:t>the locality of </a:t>
            </a:r>
            <a:r>
              <a:rPr lang="en-US" dirty="0" err="1">
                <a:solidFill>
                  <a:srgbClr val="FFFFCC"/>
                </a:solidFill>
              </a:rPr>
              <a:t>Esquina</a:t>
            </a:r>
            <a:r>
              <a:rPr lang="en-US" dirty="0">
                <a:solidFill>
                  <a:srgbClr val="FFFFCC"/>
                </a:solidFill>
              </a:rPr>
              <a:t> (Corrientes)</a:t>
            </a:r>
            <a:endParaRPr lang="es-ES" dirty="0">
              <a:solidFill>
                <a:srgbClr val="FFFFCC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36171" y="766655"/>
            <a:ext cx="10236188" cy="6129332"/>
            <a:chOff x="836171" y="766655"/>
            <a:chExt cx="10236188" cy="61293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171" y="766655"/>
              <a:ext cx="4528608" cy="576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9" name="CuadroTexto 8"/>
            <p:cNvSpPr txBox="1"/>
            <p:nvPr/>
          </p:nvSpPr>
          <p:spPr>
            <a:xfrm>
              <a:off x="2114468" y="6526655"/>
              <a:ext cx="1972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FFFFCC"/>
                  </a:solidFill>
                </a:rPr>
                <a:t>Giuseppe Garibaldi</a:t>
              </a:r>
              <a:endParaRPr lang="es-ES" dirty="0">
                <a:solidFill>
                  <a:srgbClr val="FFFFCC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0083" y="766655"/>
              <a:ext cx="4322276" cy="576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0" name="CuadroTexto 9"/>
            <p:cNvSpPr txBox="1"/>
            <p:nvPr/>
          </p:nvSpPr>
          <p:spPr>
            <a:xfrm>
              <a:off x="8023702" y="6526655"/>
              <a:ext cx="1775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FFFFCC"/>
                  </a:solidFill>
                </a:rPr>
                <a:t>Guillermo Brown</a:t>
              </a:r>
              <a:endParaRPr lang="es-ES" dirty="0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85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CuadroTexto 5"/>
            <p:cNvSpPr txBox="1"/>
            <p:nvPr/>
          </p:nvSpPr>
          <p:spPr>
            <a:xfrm>
              <a:off x="270164" y="0"/>
              <a:ext cx="11651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rgbClr val="FFFFCC"/>
                  </a:solidFill>
                </a:rPr>
                <a:t>In 1850,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before</a:t>
              </a:r>
              <a:r>
                <a:rPr lang="es-ES" sz="1600" dirty="0" smtClean="0">
                  <a:solidFill>
                    <a:srgbClr val="FFFFCC"/>
                  </a:solidFill>
                </a:rPr>
                <a:t> Argentina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took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the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present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configuration</a:t>
              </a:r>
              <a:r>
                <a:rPr lang="es-ES" sz="1600" dirty="0" smtClean="0">
                  <a:solidFill>
                    <a:srgbClr val="FFFFCC"/>
                  </a:solidFill>
                </a:rPr>
                <a:t>,  Sarmiento (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who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would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become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President</a:t>
              </a:r>
              <a:r>
                <a:rPr lang="es-ES" sz="1600" dirty="0" smtClean="0">
                  <a:solidFill>
                    <a:srgbClr val="FFFFCC"/>
                  </a:solidFill>
                </a:rPr>
                <a:t> of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the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Nation</a:t>
              </a:r>
              <a:r>
                <a:rPr lang="es-ES" sz="1600" dirty="0" smtClean="0">
                  <a:solidFill>
                    <a:srgbClr val="FFFFCC"/>
                  </a:solidFill>
                </a:rPr>
                <a:t>)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proposed</a:t>
              </a:r>
              <a:r>
                <a:rPr lang="es-ES" sz="1600" dirty="0" smtClean="0">
                  <a:solidFill>
                    <a:srgbClr val="FFFFCC"/>
                  </a:solidFill>
                </a:rPr>
                <a:t> Martín García Island as Capital of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the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Confederates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States</a:t>
              </a:r>
              <a:r>
                <a:rPr lang="es-ES" sz="1600" dirty="0" smtClean="0">
                  <a:solidFill>
                    <a:srgbClr val="FFFFCC"/>
                  </a:solidFill>
                </a:rPr>
                <a:t> of Río de la Plata, a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state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formed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CC"/>
                  </a:solidFill>
                </a:rPr>
                <a:t>by</a:t>
              </a:r>
              <a:r>
                <a:rPr lang="es-ES" sz="1600" dirty="0" smtClean="0">
                  <a:solidFill>
                    <a:srgbClr val="FFFFCC"/>
                  </a:solidFill>
                </a:rPr>
                <a:t> </a:t>
              </a:r>
              <a:r>
                <a:rPr lang="en-US" sz="1600" dirty="0" smtClean="0">
                  <a:solidFill>
                    <a:srgbClr val="FFFFCC"/>
                  </a:solidFill>
                </a:rPr>
                <a:t>what </a:t>
              </a:r>
              <a:r>
                <a:rPr lang="en-US" sz="1600" dirty="0">
                  <a:solidFill>
                    <a:srgbClr val="FFFFCC"/>
                  </a:solidFill>
                </a:rPr>
                <a:t>is now part of Argentina, Uruguay and Paraguay</a:t>
              </a:r>
              <a:r>
                <a:rPr lang="es-ES" sz="1600" dirty="0" smtClean="0">
                  <a:solidFill>
                    <a:srgbClr val="FFFFCC"/>
                  </a:solidFill>
                </a:rPr>
                <a:t> .</a:t>
              </a:r>
              <a:endParaRPr lang="es-ES" sz="1600" dirty="0">
                <a:solidFill>
                  <a:srgbClr val="FFFFCC"/>
                </a:solidFill>
              </a:endParaRPr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1986336" y="601996"/>
              <a:ext cx="8219327" cy="6120000"/>
              <a:chOff x="2396477" y="601996"/>
              <a:chExt cx="8219327" cy="6120000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6716" y="601996"/>
                <a:ext cx="4089088" cy="6120000"/>
              </a:xfrm>
              <a:prstGeom prst="rect">
                <a:avLst/>
              </a:prstGeom>
              <a:ln w="38100">
                <a:solidFill>
                  <a:srgbClr val="C00000"/>
                </a:solidFill>
              </a:ln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361" t="8998" r="13826" b="3054"/>
              <a:stretch/>
            </p:blipFill>
            <p:spPr>
              <a:xfrm>
                <a:off x="2396477" y="601996"/>
                <a:ext cx="3444279" cy="6120000"/>
              </a:xfrm>
              <a:prstGeom prst="rect">
                <a:avLst/>
              </a:prstGeom>
              <a:ln w="38100">
                <a:solidFill>
                  <a:srgbClr val="C00000"/>
                </a:solidFill>
              </a:ln>
            </p:spPr>
          </p:pic>
        </p:grpSp>
        <p:sp>
          <p:nvSpPr>
            <p:cNvPr id="12" name="Rectángulo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00135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93060" y="475819"/>
            <a:ext cx="5760000" cy="6001643"/>
            <a:chOff x="397854" y="475819"/>
            <a:chExt cx="5760000" cy="6001643"/>
          </a:xfrm>
        </p:grpSpPr>
        <p:sp>
          <p:nvSpPr>
            <p:cNvPr id="2" name="CuadroTexto 1"/>
            <p:cNvSpPr txBox="1"/>
            <p:nvPr/>
          </p:nvSpPr>
          <p:spPr>
            <a:xfrm>
              <a:off x="397854" y="475819"/>
              <a:ext cx="5760000" cy="60016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err="1" smtClean="0"/>
                <a:t>Tuesday</a:t>
              </a:r>
              <a:r>
                <a:rPr lang="es-ES" sz="1600" b="1" dirty="0" smtClean="0"/>
                <a:t> 2 </a:t>
              </a:r>
              <a:r>
                <a:rPr lang="es-ES" sz="1600" b="1" dirty="0" err="1" smtClean="0"/>
                <a:t>July</a:t>
              </a:r>
              <a:r>
                <a:rPr lang="es-ES" sz="1600" b="1" dirty="0" smtClean="0"/>
                <a:t> 1591:</a:t>
              </a:r>
            </a:p>
            <a:p>
              <a:r>
                <a:rPr lang="en-US" dirty="0"/>
                <a:t>Vincenzo Galilei, Italian </a:t>
              </a:r>
              <a:r>
                <a:rPr lang="en-US" dirty="0" err="1"/>
                <a:t>lutetist</a:t>
              </a:r>
              <a:r>
                <a:rPr lang="en-US" dirty="0"/>
                <a:t> and composer (</a:t>
              </a:r>
              <a:r>
                <a:rPr lang="en-US" dirty="0" smtClean="0"/>
                <a:t>born in </a:t>
              </a:r>
              <a:r>
                <a:rPr lang="en-US" dirty="0"/>
                <a:t>1520) and </a:t>
              </a:r>
              <a:r>
                <a:rPr lang="en-US" b="1" dirty="0">
                  <a:solidFill>
                    <a:srgbClr val="FF0066"/>
                  </a:solidFill>
                </a:rPr>
                <a:t>father of Galileo</a:t>
              </a:r>
              <a:r>
                <a:rPr lang="en-US" dirty="0"/>
                <a:t>, </a:t>
              </a:r>
              <a:r>
                <a:rPr lang="en-US" dirty="0" smtClean="0"/>
                <a:t>dies</a:t>
              </a:r>
              <a:r>
                <a:rPr lang="es-ES" dirty="0" smtClean="0"/>
                <a:t>.</a:t>
              </a:r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200" dirty="0" smtClean="0"/>
            </a:p>
            <a:p>
              <a:r>
                <a:rPr lang="en-US" sz="1600" dirty="0"/>
                <a:t>Galileo </a:t>
              </a:r>
              <a:r>
                <a:rPr lang="en-US" sz="1600" dirty="0" smtClean="0"/>
                <a:t>Galilei                                       </a:t>
              </a:r>
              <a:r>
                <a:rPr lang="en-US" sz="1600" dirty="0"/>
                <a:t>Vincenzo </a:t>
              </a:r>
              <a:r>
                <a:rPr lang="en-US" sz="1600" dirty="0" smtClean="0"/>
                <a:t>Galilei</a:t>
              </a:r>
              <a:endParaRPr lang="es-ES" sz="1600" dirty="0" smtClean="0"/>
            </a:p>
            <a:p>
              <a:endParaRPr lang="es-ES" sz="1200" dirty="0"/>
            </a:p>
            <a:p>
              <a:endParaRPr lang="es-ES" sz="1200" dirty="0" smtClean="0"/>
            </a:p>
            <a:p>
              <a:endParaRPr lang="es-ES" sz="1600" dirty="0" smtClean="0"/>
            </a:p>
          </p:txBody>
        </p:sp>
        <p:pic>
          <p:nvPicPr>
            <p:cNvPr id="10" name="Imagen 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9758" y="2047891"/>
              <a:ext cx="2417313" cy="360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11" name="Imagen 10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236" y="2047891"/>
              <a:ext cx="2806618" cy="360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</p:grpSp>
      <p:sp>
        <p:nvSpPr>
          <p:cNvPr id="24" name="Rectángulo 23"/>
          <p:cNvSpPr/>
          <p:nvPr/>
        </p:nvSpPr>
        <p:spPr>
          <a:xfrm>
            <a:off x="3945328" y="35669"/>
            <a:ext cx="4301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600" b="1" dirty="0" err="1" smtClean="0">
                <a:solidFill>
                  <a:srgbClr val="FFFFCC"/>
                </a:solidFill>
              </a:rPr>
              <a:t>Some</a:t>
            </a:r>
            <a:r>
              <a:rPr lang="es-ES" sz="1600" b="1" dirty="0" smtClean="0">
                <a:solidFill>
                  <a:srgbClr val="FFFFCC"/>
                </a:solidFill>
              </a:rPr>
              <a:t> </a:t>
            </a:r>
            <a:r>
              <a:rPr lang="es-ES" sz="1600" b="1" dirty="0" err="1" smtClean="0">
                <a:solidFill>
                  <a:srgbClr val="FFFFCC"/>
                </a:solidFill>
              </a:rPr>
              <a:t>historical</a:t>
            </a:r>
            <a:r>
              <a:rPr lang="es-ES" sz="1600" b="1" dirty="0" smtClean="0">
                <a:solidFill>
                  <a:srgbClr val="FFFFCC"/>
                </a:solidFill>
              </a:rPr>
              <a:t> </a:t>
            </a:r>
            <a:r>
              <a:rPr lang="es-ES" sz="1600" b="1" dirty="0" err="1" smtClean="0">
                <a:solidFill>
                  <a:srgbClr val="FFFFCC"/>
                </a:solidFill>
              </a:rPr>
              <a:t>events</a:t>
            </a:r>
            <a:r>
              <a:rPr lang="es-ES" sz="1600" b="1" dirty="0" smtClean="0">
                <a:solidFill>
                  <a:srgbClr val="FFFFCC"/>
                </a:solidFill>
              </a:rPr>
              <a:t> </a:t>
            </a:r>
            <a:r>
              <a:rPr lang="es-ES" sz="1600" b="1" dirty="0" err="1" smtClean="0">
                <a:solidFill>
                  <a:srgbClr val="FFFFCC"/>
                </a:solidFill>
              </a:rPr>
              <a:t>on</a:t>
            </a:r>
            <a:r>
              <a:rPr lang="es-ES" sz="1600" b="1" dirty="0" smtClean="0">
                <a:solidFill>
                  <a:srgbClr val="FFFFCC"/>
                </a:solidFill>
              </a:rPr>
              <a:t> </a:t>
            </a:r>
            <a:r>
              <a:rPr lang="es-ES" sz="1600" b="1" dirty="0" err="1" smtClean="0">
                <a:solidFill>
                  <a:srgbClr val="FFFFCC"/>
                </a:solidFill>
              </a:rPr>
              <a:t>the</a:t>
            </a:r>
            <a:r>
              <a:rPr lang="es-ES" sz="1600" b="1" dirty="0" smtClean="0">
                <a:solidFill>
                  <a:srgbClr val="FFFFCC"/>
                </a:solidFill>
              </a:rPr>
              <a:t> date of </a:t>
            </a:r>
            <a:r>
              <a:rPr lang="es-ES" sz="1600" b="1" dirty="0" err="1" smtClean="0">
                <a:solidFill>
                  <a:srgbClr val="FFFFCC"/>
                </a:solidFill>
              </a:rPr>
              <a:t>the</a:t>
            </a:r>
            <a:r>
              <a:rPr lang="es-ES" sz="1600" b="1" dirty="0" smtClean="0">
                <a:solidFill>
                  <a:srgbClr val="FFFFCC"/>
                </a:solidFill>
              </a:rPr>
              <a:t> eclipse</a:t>
            </a:r>
            <a:endParaRPr lang="es-ES" sz="1600" b="1" dirty="0">
              <a:solidFill>
                <a:srgbClr val="FFFFCC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5926442" y="465381"/>
            <a:ext cx="6159394" cy="6281410"/>
            <a:chOff x="5926442" y="465219"/>
            <a:chExt cx="6159394" cy="6281410"/>
          </a:xfrm>
        </p:grpSpPr>
        <p:sp>
          <p:nvSpPr>
            <p:cNvPr id="20" name="CuadroTexto 19"/>
            <p:cNvSpPr txBox="1"/>
            <p:nvPr/>
          </p:nvSpPr>
          <p:spPr>
            <a:xfrm>
              <a:off x="5965836" y="465219"/>
              <a:ext cx="6120000" cy="56323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Sunday</a:t>
              </a:r>
              <a:r>
                <a:rPr lang="es-ES" b="1" dirty="0" smtClean="0"/>
                <a:t> </a:t>
              </a:r>
              <a:r>
                <a:rPr lang="es-ES" b="1" dirty="0"/>
                <a:t>2 </a:t>
              </a:r>
              <a:r>
                <a:rPr lang="es-ES" b="1" dirty="0" err="1"/>
                <a:t>July</a:t>
              </a:r>
              <a:r>
                <a:rPr lang="es-ES" b="1" dirty="0"/>
                <a:t> 1486</a:t>
              </a:r>
              <a:r>
                <a:rPr lang="es-ES" b="1" dirty="0" smtClean="0"/>
                <a:t>:</a:t>
              </a:r>
            </a:p>
            <a:p>
              <a:r>
                <a:rPr lang="es-ES" dirty="0" err="1"/>
                <a:t>Jacopo</a:t>
              </a:r>
              <a:r>
                <a:rPr lang="es-ES" dirty="0"/>
                <a:t> </a:t>
              </a:r>
              <a:r>
                <a:rPr lang="es-ES" dirty="0" err="1"/>
                <a:t>Tatti</a:t>
              </a:r>
              <a:r>
                <a:rPr lang="es-ES" dirty="0"/>
                <a:t> </a:t>
              </a:r>
              <a:r>
                <a:rPr lang="es-ES" dirty="0" err="1" smtClean="0"/>
                <a:t>Sansovino</a:t>
              </a:r>
              <a:r>
                <a:rPr lang="es-ES" dirty="0" smtClean="0"/>
                <a:t>, </a:t>
              </a:r>
              <a:r>
                <a:rPr lang="es-ES" dirty="0" err="1" smtClean="0"/>
                <a:t>one</a:t>
              </a:r>
              <a:r>
                <a:rPr lang="es-ES" dirty="0" smtClean="0"/>
                <a:t> of </a:t>
              </a:r>
              <a:r>
                <a:rPr lang="es-ES" dirty="0" err="1" smtClean="0"/>
                <a:t>the</a:t>
              </a:r>
              <a:r>
                <a:rPr lang="es-ES" dirty="0" smtClean="0"/>
                <a:t> </a:t>
              </a:r>
              <a:r>
                <a:rPr lang="es-ES" dirty="0" err="1" smtClean="0"/>
                <a:t>most</a:t>
              </a:r>
              <a:r>
                <a:rPr lang="es-ES" dirty="0" smtClean="0"/>
                <a:t> </a:t>
              </a:r>
              <a:r>
                <a:rPr lang="es-ES" dirty="0" err="1" smtClean="0"/>
                <a:t>important</a:t>
              </a:r>
              <a:r>
                <a:rPr lang="es-ES" dirty="0" smtClean="0"/>
                <a:t> </a:t>
              </a:r>
              <a:r>
                <a:rPr lang="es-ES" dirty="0" err="1" smtClean="0"/>
                <a:t>artists</a:t>
              </a:r>
              <a:r>
                <a:rPr lang="es-ES" dirty="0" smtClean="0"/>
                <a:t> in </a:t>
              </a:r>
              <a:r>
                <a:rPr lang="es-ES" dirty="0" err="1" smtClean="0"/>
                <a:t>Venice</a:t>
              </a:r>
              <a:r>
                <a:rPr lang="es-ES" dirty="0" smtClean="0"/>
                <a:t>,  </a:t>
              </a:r>
              <a:r>
                <a:rPr lang="es-ES" dirty="0" err="1"/>
                <a:t>is</a:t>
              </a:r>
              <a:r>
                <a:rPr lang="es-ES" dirty="0"/>
                <a:t> </a:t>
              </a:r>
              <a:r>
                <a:rPr lang="es-ES" dirty="0" err="1"/>
                <a:t>born</a:t>
              </a:r>
              <a:r>
                <a:rPr lang="es-ES" dirty="0"/>
                <a:t> in </a:t>
              </a:r>
              <a:r>
                <a:rPr lang="es-ES" dirty="0" smtClean="0"/>
                <a:t>Florence</a:t>
              </a:r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  <a:p>
              <a:endParaRPr lang="es-ES" dirty="0"/>
            </a:p>
            <a:p>
              <a:endParaRPr lang="es-ES" dirty="0" smtClean="0"/>
            </a:p>
          </p:txBody>
        </p:sp>
        <p:pic>
          <p:nvPicPr>
            <p:cNvPr id="26" name="Imagen 2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6362" y="1471481"/>
              <a:ext cx="3029688" cy="360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5" name="Imagen 4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3044" y="3146629"/>
              <a:ext cx="4020618" cy="360000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6" name="CuadroTexto 5"/>
            <p:cNvSpPr txBox="1"/>
            <p:nvPr/>
          </p:nvSpPr>
          <p:spPr>
            <a:xfrm>
              <a:off x="5926442" y="5080572"/>
              <a:ext cx="22230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err="1" smtClean="0"/>
                <a:t>Loggetta</a:t>
              </a:r>
              <a:r>
                <a:rPr lang="es-ES" sz="1600" dirty="0" smtClean="0"/>
                <a:t> </a:t>
              </a:r>
              <a:r>
                <a:rPr lang="es-ES" sz="1600" dirty="0"/>
                <a:t>del </a:t>
              </a:r>
              <a:r>
                <a:rPr lang="es-ES" sz="1600" dirty="0" err="1" smtClean="0"/>
                <a:t>Campanile</a:t>
              </a:r>
              <a:endParaRPr lang="es-ES" sz="1600" dirty="0" smtClean="0"/>
            </a:p>
            <a:p>
              <a:r>
                <a:rPr lang="es-ES" sz="1600" dirty="0" smtClean="0"/>
                <a:t>Piazza San Marco - </a:t>
              </a:r>
              <a:r>
                <a:rPr lang="es-ES" sz="1600" dirty="0" err="1" smtClean="0"/>
                <a:t>Venezia</a:t>
              </a:r>
              <a:endParaRPr lang="es-E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359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560" y="99000"/>
            <a:ext cx="8854880" cy="6660000"/>
          </a:xfrm>
          <a:prstGeom prst="rect">
            <a:avLst/>
          </a:prstGeom>
        </p:spPr>
      </p:pic>
      <p:sp>
        <p:nvSpPr>
          <p:cNvPr id="6" name="CuadroTexto 5">
            <a:hlinkClick r:id="rId2" action="ppaction://hlinksldjump"/>
          </p:cNvPr>
          <p:cNvSpPr txBox="1"/>
          <p:nvPr/>
        </p:nvSpPr>
        <p:spPr>
          <a:xfrm>
            <a:off x="3249251" y="250161"/>
            <a:ext cx="569349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And, of </a:t>
            </a:r>
            <a:r>
              <a:rPr lang="es-ES" dirty="0" err="1" smtClean="0"/>
              <a:t>course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dirty="0" smtClean="0"/>
              <a:t> eclipse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strong</a:t>
            </a:r>
            <a:r>
              <a:rPr lang="es-ES" dirty="0" smtClean="0"/>
              <a:t> </a:t>
            </a:r>
            <a:r>
              <a:rPr lang="es-ES" dirty="0" err="1" smtClean="0"/>
              <a:t>motivator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tourism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980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660138" y="99000"/>
            <a:ext cx="10864511" cy="6660000"/>
            <a:chOff x="660138" y="99000"/>
            <a:chExt cx="10864511" cy="6660000"/>
          </a:xfrm>
        </p:grpSpPr>
        <p:grpSp>
          <p:nvGrpSpPr>
            <p:cNvPr id="21" name="Grupo 20"/>
            <p:cNvGrpSpPr/>
            <p:nvPr/>
          </p:nvGrpSpPr>
          <p:grpSpPr>
            <a:xfrm>
              <a:off x="660138" y="99000"/>
              <a:ext cx="10864511" cy="6660000"/>
              <a:chOff x="622885" y="99000"/>
              <a:chExt cx="10864511" cy="6660000"/>
            </a:xfrm>
          </p:grpSpPr>
          <p:pic>
            <p:nvPicPr>
              <p:cNvPr id="20" name="Imagen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4604" y="99000"/>
                <a:ext cx="10782792" cy="6660000"/>
              </a:xfrm>
              <a:prstGeom prst="rect">
                <a:avLst/>
              </a:prstGeom>
              <a:ln w="38100">
                <a:solidFill>
                  <a:srgbClr val="C00000"/>
                </a:solidFill>
              </a:ln>
            </p:spPr>
          </p:pic>
          <p:grpSp>
            <p:nvGrpSpPr>
              <p:cNvPr id="19" name="Grupo 18"/>
              <p:cNvGrpSpPr/>
              <p:nvPr/>
            </p:nvGrpSpPr>
            <p:grpSpPr>
              <a:xfrm>
                <a:off x="833746" y="297628"/>
                <a:ext cx="10419630" cy="6072033"/>
                <a:chOff x="930458" y="236084"/>
                <a:chExt cx="10419630" cy="6072033"/>
              </a:xfrm>
            </p:grpSpPr>
            <p:grpSp>
              <p:nvGrpSpPr>
                <p:cNvPr id="10" name="Grupo 9"/>
                <p:cNvGrpSpPr/>
                <p:nvPr/>
              </p:nvGrpSpPr>
              <p:grpSpPr>
                <a:xfrm>
                  <a:off x="7709388" y="4755482"/>
                  <a:ext cx="3305030" cy="400110"/>
                  <a:chOff x="7876442" y="4702728"/>
                  <a:chExt cx="3305030" cy="400110"/>
                </a:xfrm>
              </p:grpSpPr>
              <p:sp>
                <p:nvSpPr>
                  <p:cNvPr id="3" name="CuadroTexto 2"/>
                  <p:cNvSpPr txBox="1"/>
                  <p:nvPr/>
                </p:nvSpPr>
                <p:spPr>
                  <a:xfrm>
                    <a:off x="7876442" y="4702728"/>
                    <a:ext cx="53412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1000" b="1" dirty="0" err="1" smtClean="0"/>
                      <a:t>End</a:t>
                    </a:r>
                    <a:r>
                      <a:rPr lang="es-ES" sz="1000" b="1" dirty="0" smtClean="0"/>
                      <a:t> at</a:t>
                    </a:r>
                  </a:p>
                  <a:p>
                    <a:pPr algn="ctr"/>
                    <a:r>
                      <a:rPr lang="es-ES" sz="1000" b="1" dirty="0" err="1" smtClean="0"/>
                      <a:t>sunset</a:t>
                    </a:r>
                    <a:endParaRPr lang="es-ES" sz="1000" b="1" dirty="0"/>
                  </a:p>
                </p:txBody>
              </p:sp>
              <p:sp>
                <p:nvSpPr>
                  <p:cNvPr id="4" name="CuadroTexto 3"/>
                  <p:cNvSpPr txBox="1"/>
                  <p:nvPr/>
                </p:nvSpPr>
                <p:spPr>
                  <a:xfrm>
                    <a:off x="10562392" y="4702728"/>
                    <a:ext cx="61908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1000" b="1" dirty="0" smtClean="0"/>
                      <a:t>Begin at</a:t>
                    </a:r>
                  </a:p>
                  <a:p>
                    <a:pPr algn="ctr"/>
                    <a:r>
                      <a:rPr lang="es-ES" sz="1000" b="1" dirty="0" err="1" smtClean="0"/>
                      <a:t>sunset</a:t>
                    </a:r>
                    <a:endParaRPr lang="es-ES" sz="1000" b="1" dirty="0"/>
                  </a:p>
                </p:txBody>
              </p:sp>
              <p:sp>
                <p:nvSpPr>
                  <p:cNvPr id="5" name="CuadroTexto 4"/>
                  <p:cNvSpPr txBox="1"/>
                  <p:nvPr/>
                </p:nvSpPr>
                <p:spPr>
                  <a:xfrm>
                    <a:off x="9518349" y="4702728"/>
                    <a:ext cx="728084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1000" b="1" dirty="0" err="1" smtClean="0"/>
                      <a:t>Maximum</a:t>
                    </a:r>
                    <a:endParaRPr lang="es-ES" sz="1000" b="1" dirty="0" smtClean="0"/>
                  </a:p>
                  <a:p>
                    <a:pPr algn="ctr"/>
                    <a:r>
                      <a:rPr lang="es-ES" sz="1000" b="1" dirty="0" smtClean="0"/>
                      <a:t>at </a:t>
                    </a:r>
                    <a:r>
                      <a:rPr lang="es-ES" sz="1000" b="1" dirty="0" err="1" smtClean="0"/>
                      <a:t>sunset</a:t>
                    </a:r>
                    <a:endParaRPr lang="es-ES" sz="1000" b="1" dirty="0"/>
                  </a:p>
                </p:txBody>
              </p:sp>
            </p:grpSp>
            <p:grpSp>
              <p:nvGrpSpPr>
                <p:cNvPr id="11" name="Grupo 10"/>
                <p:cNvGrpSpPr/>
                <p:nvPr/>
              </p:nvGrpSpPr>
              <p:grpSpPr>
                <a:xfrm>
                  <a:off x="1613946" y="4755482"/>
                  <a:ext cx="2510659" cy="1552635"/>
                  <a:chOff x="1490157" y="4617051"/>
                  <a:chExt cx="2510659" cy="1552635"/>
                </a:xfrm>
              </p:grpSpPr>
              <p:sp>
                <p:nvSpPr>
                  <p:cNvPr id="6" name="CuadroTexto 5"/>
                  <p:cNvSpPr txBox="1"/>
                  <p:nvPr/>
                </p:nvSpPr>
                <p:spPr>
                  <a:xfrm>
                    <a:off x="1490157" y="5769576"/>
                    <a:ext cx="56618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1000" b="1" dirty="0" err="1" smtClean="0"/>
                      <a:t>End</a:t>
                    </a:r>
                    <a:r>
                      <a:rPr lang="es-ES" sz="1000" b="1" dirty="0" smtClean="0"/>
                      <a:t> at</a:t>
                    </a:r>
                  </a:p>
                  <a:p>
                    <a:pPr algn="ctr"/>
                    <a:r>
                      <a:rPr lang="es-ES" sz="1000" b="1" dirty="0" err="1" smtClean="0"/>
                      <a:t>sunrise</a:t>
                    </a:r>
                    <a:endParaRPr lang="es-ES" sz="1000" b="1" dirty="0"/>
                  </a:p>
                </p:txBody>
              </p:sp>
              <p:sp>
                <p:nvSpPr>
                  <p:cNvPr id="7" name="CuadroTexto 6"/>
                  <p:cNvSpPr txBox="1"/>
                  <p:nvPr/>
                </p:nvSpPr>
                <p:spPr>
                  <a:xfrm>
                    <a:off x="3381736" y="4617051"/>
                    <a:ext cx="61908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1000" b="1" dirty="0" smtClean="0"/>
                      <a:t>Begin at</a:t>
                    </a:r>
                  </a:p>
                  <a:p>
                    <a:pPr algn="ctr"/>
                    <a:r>
                      <a:rPr lang="es-ES" sz="1000" b="1" dirty="0" err="1" smtClean="0"/>
                      <a:t>sunrise</a:t>
                    </a:r>
                    <a:endParaRPr lang="es-ES" sz="1000" b="1" dirty="0"/>
                  </a:p>
                </p:txBody>
              </p:sp>
              <p:sp>
                <p:nvSpPr>
                  <p:cNvPr id="8" name="CuadroTexto 7"/>
                  <p:cNvSpPr txBox="1"/>
                  <p:nvPr/>
                </p:nvSpPr>
                <p:spPr>
                  <a:xfrm>
                    <a:off x="2440450" y="4617051"/>
                    <a:ext cx="728084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1000" b="1" dirty="0" err="1" smtClean="0"/>
                      <a:t>Maximum</a:t>
                    </a:r>
                    <a:endParaRPr lang="es-ES" sz="1000" b="1" dirty="0" smtClean="0"/>
                  </a:p>
                  <a:p>
                    <a:pPr algn="ctr"/>
                    <a:r>
                      <a:rPr lang="es-ES" sz="1000" b="1" dirty="0" smtClean="0"/>
                      <a:t>at </a:t>
                    </a:r>
                    <a:r>
                      <a:rPr lang="es-ES" sz="1000" b="1" dirty="0" err="1" smtClean="0"/>
                      <a:t>sunrise</a:t>
                    </a:r>
                    <a:endParaRPr lang="es-ES" sz="1000" b="1" dirty="0"/>
                  </a:p>
                </p:txBody>
              </p:sp>
            </p:grpSp>
            <p:sp>
              <p:nvSpPr>
                <p:cNvPr id="9" name="CuadroTexto 8"/>
                <p:cNvSpPr txBox="1"/>
                <p:nvPr/>
              </p:nvSpPr>
              <p:spPr>
                <a:xfrm rot="20250172">
                  <a:off x="3266506" y="689058"/>
                  <a:ext cx="109571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000" b="1" dirty="0" err="1" smtClean="0"/>
                    <a:t>Northern</a:t>
                  </a:r>
                  <a:r>
                    <a:rPr lang="es-ES" sz="1000" b="1" dirty="0" smtClean="0"/>
                    <a:t> </a:t>
                  </a:r>
                  <a:r>
                    <a:rPr lang="es-ES" sz="1000" b="1" dirty="0" err="1" smtClean="0"/>
                    <a:t>limit</a:t>
                  </a:r>
                  <a:endParaRPr lang="es-ES" sz="1000" b="1" dirty="0"/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>
                  <a:off x="6950370" y="3187659"/>
                  <a:ext cx="5757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000" b="1" dirty="0" err="1" smtClean="0"/>
                    <a:t>Path</a:t>
                  </a:r>
                  <a:r>
                    <a:rPr lang="es-ES" sz="1000" b="1" dirty="0" smtClean="0"/>
                    <a:t> of</a:t>
                  </a:r>
                </a:p>
                <a:p>
                  <a:pPr algn="ctr"/>
                  <a:r>
                    <a:rPr lang="es-ES" sz="1000" b="1" dirty="0" err="1" smtClean="0"/>
                    <a:t>totality</a:t>
                  </a:r>
                  <a:endParaRPr lang="es-ES" sz="1000" b="1" dirty="0"/>
                </a:p>
              </p:txBody>
            </p:sp>
            <p:sp>
              <p:nvSpPr>
                <p:cNvPr id="13" name="CuadroTexto 12"/>
                <p:cNvSpPr txBox="1"/>
                <p:nvPr/>
              </p:nvSpPr>
              <p:spPr>
                <a:xfrm>
                  <a:off x="8029259" y="3099167"/>
                  <a:ext cx="64793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000" b="1" dirty="0" smtClean="0">
                      <a:solidFill>
                        <a:srgbClr val="FF0000"/>
                      </a:solidFill>
                    </a:rPr>
                    <a:t>San Juan</a:t>
                  </a:r>
                  <a:endParaRPr lang="es-ES" sz="1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CuadroTexto 13"/>
                <p:cNvSpPr txBox="1"/>
                <p:nvPr/>
              </p:nvSpPr>
              <p:spPr>
                <a:xfrm>
                  <a:off x="7573422" y="4064793"/>
                  <a:ext cx="70884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000" b="1" dirty="0" smtClean="0">
                      <a:solidFill>
                        <a:srgbClr val="008000"/>
                      </a:solidFill>
                    </a:rPr>
                    <a:t>Argentina</a:t>
                  </a:r>
                  <a:endParaRPr lang="es-ES" sz="10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5" name="CuadroTexto 14"/>
                <p:cNvSpPr txBox="1"/>
                <p:nvPr/>
              </p:nvSpPr>
              <p:spPr>
                <a:xfrm>
                  <a:off x="5651006" y="1531633"/>
                  <a:ext cx="8899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000" b="1" dirty="0" err="1" smtClean="0"/>
                    <a:t>Pacific</a:t>
                  </a:r>
                  <a:r>
                    <a:rPr lang="es-ES" sz="1000" b="1" dirty="0" smtClean="0"/>
                    <a:t> </a:t>
                  </a:r>
                  <a:r>
                    <a:rPr lang="es-ES" sz="1000" b="1" dirty="0" err="1" smtClean="0"/>
                    <a:t>Ocean</a:t>
                  </a:r>
                  <a:endParaRPr lang="es-ES" sz="1000" b="1" dirty="0"/>
                </a:p>
              </p:txBody>
            </p:sp>
            <p:sp>
              <p:nvSpPr>
                <p:cNvPr id="16" name="CuadroTexto 15"/>
                <p:cNvSpPr txBox="1"/>
                <p:nvPr/>
              </p:nvSpPr>
              <p:spPr>
                <a:xfrm>
                  <a:off x="10386362" y="587921"/>
                  <a:ext cx="96372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000" b="1" dirty="0" err="1" smtClean="0"/>
                    <a:t>Atlantic</a:t>
                  </a:r>
                  <a:r>
                    <a:rPr lang="es-ES" sz="1000" b="1" dirty="0" smtClean="0"/>
                    <a:t> </a:t>
                  </a:r>
                  <a:r>
                    <a:rPr lang="es-ES" sz="1000" b="1" dirty="0" err="1" smtClean="0"/>
                    <a:t>Ocean</a:t>
                  </a:r>
                  <a:endParaRPr lang="es-ES" sz="1000" b="1" dirty="0"/>
                </a:p>
              </p:txBody>
            </p:sp>
            <p:sp>
              <p:nvSpPr>
                <p:cNvPr id="17" name="CuadroTexto 16"/>
                <p:cNvSpPr txBox="1"/>
                <p:nvPr/>
              </p:nvSpPr>
              <p:spPr>
                <a:xfrm>
                  <a:off x="930458" y="236084"/>
                  <a:ext cx="16578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000" b="1" dirty="0" err="1" smtClean="0"/>
                    <a:t>Hawaii</a:t>
                  </a:r>
                  <a:r>
                    <a:rPr lang="es-ES" sz="1000" b="1" dirty="0" smtClean="0"/>
                    <a:t> </a:t>
                  </a:r>
                  <a:r>
                    <a:rPr lang="es-ES" sz="1000" b="1" dirty="0" err="1" smtClean="0"/>
                    <a:t>Islands</a:t>
                  </a:r>
                  <a:endParaRPr lang="es-ES" sz="1000" b="1" dirty="0" smtClean="0"/>
                </a:p>
                <a:p>
                  <a:pPr algn="ctr"/>
                  <a:r>
                    <a:rPr lang="es-ES" sz="1000" b="1" dirty="0" smtClean="0"/>
                    <a:t>(1900 km to </a:t>
                  </a:r>
                  <a:r>
                    <a:rPr lang="es-ES" sz="1000" b="1" dirty="0" err="1" smtClean="0"/>
                    <a:t>Northern</a:t>
                  </a:r>
                  <a:r>
                    <a:rPr lang="es-ES" sz="1000" b="1" dirty="0" smtClean="0"/>
                    <a:t> </a:t>
                  </a:r>
                  <a:r>
                    <a:rPr lang="es-ES" sz="1000" b="1" dirty="0" err="1" smtClean="0"/>
                    <a:t>limit</a:t>
                  </a:r>
                  <a:r>
                    <a:rPr lang="es-ES" sz="1000" b="1" dirty="0" smtClean="0"/>
                    <a:t>)</a:t>
                  </a:r>
                  <a:endParaRPr lang="es-ES" sz="1000" b="1" dirty="0"/>
                </a:p>
              </p:txBody>
            </p:sp>
          </p:grpSp>
          <p:cxnSp>
            <p:nvCxnSpPr>
              <p:cNvPr id="22" name="Conector recto de flecha 21"/>
              <p:cNvCxnSpPr/>
              <p:nvPr/>
            </p:nvCxnSpPr>
            <p:spPr>
              <a:xfrm flipV="1">
                <a:off x="2141192" y="233136"/>
                <a:ext cx="246221" cy="24622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de flecha 23"/>
              <p:cNvCxnSpPr/>
              <p:nvPr/>
            </p:nvCxnSpPr>
            <p:spPr>
              <a:xfrm>
                <a:off x="8423031" y="3429000"/>
                <a:ext cx="254977" cy="25497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/>
              <p:cNvCxnSpPr/>
              <p:nvPr/>
            </p:nvCxnSpPr>
            <p:spPr>
              <a:xfrm>
                <a:off x="7831134" y="4336414"/>
                <a:ext cx="1154604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/>
              <p:cNvCxnSpPr/>
              <p:nvPr/>
            </p:nvCxnSpPr>
            <p:spPr>
              <a:xfrm flipV="1">
                <a:off x="10608165" y="4397958"/>
                <a:ext cx="0" cy="4190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de flecha 29"/>
              <p:cNvCxnSpPr/>
              <p:nvPr/>
            </p:nvCxnSpPr>
            <p:spPr>
              <a:xfrm>
                <a:off x="7879736" y="5217136"/>
                <a:ext cx="0" cy="30443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de flecha 31"/>
              <p:cNvCxnSpPr>
                <a:stCxn id="5" idx="0"/>
              </p:cNvCxnSpPr>
              <p:nvPr/>
            </p:nvCxnSpPr>
            <p:spPr>
              <a:xfrm flipH="1" flipV="1">
                <a:off x="9451731" y="4650134"/>
                <a:ext cx="166894" cy="16689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cto de flecha 32"/>
              <p:cNvCxnSpPr/>
              <p:nvPr/>
            </p:nvCxnSpPr>
            <p:spPr>
              <a:xfrm flipV="1">
                <a:off x="1788015" y="5593124"/>
                <a:ext cx="0" cy="4190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de flecha 33"/>
              <p:cNvCxnSpPr/>
              <p:nvPr/>
            </p:nvCxnSpPr>
            <p:spPr>
              <a:xfrm flipH="1" flipV="1">
                <a:off x="2340635" y="4776220"/>
                <a:ext cx="166894" cy="16689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cto de flecha 34"/>
              <p:cNvCxnSpPr/>
              <p:nvPr/>
            </p:nvCxnSpPr>
            <p:spPr>
              <a:xfrm>
                <a:off x="3794243" y="5217136"/>
                <a:ext cx="0" cy="30443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uadroTexto 35"/>
              <p:cNvSpPr txBox="1"/>
              <p:nvPr/>
            </p:nvSpPr>
            <p:spPr>
              <a:xfrm>
                <a:off x="6574735" y="1273992"/>
                <a:ext cx="11336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err="1" smtClean="0"/>
                  <a:t>Galapagos</a:t>
                </a:r>
                <a:r>
                  <a:rPr lang="es-ES" sz="1000" b="1" dirty="0" smtClean="0"/>
                  <a:t> </a:t>
                </a:r>
                <a:r>
                  <a:rPr lang="es-ES" sz="1000" b="1" dirty="0" err="1" smtClean="0"/>
                  <a:t>Islands</a:t>
                </a:r>
                <a:endParaRPr lang="es-ES" sz="1000" b="1" dirty="0" smtClean="0"/>
              </a:p>
              <a:p>
                <a:pPr algn="ctr"/>
                <a:r>
                  <a:rPr lang="es-ES" sz="1000" b="1" dirty="0" smtClean="0"/>
                  <a:t>(2700 km to Mx)</a:t>
                </a:r>
                <a:endParaRPr lang="es-ES" sz="1000" b="1" dirty="0"/>
              </a:p>
            </p:txBody>
          </p:sp>
          <p:sp>
            <p:nvSpPr>
              <p:cNvPr id="37" name="CuadroTexto 36"/>
              <p:cNvSpPr txBox="1"/>
              <p:nvPr/>
            </p:nvSpPr>
            <p:spPr>
              <a:xfrm>
                <a:off x="5290287" y="3975614"/>
                <a:ext cx="10647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smtClean="0"/>
                  <a:t>Eastern Island</a:t>
                </a:r>
              </a:p>
              <a:p>
                <a:pPr algn="ctr"/>
                <a:r>
                  <a:rPr lang="es-ES" sz="1000" b="1" dirty="0" smtClean="0"/>
                  <a:t>(1100 km to Mx)</a:t>
                </a:r>
                <a:endParaRPr lang="es-ES" sz="1000" b="1" dirty="0"/>
              </a:p>
            </p:txBody>
          </p:sp>
          <p:cxnSp>
            <p:nvCxnSpPr>
              <p:cNvPr id="39" name="Conector recto de flecha 38"/>
              <p:cNvCxnSpPr/>
              <p:nvPr/>
            </p:nvCxnSpPr>
            <p:spPr>
              <a:xfrm flipV="1">
                <a:off x="5822644" y="3683977"/>
                <a:ext cx="0" cy="28135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Elipse 1"/>
              <p:cNvSpPr/>
              <p:nvPr/>
            </p:nvSpPr>
            <p:spPr>
              <a:xfrm>
                <a:off x="2676449" y="3329989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8853391" y="3164552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2021923" y="4312923"/>
                <a:ext cx="119269" cy="119269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9499355" y="4199354"/>
                <a:ext cx="119269" cy="119269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1869861" y="3324452"/>
                <a:ext cx="89479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/>
                  <a:t>P1 (16:55 UT</a:t>
                </a:r>
                <a:r>
                  <a:rPr lang="es-ES" sz="800" b="1" dirty="0" smtClean="0"/>
                  <a:t>)</a:t>
                </a:r>
                <a:endParaRPr lang="es-ES" sz="800" b="1" dirty="0"/>
              </a:p>
            </p:txBody>
          </p:sp>
          <p:sp>
            <p:nvSpPr>
              <p:cNvPr id="42" name="CuadroTexto 41"/>
              <p:cNvSpPr txBox="1"/>
              <p:nvPr/>
            </p:nvSpPr>
            <p:spPr>
              <a:xfrm>
                <a:off x="8023558" y="3026567"/>
                <a:ext cx="90281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/>
                  <a:t>P4 (21:50 UT)</a:t>
                </a:r>
                <a:endParaRPr lang="es-ES" sz="1000" b="1" dirty="0"/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>
                <a:off x="1166039" y="4249446"/>
                <a:ext cx="91723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/>
                  <a:t>U1 (18:02 UT)</a:t>
                </a:r>
                <a:endParaRPr lang="es-ES" sz="1000" b="1" dirty="0"/>
              </a:p>
            </p:txBody>
          </p:sp>
          <p:sp>
            <p:nvSpPr>
              <p:cNvPr id="44" name="CuadroTexto 43"/>
              <p:cNvSpPr txBox="1"/>
              <p:nvPr/>
            </p:nvSpPr>
            <p:spPr>
              <a:xfrm>
                <a:off x="9603395" y="4161212"/>
                <a:ext cx="7649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/>
                  <a:t>U4 (20:43 UT)</a:t>
                </a:r>
                <a:endParaRPr lang="es-ES" sz="800" b="1" dirty="0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5813352" y="2842653"/>
                <a:ext cx="119269" cy="119269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" name="CuadroTexto 45"/>
              <p:cNvSpPr txBox="1"/>
              <p:nvPr/>
            </p:nvSpPr>
            <p:spPr>
              <a:xfrm>
                <a:off x="5719935" y="2616360"/>
                <a:ext cx="9396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/>
                  <a:t>Mx (19:23 UT)</a:t>
                </a:r>
                <a:endParaRPr lang="es-ES" sz="1000" b="1" dirty="0"/>
              </a:p>
            </p:txBody>
          </p:sp>
          <p:sp>
            <p:nvSpPr>
              <p:cNvPr id="47" name="CuadroTexto 46"/>
              <p:cNvSpPr txBox="1"/>
              <p:nvPr/>
            </p:nvSpPr>
            <p:spPr>
              <a:xfrm>
                <a:off x="2251122" y="2350751"/>
                <a:ext cx="12955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err="1" smtClean="0"/>
                  <a:t>Tahiti</a:t>
                </a:r>
                <a:r>
                  <a:rPr lang="es-ES" sz="1000" b="1" dirty="0" smtClean="0"/>
                  <a:t> (730 km to P1)</a:t>
                </a:r>
              </a:p>
            </p:txBody>
          </p:sp>
          <p:cxnSp>
            <p:nvCxnSpPr>
              <p:cNvPr id="48" name="Conector recto de flecha 47"/>
              <p:cNvCxnSpPr/>
              <p:nvPr/>
            </p:nvCxnSpPr>
            <p:spPr>
              <a:xfrm>
                <a:off x="2898893" y="2569186"/>
                <a:ext cx="0" cy="30443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uadroTexto 48"/>
              <p:cNvSpPr txBox="1"/>
              <p:nvPr/>
            </p:nvSpPr>
            <p:spPr>
              <a:xfrm>
                <a:off x="622885" y="4998001"/>
                <a:ext cx="101983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smtClean="0"/>
                  <a:t>Chatham</a:t>
                </a:r>
              </a:p>
              <a:p>
                <a:pPr algn="ctr"/>
                <a:r>
                  <a:rPr lang="es-ES" sz="1000" b="1" dirty="0" smtClean="0"/>
                  <a:t>Island</a:t>
                </a:r>
              </a:p>
              <a:p>
                <a:pPr algn="ctr"/>
                <a:r>
                  <a:rPr lang="es-ES" sz="1000" b="1" dirty="0" smtClean="0"/>
                  <a:t>(360 km to </a:t>
                </a:r>
                <a:r>
                  <a:rPr lang="es-ES" sz="1000" b="1" dirty="0" err="1" smtClean="0"/>
                  <a:t>EoS</a:t>
                </a:r>
                <a:r>
                  <a:rPr lang="es-ES" sz="1000" b="1" dirty="0" smtClean="0"/>
                  <a:t>)</a:t>
                </a:r>
                <a:endParaRPr lang="es-ES" sz="1000" b="1" dirty="0"/>
              </a:p>
            </p:txBody>
          </p:sp>
          <p:cxnSp>
            <p:nvCxnSpPr>
              <p:cNvPr id="50" name="Conector recto de flecha 49"/>
              <p:cNvCxnSpPr/>
              <p:nvPr/>
            </p:nvCxnSpPr>
            <p:spPr>
              <a:xfrm flipH="1" flipV="1">
                <a:off x="1001769" y="4885634"/>
                <a:ext cx="166894" cy="16689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CuadroTexto 50"/>
            <p:cNvSpPr txBox="1"/>
            <p:nvPr/>
          </p:nvSpPr>
          <p:spPr>
            <a:xfrm>
              <a:off x="3577798" y="3649313"/>
              <a:ext cx="1436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err="1" smtClean="0"/>
                <a:t>Oeno</a:t>
              </a:r>
              <a:r>
                <a:rPr lang="es-ES" sz="1000" b="1" dirty="0" smtClean="0"/>
                <a:t> Island</a:t>
              </a:r>
            </a:p>
            <a:p>
              <a:pPr algn="ctr"/>
              <a:r>
                <a:rPr lang="es-ES" sz="1000" b="1" dirty="0" smtClean="0"/>
                <a:t>50 km </a:t>
              </a:r>
              <a:r>
                <a:rPr lang="es-ES" sz="1000" b="1" dirty="0" err="1" smtClean="0"/>
                <a:t>from</a:t>
              </a:r>
              <a:r>
                <a:rPr lang="es-ES" sz="1000" b="1" dirty="0" smtClean="0"/>
                <a:t> Central line</a:t>
              </a:r>
              <a:endParaRPr lang="es-ES" sz="1000" b="1" dirty="0"/>
            </a:p>
          </p:txBody>
        </p:sp>
        <p:cxnSp>
          <p:nvCxnSpPr>
            <p:cNvPr id="52" name="Conector recto de flecha 51"/>
            <p:cNvCxnSpPr/>
            <p:nvPr/>
          </p:nvCxnSpPr>
          <p:spPr>
            <a:xfrm flipV="1">
              <a:off x="4296099" y="3357676"/>
              <a:ext cx="0" cy="2813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adroTexto 52"/>
            <p:cNvSpPr txBox="1"/>
            <p:nvPr/>
          </p:nvSpPr>
          <p:spPr>
            <a:xfrm>
              <a:off x="7766594" y="291341"/>
              <a:ext cx="9364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err="1" smtClean="0"/>
                <a:t>Panama</a:t>
              </a:r>
              <a:r>
                <a:rPr lang="es-ES" sz="1000" b="1" dirty="0" smtClean="0"/>
                <a:t> Canal</a:t>
              </a:r>
            </a:p>
            <a:p>
              <a:pPr algn="ctr"/>
              <a:r>
                <a:rPr lang="es-ES" sz="1000" b="1" dirty="0" smtClean="0"/>
                <a:t>(90 km to NL)</a:t>
              </a:r>
              <a:endParaRPr lang="es-ES" sz="1000" b="1" dirty="0"/>
            </a:p>
          </p:txBody>
        </p:sp>
        <p:cxnSp>
          <p:nvCxnSpPr>
            <p:cNvPr id="54" name="Conector recto de flecha 53"/>
            <p:cNvCxnSpPr>
              <a:stCxn id="53" idx="2"/>
            </p:cNvCxnSpPr>
            <p:nvPr/>
          </p:nvCxnSpPr>
          <p:spPr>
            <a:xfrm flipH="1">
              <a:off x="8055997" y="691451"/>
              <a:ext cx="178834" cy="2321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Elipse 54"/>
          <p:cNvSpPr/>
          <p:nvPr/>
        </p:nvSpPr>
        <p:spPr>
          <a:xfrm>
            <a:off x="4065146" y="3160711"/>
            <a:ext cx="451436" cy="45143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5" name="Grupo 24"/>
          <p:cNvGrpSpPr/>
          <p:nvPr/>
        </p:nvGrpSpPr>
        <p:grpSpPr>
          <a:xfrm>
            <a:off x="4487619" y="5284583"/>
            <a:ext cx="3216762" cy="511245"/>
            <a:chOff x="4431108" y="5284583"/>
            <a:chExt cx="3216762" cy="511245"/>
          </a:xfrm>
        </p:grpSpPr>
        <p:sp>
          <p:nvSpPr>
            <p:cNvPr id="23" name="Rectángulo 22"/>
            <p:cNvSpPr/>
            <p:nvPr/>
          </p:nvSpPr>
          <p:spPr>
            <a:xfrm>
              <a:off x="4439845" y="5319175"/>
              <a:ext cx="31992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 err="1" smtClean="0"/>
                <a:t>Visibility</a:t>
              </a:r>
              <a:r>
                <a:rPr lang="es-ES" sz="1200" dirty="0" smtClean="0"/>
                <a:t> región of </a:t>
              </a:r>
              <a:r>
                <a:rPr lang="es-ES" sz="1200" dirty="0" err="1" smtClean="0"/>
                <a:t>the</a:t>
              </a:r>
              <a:r>
                <a:rPr lang="es-ES" sz="1200" dirty="0" smtClean="0"/>
                <a:t> eclipse.  </a:t>
              </a:r>
              <a:r>
                <a:rPr lang="es-ES" sz="1200" dirty="0" err="1" smtClean="0"/>
                <a:t>The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totality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path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will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touch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land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only</a:t>
              </a:r>
              <a:r>
                <a:rPr lang="es-ES" sz="1200" dirty="0" smtClean="0"/>
                <a:t> in Chile and Argentina</a:t>
              </a:r>
              <a:endParaRPr lang="es-ES" sz="1200" dirty="0"/>
            </a:p>
          </p:txBody>
        </p:sp>
        <p:sp>
          <p:nvSpPr>
            <p:cNvPr id="56" name="Rectángulo redondeado 55"/>
            <p:cNvSpPr/>
            <p:nvPr/>
          </p:nvSpPr>
          <p:spPr>
            <a:xfrm>
              <a:off x="4431108" y="5284583"/>
              <a:ext cx="3216762" cy="51124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5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07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1901987" y="99000"/>
            <a:ext cx="8388026" cy="6660000"/>
            <a:chOff x="1901987" y="99000"/>
            <a:chExt cx="8388026" cy="6660000"/>
          </a:xfrm>
        </p:grpSpPr>
        <p:grpSp>
          <p:nvGrpSpPr>
            <p:cNvPr id="13" name="Grupo 12"/>
            <p:cNvGrpSpPr/>
            <p:nvPr/>
          </p:nvGrpSpPr>
          <p:grpSpPr>
            <a:xfrm>
              <a:off x="1901987" y="99000"/>
              <a:ext cx="8388026" cy="6660000"/>
              <a:chOff x="1901987" y="99000"/>
              <a:chExt cx="8388026" cy="6660000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1987" y="99000"/>
                <a:ext cx="8388026" cy="6660000"/>
              </a:xfrm>
              <a:prstGeom prst="rect">
                <a:avLst/>
              </a:prstGeom>
              <a:ln w="38100">
                <a:solidFill>
                  <a:srgbClr val="C00000"/>
                </a:solidFill>
              </a:ln>
            </p:spPr>
          </p:pic>
          <p:sp>
            <p:nvSpPr>
              <p:cNvPr id="3" name="CuadroTexto 2"/>
              <p:cNvSpPr txBox="1"/>
              <p:nvPr/>
            </p:nvSpPr>
            <p:spPr>
              <a:xfrm>
                <a:off x="2050076" y="4766226"/>
                <a:ext cx="5341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err="1" smtClean="0"/>
                  <a:t>End</a:t>
                </a:r>
                <a:r>
                  <a:rPr lang="es-ES" sz="1000" b="1" dirty="0" smtClean="0"/>
                  <a:t> at</a:t>
                </a:r>
              </a:p>
              <a:p>
                <a:pPr algn="ctr"/>
                <a:r>
                  <a:rPr lang="es-ES" sz="1000" b="1" dirty="0" err="1" smtClean="0"/>
                  <a:t>sunset</a:t>
                </a:r>
                <a:endParaRPr lang="es-ES" sz="10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7695126" y="4766226"/>
                <a:ext cx="6190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smtClean="0"/>
                  <a:t>Begin at</a:t>
                </a:r>
              </a:p>
              <a:p>
                <a:pPr algn="ctr"/>
                <a:r>
                  <a:rPr lang="es-ES" sz="1000" b="1" dirty="0" err="1" smtClean="0"/>
                  <a:t>sunset</a:t>
                </a:r>
                <a:endParaRPr lang="es-ES" sz="1000" b="1" dirty="0"/>
              </a:p>
            </p:txBody>
          </p:sp>
          <p:sp>
            <p:nvSpPr>
              <p:cNvPr id="5" name="CuadroTexto 4"/>
              <p:cNvSpPr txBox="1"/>
              <p:nvPr/>
            </p:nvSpPr>
            <p:spPr>
              <a:xfrm>
                <a:off x="5139783" y="4766226"/>
                <a:ext cx="7280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err="1" smtClean="0"/>
                  <a:t>Maximum</a:t>
                </a:r>
                <a:endParaRPr lang="es-ES" sz="1000" b="1" dirty="0" smtClean="0"/>
              </a:p>
              <a:p>
                <a:pPr algn="ctr"/>
                <a:r>
                  <a:rPr lang="es-ES" sz="1000" b="1" dirty="0" smtClean="0"/>
                  <a:t>at </a:t>
                </a:r>
                <a:r>
                  <a:rPr lang="es-ES" sz="1000" b="1" dirty="0" err="1" smtClean="0"/>
                  <a:t>sunset</a:t>
                </a:r>
                <a:endParaRPr lang="es-ES" sz="1000" b="1" dirty="0"/>
              </a:p>
            </p:txBody>
          </p:sp>
          <p:cxnSp>
            <p:nvCxnSpPr>
              <p:cNvPr id="6" name="Conector recto de flecha 5"/>
              <p:cNvCxnSpPr/>
              <p:nvPr/>
            </p:nvCxnSpPr>
            <p:spPr>
              <a:xfrm flipV="1">
                <a:off x="8080865" y="4347158"/>
                <a:ext cx="0" cy="4190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cto de flecha 6"/>
              <p:cNvCxnSpPr/>
              <p:nvPr/>
            </p:nvCxnSpPr>
            <p:spPr>
              <a:xfrm>
                <a:off x="2317136" y="5166336"/>
                <a:ext cx="0" cy="30443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de flecha 7"/>
              <p:cNvCxnSpPr/>
              <p:nvPr/>
            </p:nvCxnSpPr>
            <p:spPr>
              <a:xfrm flipH="1" flipV="1">
                <a:off x="5352436" y="4641675"/>
                <a:ext cx="166894" cy="16689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ipse 10"/>
              <p:cNvSpPr/>
              <p:nvPr/>
            </p:nvSpPr>
            <p:spPr>
              <a:xfrm>
                <a:off x="4299595" y="440402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3460236" y="302417"/>
                <a:ext cx="90281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/>
                  <a:t>P4 (21:50 UT)</a:t>
                </a:r>
                <a:endParaRPr lang="es-ES" sz="1000" b="1" dirty="0"/>
              </a:p>
            </p:txBody>
          </p:sp>
        </p:grpSp>
        <p:sp>
          <p:nvSpPr>
            <p:cNvPr id="15" name="CuadroTexto 14">
              <a:hlinkClick r:id="" action="ppaction://noaction"/>
            </p:cNvPr>
            <p:cNvSpPr txBox="1"/>
            <p:nvPr/>
          </p:nvSpPr>
          <p:spPr>
            <a:xfrm>
              <a:off x="5916157" y="2661568"/>
              <a:ext cx="263213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b="1" dirty="0" smtClean="0"/>
                <a:t>Buenos Aires and La Plata (10 km </a:t>
              </a:r>
              <a:r>
                <a:rPr lang="es-ES" sz="1000" b="1" dirty="0" err="1" smtClean="0"/>
                <a:t>out</a:t>
              </a:r>
              <a:r>
                <a:rPr lang="es-ES" sz="1000" b="1" dirty="0" smtClean="0"/>
                <a:t> of </a:t>
              </a:r>
              <a:r>
                <a:rPr lang="es-ES" sz="1000" b="1" dirty="0" err="1" smtClean="0"/>
                <a:t>the</a:t>
              </a:r>
              <a:r>
                <a:rPr lang="es-ES" sz="1000" b="1" dirty="0" smtClean="0"/>
                <a:t> </a:t>
              </a:r>
              <a:r>
                <a:rPr lang="es-ES" sz="1000" b="1" dirty="0" err="1" smtClean="0"/>
                <a:t>path</a:t>
              </a:r>
              <a:r>
                <a:rPr lang="es-ES" sz="1000" b="1" dirty="0" smtClean="0"/>
                <a:t>)</a:t>
              </a:r>
              <a:endParaRPr lang="es-ES" sz="1000" b="1" dirty="0"/>
            </a:p>
          </p:txBody>
        </p:sp>
        <p:sp>
          <p:nvSpPr>
            <p:cNvPr id="16" name="Elipse 15"/>
            <p:cNvSpPr>
              <a:spLocks noChangeAspect="1"/>
            </p:cNvSpPr>
            <p:nvPr/>
          </p:nvSpPr>
          <p:spPr>
            <a:xfrm>
              <a:off x="4009967" y="2183478"/>
              <a:ext cx="72000" cy="72000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>
              <a:hlinkClick r:id="" action="ppaction://noaction"/>
            </p:cNvPr>
            <p:cNvSpPr txBox="1"/>
            <p:nvPr/>
          </p:nvSpPr>
          <p:spPr>
            <a:xfrm>
              <a:off x="3518292" y="2321799"/>
              <a:ext cx="1188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smtClean="0"/>
                <a:t>San Juan</a:t>
              </a:r>
            </a:p>
            <a:p>
              <a:pPr algn="ctr"/>
              <a:r>
                <a:rPr lang="es-ES" sz="1000" b="1" dirty="0" smtClean="0"/>
                <a:t>(</a:t>
              </a:r>
              <a:r>
                <a:rPr lang="es-ES" sz="1000" b="1" dirty="0" err="1" smtClean="0"/>
                <a:t>just</a:t>
              </a:r>
              <a:r>
                <a:rPr lang="es-ES" sz="1000" b="1" dirty="0" smtClean="0"/>
                <a:t> in </a:t>
              </a:r>
              <a:r>
                <a:rPr lang="es-ES" sz="1000" b="1" dirty="0" err="1" smtClean="0"/>
                <a:t>the</a:t>
              </a:r>
              <a:r>
                <a:rPr lang="es-ES" sz="1000" b="1" dirty="0" smtClean="0"/>
                <a:t> </a:t>
              </a:r>
              <a:r>
                <a:rPr lang="es-ES" sz="1000" b="1" dirty="0" err="1" smtClean="0"/>
                <a:t>border</a:t>
              </a:r>
              <a:r>
                <a:rPr lang="es-ES" sz="1000" b="1" dirty="0" smtClean="0"/>
                <a:t>)</a:t>
              </a:r>
              <a:endParaRPr lang="es-ES" sz="1000" b="1" dirty="0"/>
            </a:p>
          </p:txBody>
        </p:sp>
        <p:sp>
          <p:nvSpPr>
            <p:cNvPr id="18" name="Elipse 17">
              <a:hlinkClick r:id="" action="ppaction://noaction"/>
            </p:cNvPr>
            <p:cNvSpPr>
              <a:spLocks noChangeAspect="1"/>
            </p:cNvSpPr>
            <p:nvPr/>
          </p:nvSpPr>
          <p:spPr>
            <a:xfrm>
              <a:off x="5823851" y="2702512"/>
              <a:ext cx="72000" cy="72000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/>
            <p:cNvSpPr>
              <a:spLocks noChangeAspect="1"/>
            </p:cNvSpPr>
            <p:nvPr/>
          </p:nvSpPr>
          <p:spPr>
            <a:xfrm>
              <a:off x="4790388" y="2147478"/>
              <a:ext cx="72000" cy="72000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4901993" y="2101590"/>
              <a:ext cx="45044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000" b="1" dirty="0" smtClean="0"/>
                <a:t>Córdoba</a:t>
              </a:r>
              <a:endParaRPr lang="es-ES" sz="1000" b="1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267451" y="2367966"/>
              <a:ext cx="45044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b="1" dirty="0" smtClean="0"/>
                <a:t>Uruguay</a:t>
              </a:r>
              <a:endParaRPr lang="es-ES" sz="1000" b="1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581776" y="1734553"/>
              <a:ext cx="29495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b="1" dirty="0" smtClean="0"/>
                <a:t>Brasil</a:t>
              </a:r>
              <a:endParaRPr lang="es-ES" sz="1000" b="1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5645556" y="710798"/>
              <a:ext cx="49212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b="1" dirty="0" smtClean="0"/>
                <a:t>Paraguay</a:t>
              </a:r>
              <a:endParaRPr lang="es-ES" sz="1000" b="1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4565166" y="225473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b="1" dirty="0" smtClean="0"/>
                <a:t>Bolivia</a:t>
              </a:r>
              <a:endParaRPr lang="es-ES" sz="1000" b="1" dirty="0"/>
            </a:p>
          </p:txBody>
        </p:sp>
        <p:sp>
          <p:nvSpPr>
            <p:cNvPr id="25" name="CuadroTexto 24"/>
            <p:cNvSpPr txBox="1"/>
            <p:nvPr/>
          </p:nvSpPr>
          <p:spPr>
            <a:xfrm rot="17104917">
              <a:off x="3670688" y="1210561"/>
              <a:ext cx="2644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b="1" dirty="0" smtClean="0"/>
                <a:t>Chile</a:t>
              </a:r>
              <a:endParaRPr lang="es-ES" sz="1000" b="1" dirty="0"/>
            </a:p>
          </p:txBody>
        </p:sp>
      </p:grpSp>
      <p:cxnSp>
        <p:nvCxnSpPr>
          <p:cNvPr id="19" name="Conector recto de flecha 18"/>
          <p:cNvCxnSpPr/>
          <p:nvPr/>
        </p:nvCxnSpPr>
        <p:spPr>
          <a:xfrm rot="60000">
            <a:off x="4386208" y="1460447"/>
            <a:ext cx="1741884" cy="759249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triangle" w="sm" len="med"/>
            <a:tailEnd type="triangle" w="sm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rot="5400000" flipH="1" flipV="1">
            <a:off x="5714877" y="2232362"/>
            <a:ext cx="641437" cy="29836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rot="5400000" flipH="1" flipV="1">
            <a:off x="3992428" y="1459043"/>
            <a:ext cx="641437" cy="29836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 rot="1500000">
            <a:off x="5049804" y="1670489"/>
            <a:ext cx="6367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000" b="1" dirty="0" smtClean="0">
                <a:solidFill>
                  <a:srgbClr val="C00000"/>
                </a:solidFill>
              </a:rPr>
              <a:t>1000 km</a:t>
            </a:r>
            <a:endParaRPr lang="es-ES" sz="1000" b="1" dirty="0">
              <a:solidFill>
                <a:srgbClr val="C00000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6813429" y="6361470"/>
            <a:ext cx="2534871" cy="355526"/>
            <a:chOff x="6448848" y="6223302"/>
            <a:chExt cx="2534871" cy="355526"/>
          </a:xfrm>
        </p:grpSpPr>
        <p:sp>
          <p:nvSpPr>
            <p:cNvPr id="32" name="Rectángulo 31"/>
            <p:cNvSpPr/>
            <p:nvPr/>
          </p:nvSpPr>
          <p:spPr>
            <a:xfrm>
              <a:off x="6448848" y="6262566"/>
              <a:ext cx="253487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 err="1" smtClean="0"/>
                <a:t>Totality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path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over</a:t>
              </a:r>
              <a:r>
                <a:rPr lang="es-ES" sz="1200" dirty="0" smtClean="0"/>
                <a:t> Chile and Argentina</a:t>
              </a:r>
              <a:endParaRPr lang="es-ES" sz="1200" dirty="0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6448848" y="6223302"/>
              <a:ext cx="2534871" cy="3555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5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785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933" y="99000"/>
            <a:ext cx="9199931" cy="666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86335" y="1720840"/>
            <a:ext cx="2768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FFCC"/>
                </a:solidFill>
              </a:rPr>
              <a:t>The</a:t>
            </a:r>
            <a:r>
              <a:rPr lang="es-ES" dirty="0">
                <a:solidFill>
                  <a:srgbClr val="FFFFCC"/>
                </a:solidFill>
              </a:rPr>
              <a:t> </a:t>
            </a:r>
            <a:r>
              <a:rPr lang="es-ES" dirty="0" err="1">
                <a:solidFill>
                  <a:srgbClr val="FFFFCC"/>
                </a:solidFill>
              </a:rPr>
              <a:t>westernmost</a:t>
            </a:r>
            <a:r>
              <a:rPr lang="es-ES" dirty="0">
                <a:solidFill>
                  <a:srgbClr val="FFFFCC"/>
                </a:solidFill>
              </a:rPr>
              <a:t> </a:t>
            </a:r>
            <a:r>
              <a:rPr lang="es-ES" dirty="0" err="1">
                <a:solidFill>
                  <a:srgbClr val="FFFFCC"/>
                </a:solidFill>
              </a:rPr>
              <a:t>part</a:t>
            </a:r>
            <a:r>
              <a:rPr lang="es-ES" dirty="0">
                <a:solidFill>
                  <a:srgbClr val="FFFFCC"/>
                </a:solidFill>
              </a:rPr>
              <a:t> of Argentina </a:t>
            </a:r>
            <a:r>
              <a:rPr lang="es-ES" dirty="0" err="1">
                <a:solidFill>
                  <a:srgbClr val="FFFFCC"/>
                </a:solidFill>
              </a:rPr>
              <a:t>is</a:t>
            </a:r>
            <a:r>
              <a:rPr lang="es-ES" dirty="0">
                <a:solidFill>
                  <a:srgbClr val="FFFFCC"/>
                </a:solidFill>
              </a:rPr>
              <a:t> </a:t>
            </a:r>
            <a:r>
              <a:rPr lang="es-ES" dirty="0" err="1">
                <a:solidFill>
                  <a:srgbClr val="FFFFCC"/>
                </a:solidFill>
              </a:rPr>
              <a:t>the</a:t>
            </a:r>
            <a:r>
              <a:rPr lang="es-ES" dirty="0">
                <a:solidFill>
                  <a:srgbClr val="FFFFCC"/>
                </a:solidFill>
              </a:rPr>
              <a:t> </a:t>
            </a:r>
            <a:r>
              <a:rPr lang="es-ES" dirty="0" err="1">
                <a:solidFill>
                  <a:srgbClr val="FFFFCC"/>
                </a:solidFill>
              </a:rPr>
              <a:t>least</a:t>
            </a:r>
            <a:r>
              <a:rPr lang="es-ES" dirty="0">
                <a:solidFill>
                  <a:srgbClr val="FFFFCC"/>
                </a:solidFill>
              </a:rPr>
              <a:t> </a:t>
            </a:r>
            <a:r>
              <a:rPr lang="es-ES" dirty="0" err="1">
                <a:solidFill>
                  <a:srgbClr val="FFFFCC"/>
                </a:solidFill>
              </a:rPr>
              <a:t>cloudy</a:t>
            </a:r>
            <a:r>
              <a:rPr lang="es-ES" dirty="0">
                <a:solidFill>
                  <a:srgbClr val="FFFFCC"/>
                </a:solidFill>
              </a:rPr>
              <a:t> región </a:t>
            </a:r>
            <a:r>
              <a:rPr lang="es-ES" dirty="0" err="1">
                <a:solidFill>
                  <a:srgbClr val="FFFFCC"/>
                </a:solidFill>
              </a:rPr>
              <a:t>within</a:t>
            </a:r>
            <a:r>
              <a:rPr lang="es-ES" dirty="0">
                <a:solidFill>
                  <a:srgbClr val="FFFFCC"/>
                </a:solidFill>
              </a:rPr>
              <a:t> </a:t>
            </a:r>
            <a:r>
              <a:rPr lang="es-ES" dirty="0" err="1">
                <a:solidFill>
                  <a:srgbClr val="FFFFCC"/>
                </a:solidFill>
              </a:rPr>
              <a:t>the</a:t>
            </a:r>
            <a:r>
              <a:rPr lang="es-ES" dirty="0">
                <a:solidFill>
                  <a:srgbClr val="FFFFCC"/>
                </a:solidFill>
              </a:rPr>
              <a:t> </a:t>
            </a:r>
            <a:r>
              <a:rPr lang="es-ES" dirty="0" err="1">
                <a:solidFill>
                  <a:srgbClr val="FFFFCC"/>
                </a:solidFill>
              </a:rPr>
              <a:t>path</a:t>
            </a:r>
            <a:r>
              <a:rPr lang="es-ES" dirty="0">
                <a:solidFill>
                  <a:srgbClr val="FFFFCC"/>
                </a:solidFill>
              </a:rPr>
              <a:t> of </a:t>
            </a:r>
            <a:r>
              <a:rPr lang="es-ES" dirty="0" err="1" smtClean="0">
                <a:solidFill>
                  <a:srgbClr val="FFFFCC"/>
                </a:solidFill>
              </a:rPr>
              <a:t>totality</a:t>
            </a:r>
            <a:r>
              <a:rPr lang="es-ES" dirty="0" smtClean="0">
                <a:solidFill>
                  <a:srgbClr val="FFFFCC"/>
                </a:solidFill>
              </a:rPr>
              <a:t>, and  San Juan </a:t>
            </a:r>
            <a:r>
              <a:rPr lang="es-ES" dirty="0" err="1" smtClean="0">
                <a:solidFill>
                  <a:srgbClr val="FFFFCC"/>
                </a:solidFill>
              </a:rPr>
              <a:t>is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located</a:t>
            </a:r>
            <a:r>
              <a:rPr lang="es-ES" dirty="0" smtClean="0">
                <a:solidFill>
                  <a:srgbClr val="FFFFCC"/>
                </a:solidFill>
              </a:rPr>
              <a:t> in </a:t>
            </a:r>
            <a:r>
              <a:rPr lang="es-ES" dirty="0" err="1" smtClean="0">
                <a:solidFill>
                  <a:srgbClr val="FFFFCC"/>
                </a:solidFill>
              </a:rPr>
              <a:t>the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most</a:t>
            </a:r>
            <a:r>
              <a:rPr lang="es-ES" dirty="0" smtClean="0">
                <a:solidFill>
                  <a:srgbClr val="FFFFCC"/>
                </a:solidFill>
              </a:rPr>
              <a:t> favorable región to observe </a:t>
            </a:r>
            <a:r>
              <a:rPr lang="es-ES" dirty="0" err="1" smtClean="0">
                <a:solidFill>
                  <a:srgbClr val="FFFFCC"/>
                </a:solidFill>
              </a:rPr>
              <a:t>totality</a:t>
            </a:r>
            <a:r>
              <a:rPr lang="es-ES" dirty="0" smtClean="0">
                <a:solidFill>
                  <a:srgbClr val="FFFFCC"/>
                </a:solidFill>
              </a:rPr>
              <a:t>.</a:t>
            </a:r>
          </a:p>
          <a:p>
            <a:endParaRPr lang="es-ES" dirty="0">
              <a:solidFill>
                <a:srgbClr val="FFFFCC"/>
              </a:solidFill>
            </a:endParaRPr>
          </a:p>
          <a:p>
            <a:r>
              <a:rPr lang="es-ES" dirty="0" err="1" smtClean="0">
                <a:solidFill>
                  <a:srgbClr val="FFFFCC"/>
                </a:solidFill>
              </a:rPr>
              <a:t>Furthermore</a:t>
            </a:r>
            <a:r>
              <a:rPr lang="es-ES" dirty="0" smtClean="0">
                <a:solidFill>
                  <a:srgbClr val="FFFFCC"/>
                </a:solidFill>
              </a:rPr>
              <a:t>, </a:t>
            </a:r>
            <a:r>
              <a:rPr lang="es-ES" dirty="0" smtClean="0">
                <a:solidFill>
                  <a:srgbClr val="FF66FF"/>
                </a:solidFill>
              </a:rPr>
              <a:t>Bella Vista</a:t>
            </a:r>
            <a:r>
              <a:rPr lang="es-ES" dirty="0" smtClean="0">
                <a:solidFill>
                  <a:srgbClr val="FFFFCC"/>
                </a:solidFill>
              </a:rPr>
              <a:t>, in particular, </a:t>
            </a:r>
            <a:r>
              <a:rPr lang="es-ES" dirty="0" err="1" smtClean="0">
                <a:solidFill>
                  <a:srgbClr val="FFFFCC"/>
                </a:solidFill>
              </a:rPr>
              <a:t>is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almost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on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the</a:t>
            </a:r>
            <a:r>
              <a:rPr lang="es-ES" dirty="0" smtClean="0">
                <a:solidFill>
                  <a:srgbClr val="FFFFCC"/>
                </a:solidFill>
              </a:rPr>
              <a:t> central line and </a:t>
            </a:r>
            <a:r>
              <a:rPr lang="es-ES" dirty="0" err="1" smtClean="0">
                <a:solidFill>
                  <a:srgbClr val="FFFFCC"/>
                </a:solidFill>
              </a:rPr>
              <a:t>with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the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best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weather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forecast</a:t>
            </a:r>
            <a:r>
              <a:rPr lang="es-ES" dirty="0" smtClean="0">
                <a:solidFill>
                  <a:srgbClr val="FFFFCC"/>
                </a:solidFill>
              </a:rPr>
              <a:t>.</a:t>
            </a:r>
            <a:endParaRPr lang="es-ES" dirty="0">
              <a:solidFill>
                <a:srgbClr val="FFFFCC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946400" y="6389668"/>
            <a:ext cx="5303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Adapted</a:t>
            </a:r>
            <a:r>
              <a:rPr lang="es-ES" sz="1400" dirty="0" smtClean="0"/>
              <a:t> </a:t>
            </a:r>
            <a:r>
              <a:rPr lang="es-ES" sz="1400" dirty="0" err="1" smtClean="0"/>
              <a:t>from</a:t>
            </a:r>
            <a:r>
              <a:rPr lang="es-ES" sz="1400" dirty="0" smtClean="0"/>
              <a:t> http</a:t>
            </a:r>
            <a:r>
              <a:rPr lang="es-ES" sz="1400" dirty="0"/>
              <a:t>://eclipsophile.com/total-solar-eclipse-july-2-2019/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5038725" y="3082940"/>
            <a:ext cx="0" cy="4953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/>
          <p:cNvSpPr/>
          <p:nvPr/>
        </p:nvSpPr>
        <p:spPr>
          <a:xfrm>
            <a:off x="5014912" y="2886075"/>
            <a:ext cx="47625" cy="47625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/>
          <p:cNvCxnSpPr/>
          <p:nvPr/>
        </p:nvCxnSpPr>
        <p:spPr>
          <a:xfrm>
            <a:off x="4772025" y="3021385"/>
            <a:ext cx="47148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456526" y="99000"/>
            <a:ext cx="2028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 smtClean="0">
                <a:solidFill>
                  <a:srgbClr val="FFFFCC"/>
                </a:solidFill>
              </a:rPr>
              <a:t>Detail</a:t>
            </a:r>
            <a:r>
              <a:rPr lang="es-ES" dirty="0" smtClean="0">
                <a:solidFill>
                  <a:srgbClr val="FFFFCC"/>
                </a:solidFill>
              </a:rPr>
              <a:t> </a:t>
            </a:r>
            <a:r>
              <a:rPr lang="es-ES" dirty="0" err="1" smtClean="0">
                <a:solidFill>
                  <a:srgbClr val="FFFFCC"/>
                </a:solidFill>
              </a:rPr>
              <a:t>over</a:t>
            </a:r>
            <a:endParaRPr lang="es-ES" dirty="0" smtClean="0">
              <a:solidFill>
                <a:srgbClr val="FFFFCC"/>
              </a:solidFill>
            </a:endParaRPr>
          </a:p>
          <a:p>
            <a:pPr algn="ctr"/>
            <a:r>
              <a:rPr lang="es-ES" dirty="0" smtClean="0">
                <a:solidFill>
                  <a:srgbClr val="FFFFCC"/>
                </a:solidFill>
              </a:rPr>
              <a:t>Chile and Argentina</a:t>
            </a:r>
            <a:endParaRPr lang="es-E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0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3388" y="81035"/>
            <a:ext cx="121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FFCC"/>
                </a:solidFill>
              </a:rPr>
              <a:t>The</a:t>
            </a:r>
            <a:r>
              <a:rPr lang="es-ES" sz="1600" dirty="0" smtClean="0">
                <a:solidFill>
                  <a:srgbClr val="FFFFCC"/>
                </a:solidFill>
              </a:rPr>
              <a:t> </a:t>
            </a:r>
            <a:r>
              <a:rPr lang="es-ES" sz="1600" dirty="0" err="1" smtClean="0">
                <a:solidFill>
                  <a:srgbClr val="FFFFCC"/>
                </a:solidFill>
              </a:rPr>
              <a:t>Moon’s</a:t>
            </a:r>
            <a:r>
              <a:rPr lang="es-ES" sz="1600" dirty="0" smtClean="0">
                <a:solidFill>
                  <a:srgbClr val="FFFFCC"/>
                </a:solidFill>
              </a:rPr>
              <a:t> </a:t>
            </a:r>
            <a:r>
              <a:rPr lang="es-ES" sz="1600" dirty="0" err="1" smtClean="0">
                <a:solidFill>
                  <a:srgbClr val="FFFFCC"/>
                </a:solidFill>
              </a:rPr>
              <a:t>shadow</a:t>
            </a:r>
            <a:r>
              <a:rPr lang="es-ES" sz="1600" dirty="0" smtClean="0">
                <a:solidFill>
                  <a:srgbClr val="FFFFCC"/>
                </a:solidFill>
              </a:rPr>
              <a:t> at </a:t>
            </a:r>
            <a:r>
              <a:rPr lang="es-ES" sz="1600" dirty="0" err="1" smtClean="0">
                <a:solidFill>
                  <a:srgbClr val="FFFFCC"/>
                </a:solidFill>
              </a:rPr>
              <a:t>the</a:t>
            </a:r>
            <a:r>
              <a:rPr lang="es-ES" sz="1600" dirty="0" smtClean="0">
                <a:solidFill>
                  <a:srgbClr val="FFFFCC"/>
                </a:solidFill>
              </a:rPr>
              <a:t> time of </a:t>
            </a:r>
            <a:r>
              <a:rPr lang="es-ES" sz="1600" b="1" dirty="0" smtClean="0">
                <a:solidFill>
                  <a:srgbClr val="FFFFCC"/>
                </a:solidFill>
              </a:rPr>
              <a:t>máximum in Bella Vista</a:t>
            </a:r>
            <a:r>
              <a:rPr lang="es-ES" sz="1400" b="1" dirty="0" smtClean="0">
                <a:solidFill>
                  <a:srgbClr val="FFFFCC"/>
                </a:solidFill>
              </a:rPr>
              <a:t>                       </a:t>
            </a:r>
            <a:r>
              <a:rPr lang="es-ES" sz="1200" b="1" dirty="0" smtClean="0">
                <a:solidFill>
                  <a:srgbClr val="FFFFCC"/>
                </a:solidFill>
              </a:rPr>
              <a:t>(</a:t>
            </a:r>
            <a:r>
              <a:rPr lang="es-ES" sz="1200" b="1" dirty="0" err="1" smtClean="0">
                <a:solidFill>
                  <a:srgbClr val="FFFFCC"/>
                </a:solidFill>
              </a:rPr>
              <a:t>Adapted</a:t>
            </a:r>
            <a:r>
              <a:rPr lang="es-ES" sz="1200" dirty="0" smtClean="0">
                <a:solidFill>
                  <a:srgbClr val="FFFFCC"/>
                </a:solidFill>
              </a:rPr>
              <a:t> </a:t>
            </a:r>
            <a:r>
              <a:rPr lang="es-ES" sz="1200" dirty="0" err="1">
                <a:solidFill>
                  <a:srgbClr val="FFFFCC"/>
                </a:solidFill>
              </a:rPr>
              <a:t>from</a:t>
            </a:r>
            <a:r>
              <a:rPr lang="es-ES" sz="1200" dirty="0">
                <a:solidFill>
                  <a:srgbClr val="FFFFCC"/>
                </a:solidFill>
              </a:rPr>
              <a:t> http://</a:t>
            </a:r>
            <a:r>
              <a:rPr lang="es-ES" sz="1200" dirty="0" smtClean="0">
                <a:solidFill>
                  <a:srgbClr val="FFFFCC"/>
                </a:solidFill>
              </a:rPr>
              <a:t>xjubier.free.fr/en/site_pages/solar_eclipses/TSE_2019_GoogleMapFull.html)</a:t>
            </a:r>
            <a:endParaRPr lang="es-ES" sz="1200" dirty="0">
              <a:solidFill>
                <a:srgbClr val="FFFFCC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66000" y="554817"/>
            <a:ext cx="12060000" cy="6212814"/>
            <a:chOff x="66000" y="554817"/>
            <a:chExt cx="12060000" cy="6212814"/>
          </a:xfrm>
        </p:grpSpPr>
        <p:grpSp>
          <p:nvGrpSpPr>
            <p:cNvPr id="2" name="Grupo 1"/>
            <p:cNvGrpSpPr/>
            <p:nvPr/>
          </p:nvGrpSpPr>
          <p:grpSpPr>
            <a:xfrm>
              <a:off x="66000" y="554817"/>
              <a:ext cx="12060000" cy="6212814"/>
              <a:chOff x="66000" y="554817"/>
              <a:chExt cx="12060000" cy="6212814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66000" y="554817"/>
                <a:ext cx="12060000" cy="6212814"/>
                <a:chOff x="66000" y="322593"/>
                <a:chExt cx="12060000" cy="6212814"/>
              </a:xfrm>
            </p:grpSpPr>
            <p:pic>
              <p:nvPicPr>
                <p:cNvPr id="18" name="Imagen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6000" y="322593"/>
                  <a:ext cx="12060000" cy="6212814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</p:pic>
            <p:cxnSp>
              <p:nvCxnSpPr>
                <p:cNvPr id="4" name="Conector recto de flecha 3"/>
                <p:cNvCxnSpPr/>
                <p:nvPr/>
              </p:nvCxnSpPr>
              <p:spPr>
                <a:xfrm rot="13500000" flipH="1">
                  <a:off x="6471132" y="4615300"/>
                  <a:ext cx="208722" cy="20872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CuadroTexto 4">
                  <a:hlinkClick r:id="" action="ppaction://noaction"/>
                </p:cNvPr>
                <p:cNvSpPr txBox="1"/>
                <p:nvPr/>
              </p:nvSpPr>
              <p:spPr>
                <a:xfrm>
                  <a:off x="5765799" y="4577998"/>
                  <a:ext cx="7441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" sz="1200" b="1" dirty="0" smtClean="0">
                      <a:solidFill>
                        <a:srgbClr val="FF0000"/>
                      </a:solidFill>
                    </a:rPr>
                    <a:t>San Juan</a:t>
                  </a:r>
                  <a:endParaRPr lang="es-ES" sz="12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8" name="Conector recto de flecha 7"/>
                <p:cNvCxnSpPr/>
                <p:nvPr/>
              </p:nvCxnSpPr>
              <p:spPr>
                <a:xfrm rot="10800000" flipH="1">
                  <a:off x="9284551" y="6199588"/>
                  <a:ext cx="208722" cy="20872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CuadroTexto 12"/>
                <p:cNvSpPr txBox="1"/>
                <p:nvPr/>
              </p:nvSpPr>
              <p:spPr>
                <a:xfrm>
                  <a:off x="7114149" y="6251768"/>
                  <a:ext cx="220957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" sz="1200" b="1" dirty="0" smtClean="0">
                      <a:solidFill>
                        <a:srgbClr val="FF0000"/>
                      </a:solidFill>
                    </a:rPr>
                    <a:t>San Francisco del Monte de Oro</a:t>
                  </a:r>
                  <a:endParaRPr lang="es-ES" sz="12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0" name="Conector recto de flecha 9"/>
                <p:cNvCxnSpPr/>
                <p:nvPr/>
              </p:nvCxnSpPr>
              <p:spPr>
                <a:xfrm flipH="1">
                  <a:off x="4315217" y="1343347"/>
                  <a:ext cx="208722" cy="20872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CuadroTexto 14">
                  <a:hlinkClick r:id="rId3" action="ppaction://hlinksldjump"/>
                </p:cNvPr>
                <p:cNvSpPr txBox="1"/>
                <p:nvPr/>
              </p:nvSpPr>
              <p:spPr>
                <a:xfrm>
                  <a:off x="4494034" y="1198438"/>
                  <a:ext cx="62388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" sz="1200" b="1" dirty="0" smtClean="0">
                      <a:solidFill>
                        <a:srgbClr val="FF0000"/>
                      </a:solidFill>
                    </a:rPr>
                    <a:t>La Silla</a:t>
                  </a:r>
                  <a:endParaRPr lang="es-ES" sz="12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2" name="Conector recto de flecha 11"/>
                <p:cNvCxnSpPr/>
                <p:nvPr/>
              </p:nvCxnSpPr>
              <p:spPr>
                <a:xfrm rot="10800000" flipH="1">
                  <a:off x="3861651" y="2890037"/>
                  <a:ext cx="208722" cy="20872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CuadroTexto 16">
                  <a:hlinkClick r:id="rId3" action="ppaction://hlinksldjump"/>
                </p:cNvPr>
                <p:cNvSpPr txBox="1"/>
                <p:nvPr/>
              </p:nvSpPr>
              <p:spPr>
                <a:xfrm>
                  <a:off x="3365478" y="3007098"/>
                  <a:ext cx="5753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" sz="1200" b="1" dirty="0" err="1" smtClean="0">
                      <a:solidFill>
                        <a:srgbClr val="FF0000"/>
                      </a:solidFill>
                    </a:rPr>
                    <a:t>Tololo</a:t>
                  </a:r>
                  <a:endParaRPr lang="es-ES" sz="12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4" name="Conector recto de flecha 13"/>
                <p:cNvCxnSpPr/>
                <p:nvPr/>
              </p:nvCxnSpPr>
              <p:spPr>
                <a:xfrm rot="8100000" flipH="1">
                  <a:off x="4151492" y="3054737"/>
                  <a:ext cx="208722" cy="20872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CuadroTexto 18">
                  <a:hlinkClick r:id="rId3" action="ppaction://hlinksldjump"/>
                </p:cNvPr>
                <p:cNvSpPr txBox="1"/>
                <p:nvPr/>
              </p:nvSpPr>
              <p:spPr>
                <a:xfrm>
                  <a:off x="3370787" y="3277201"/>
                  <a:ext cx="105509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" sz="1200" b="1" dirty="0" err="1" smtClean="0">
                      <a:solidFill>
                        <a:srgbClr val="FF0000"/>
                      </a:solidFill>
                    </a:rPr>
                    <a:t>Gemini</a:t>
                  </a:r>
                  <a:r>
                    <a:rPr lang="es-ES" sz="1200" b="1" dirty="0" smtClean="0">
                      <a:solidFill>
                        <a:srgbClr val="FF0000"/>
                      </a:solidFill>
                    </a:rPr>
                    <a:t> South</a:t>
                  </a:r>
                  <a:endParaRPr lang="es-ES" sz="12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6" name="Conector recto de flecha 15"/>
                <p:cNvCxnSpPr/>
                <p:nvPr/>
              </p:nvCxnSpPr>
              <p:spPr>
                <a:xfrm flipH="1">
                  <a:off x="4355901" y="1015486"/>
                  <a:ext cx="208722" cy="20872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CuadroTexto 21">
                  <a:hlinkClick r:id="rId3" action="ppaction://hlinksldjump"/>
                </p:cNvPr>
                <p:cNvSpPr txBox="1"/>
                <p:nvPr/>
              </p:nvSpPr>
              <p:spPr>
                <a:xfrm>
                  <a:off x="4534718" y="870577"/>
                  <a:ext cx="170431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" sz="1200" b="1" dirty="0" smtClean="0">
                      <a:solidFill>
                        <a:srgbClr val="FF0000"/>
                      </a:solidFill>
                    </a:rPr>
                    <a:t>Las Campanas and GMT</a:t>
                  </a:r>
                  <a:endParaRPr lang="es-ES" sz="12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3" name="Rectángulo 22"/>
              <p:cNvSpPr/>
              <p:nvPr/>
            </p:nvSpPr>
            <p:spPr>
              <a:xfrm>
                <a:off x="83168" y="3684830"/>
                <a:ext cx="2919144" cy="304698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ES" sz="1600" dirty="0" smtClean="0"/>
                  <a:t>At </a:t>
                </a:r>
                <a:r>
                  <a:rPr lang="es-ES" sz="1600" dirty="0" err="1" smtClean="0"/>
                  <a:t>this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location</a:t>
                </a:r>
                <a:r>
                  <a:rPr lang="es-ES" sz="1600" dirty="0" smtClean="0"/>
                  <a:t>, </a:t>
                </a:r>
                <a:r>
                  <a:rPr lang="es-ES" sz="1600" dirty="0" err="1" smtClean="0"/>
                  <a:t>the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shadow</a:t>
                </a:r>
                <a:r>
                  <a:rPr lang="es-ES" sz="1600" dirty="0" smtClean="0"/>
                  <a:t> of </a:t>
                </a:r>
                <a:r>
                  <a:rPr lang="es-ES" sz="1600" dirty="0" err="1" smtClean="0"/>
                  <a:t>the</a:t>
                </a:r>
                <a:r>
                  <a:rPr lang="es-ES" sz="1600" dirty="0" smtClean="0"/>
                  <a:t> Moon </a:t>
                </a:r>
                <a:r>
                  <a:rPr lang="es-ES" sz="1600" dirty="0" err="1" smtClean="0"/>
                  <a:t>is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an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ellipse</a:t>
                </a:r>
                <a:r>
                  <a:rPr lang="es-ES" sz="1600" dirty="0" smtClean="0"/>
                  <a:t> of </a:t>
                </a:r>
                <a:r>
                  <a:rPr lang="es-ES" sz="1600" dirty="0" err="1" smtClean="0"/>
                  <a:t>approximately</a:t>
                </a:r>
                <a:r>
                  <a:rPr lang="es-ES" sz="1600" dirty="0" smtClean="0"/>
                  <a:t> 143 km </a:t>
                </a:r>
                <a:r>
                  <a:rPr lang="es-ES" sz="1600" dirty="0" err="1" smtClean="0"/>
                  <a:t>wide</a:t>
                </a:r>
                <a:r>
                  <a:rPr lang="es-ES" sz="1600" dirty="0" smtClean="0"/>
                  <a:t> and 625 </a:t>
                </a:r>
                <a:r>
                  <a:rPr lang="es-ES" sz="1600" dirty="0"/>
                  <a:t>km </a:t>
                </a:r>
                <a:r>
                  <a:rPr lang="es-ES" sz="1600" dirty="0" err="1"/>
                  <a:t>long</a:t>
                </a:r>
                <a:r>
                  <a:rPr lang="es-ES" sz="1600" dirty="0"/>
                  <a:t> </a:t>
                </a:r>
                <a:r>
                  <a:rPr lang="es-ES" sz="1600" dirty="0" err="1"/>
                  <a:t>from</a:t>
                </a:r>
                <a:r>
                  <a:rPr lang="es-ES" sz="1600" dirty="0"/>
                  <a:t> Caleta </a:t>
                </a:r>
                <a:r>
                  <a:rPr lang="es-ES" sz="1600" dirty="0" err="1"/>
                  <a:t>Chanaral</a:t>
                </a:r>
                <a:r>
                  <a:rPr lang="es-ES" sz="1600" dirty="0"/>
                  <a:t> </a:t>
                </a:r>
                <a:r>
                  <a:rPr lang="es-ES" sz="1600" dirty="0" smtClean="0"/>
                  <a:t>(Chile) to (</a:t>
                </a:r>
                <a:r>
                  <a:rPr lang="es-ES" sz="1600" dirty="0" err="1" smtClean="0"/>
                  <a:t>almost</a:t>
                </a:r>
                <a:r>
                  <a:rPr lang="es-ES" sz="1600" dirty="0" smtClean="0"/>
                  <a:t>) Lujan (Argentina).  </a:t>
                </a:r>
                <a:r>
                  <a:rPr lang="es-ES" sz="1600" dirty="0" err="1" smtClean="0"/>
                  <a:t>Three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observatories</a:t>
                </a:r>
                <a:r>
                  <a:rPr lang="es-ES" sz="1600" dirty="0" smtClean="0"/>
                  <a:t> (La Silla, </a:t>
                </a:r>
                <a:r>
                  <a:rPr lang="es-ES" sz="1600" dirty="0" err="1" smtClean="0"/>
                  <a:t>Tololo</a:t>
                </a:r>
                <a:r>
                  <a:rPr lang="es-ES" sz="1600" dirty="0" smtClean="0"/>
                  <a:t> and </a:t>
                </a:r>
                <a:r>
                  <a:rPr lang="es-ES" sz="1600" dirty="0" err="1" smtClean="0"/>
                  <a:t>Gemini</a:t>
                </a:r>
                <a:r>
                  <a:rPr lang="es-ES" sz="1600" dirty="0" smtClean="0"/>
                  <a:t> South) </a:t>
                </a:r>
                <a:r>
                  <a:rPr lang="es-ES" sz="1600" dirty="0" err="1" smtClean="0"/>
                  <a:t>fall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within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the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path</a:t>
                </a:r>
                <a:r>
                  <a:rPr lang="es-ES" sz="1600" dirty="0" smtClean="0"/>
                  <a:t> of </a:t>
                </a:r>
                <a:r>
                  <a:rPr lang="es-ES" sz="1600" dirty="0" err="1" smtClean="0"/>
                  <a:t>totality</a:t>
                </a:r>
                <a:r>
                  <a:rPr lang="es-ES" sz="1600" dirty="0" smtClean="0"/>
                  <a:t>).</a:t>
                </a:r>
              </a:p>
              <a:p>
                <a:endParaRPr lang="es-ES" sz="1600" dirty="0"/>
              </a:p>
              <a:p>
                <a:r>
                  <a:rPr lang="es-ES" sz="1600" dirty="0" err="1" smtClean="0"/>
                  <a:t>The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shadow</a:t>
                </a:r>
                <a:r>
                  <a:rPr lang="es-ES" sz="1600" dirty="0" smtClean="0"/>
                  <a:t> </a:t>
                </a:r>
                <a:r>
                  <a:rPr lang="es-ES" sz="1600" i="1" dirty="0" err="1" smtClean="0"/>
                  <a:t>travels</a:t>
                </a:r>
                <a:r>
                  <a:rPr lang="es-ES" sz="1600" dirty="0" smtClean="0"/>
                  <a:t> at a </a:t>
                </a:r>
                <a:r>
                  <a:rPr lang="es-ES" sz="1600" dirty="0" err="1" smtClean="0"/>
                  <a:t>speed</a:t>
                </a:r>
                <a:r>
                  <a:rPr lang="es-ES" sz="1600" dirty="0" smtClean="0"/>
                  <a:t> of 3.5 km/s (12660 km/h).</a:t>
                </a:r>
                <a:endParaRPr lang="es-ES" sz="1600" dirty="0"/>
              </a:p>
            </p:txBody>
          </p:sp>
          <p:sp>
            <p:nvSpPr>
              <p:cNvPr id="20" name="Elipse 19">
                <a:hlinkClick r:id="" action="ppaction://noaction"/>
              </p:cNvPr>
              <p:cNvSpPr>
                <a:spLocks noChangeAspect="1"/>
              </p:cNvSpPr>
              <p:nvPr/>
            </p:nvSpPr>
            <p:spPr>
              <a:xfrm>
                <a:off x="5900692" y="3453715"/>
                <a:ext cx="72000" cy="7200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" name="Elipse 23">
                <a:hlinkClick r:id="" action="ppaction://noaction"/>
              </p:cNvPr>
              <p:cNvSpPr>
                <a:spLocks noChangeAspect="1"/>
              </p:cNvSpPr>
              <p:nvPr/>
            </p:nvSpPr>
            <p:spPr>
              <a:xfrm>
                <a:off x="9493273" y="6359599"/>
                <a:ext cx="72000" cy="7200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" name="Elipse 24">
                <a:hlinkClick r:id="" action="ppaction://noaction"/>
              </p:cNvPr>
              <p:cNvSpPr>
                <a:spLocks noChangeAspect="1"/>
              </p:cNvSpPr>
              <p:nvPr/>
            </p:nvSpPr>
            <p:spPr>
              <a:xfrm>
                <a:off x="6732608" y="4909453"/>
                <a:ext cx="72000" cy="7200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" name="CuadroTexto 2"/>
            <p:cNvSpPr txBox="1"/>
            <p:nvPr/>
          </p:nvSpPr>
          <p:spPr>
            <a:xfrm>
              <a:off x="651470" y="3380325"/>
              <a:ext cx="1782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rgbClr val="FF3399"/>
                  </a:solidFill>
                </a:rPr>
                <a:t>T(mx) = 20:40.9 UT</a:t>
              </a:r>
              <a:endParaRPr lang="es-ES" sz="1600" b="1" dirty="0">
                <a:solidFill>
                  <a:srgbClr val="FF3399"/>
                </a:solidFill>
              </a:endParaRPr>
            </a:p>
          </p:txBody>
        </p:sp>
        <p:sp>
          <p:nvSpPr>
            <p:cNvPr id="26" name="CuadroTexto 10">
              <a:hlinkClick r:id="rId4" action="ppaction://hlinksldjump"/>
            </p:cNvPr>
            <p:cNvSpPr txBox="1"/>
            <p:nvPr/>
          </p:nvSpPr>
          <p:spPr>
            <a:xfrm>
              <a:off x="5064999" y="2651839"/>
              <a:ext cx="1380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200" b="1" dirty="0" smtClean="0">
                  <a:solidFill>
                    <a:schemeClr val="accent4"/>
                  </a:solidFill>
                </a:rPr>
                <a:t>Bella Vista</a:t>
              </a:r>
            </a:p>
            <a:p>
              <a:pPr algn="ctr"/>
              <a:r>
                <a:rPr lang="es-ES" sz="1200" b="1" dirty="0" smtClean="0">
                  <a:solidFill>
                    <a:schemeClr val="accent4"/>
                  </a:solidFill>
                </a:rPr>
                <a:t>(</a:t>
              </a:r>
              <a:r>
                <a:rPr lang="es-ES" sz="1200" b="1" dirty="0" err="1" smtClean="0">
                  <a:solidFill>
                    <a:schemeClr val="accent4"/>
                  </a:solidFill>
                </a:rPr>
                <a:t>Tmx</a:t>
              </a:r>
              <a:r>
                <a:rPr lang="es-ES" sz="1200" b="1" dirty="0" smtClean="0">
                  <a:solidFill>
                    <a:schemeClr val="accent4"/>
                  </a:solidFill>
                </a:rPr>
                <a:t> = 20:40.9 UT)</a:t>
              </a:r>
              <a:endParaRPr lang="es-ES" sz="12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27" name="Conector recto de flecha 26"/>
            <p:cNvCxnSpPr/>
            <p:nvPr/>
          </p:nvCxnSpPr>
          <p:spPr>
            <a:xfrm rot="17400000" flipH="1">
              <a:off x="5720327" y="3156840"/>
              <a:ext cx="208722" cy="208722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uadroTexto 27"/>
          <p:cNvSpPr txBox="1"/>
          <p:nvPr/>
        </p:nvSpPr>
        <p:spPr>
          <a:xfrm>
            <a:off x="7883287" y="596802"/>
            <a:ext cx="415588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smtClean="0"/>
              <a:t>Total eclipse </a:t>
            </a:r>
            <a:r>
              <a:rPr lang="es-ES" b="1" dirty="0" err="1" smtClean="0"/>
              <a:t>path</a:t>
            </a:r>
            <a:r>
              <a:rPr lang="es-ES" b="1" dirty="0" smtClean="0"/>
              <a:t> </a:t>
            </a:r>
            <a:r>
              <a:rPr lang="es-ES" b="1" dirty="0" err="1" smtClean="0"/>
              <a:t>over</a:t>
            </a:r>
            <a:r>
              <a:rPr lang="es-ES" b="1" dirty="0" smtClean="0"/>
              <a:t> San Juan and Chile</a:t>
            </a:r>
            <a:endParaRPr lang="es-ES" b="1" dirty="0"/>
          </a:p>
        </p:txBody>
      </p:sp>
      <p:sp>
        <p:nvSpPr>
          <p:cNvPr id="29" name="CuadroTexto 28">
            <a:hlinkClick r:id="rId3" action="ppaction://hlinksldjump"/>
          </p:cNvPr>
          <p:cNvSpPr txBox="1"/>
          <p:nvPr/>
        </p:nvSpPr>
        <p:spPr>
          <a:xfrm>
            <a:off x="4847377" y="5322813"/>
            <a:ext cx="880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 smtClean="0">
                <a:solidFill>
                  <a:srgbClr val="FF0000"/>
                </a:solidFill>
              </a:rPr>
              <a:t>El Leoncito</a:t>
            </a:r>
            <a:endParaRPr lang="es-ES" sz="1200" b="1" dirty="0">
              <a:solidFill>
                <a:srgbClr val="FF0000"/>
              </a:solidFill>
            </a:endParaRPr>
          </a:p>
        </p:txBody>
      </p:sp>
      <p:cxnSp>
        <p:nvCxnSpPr>
          <p:cNvPr id="30" name="Conector recto de flecha 29"/>
          <p:cNvCxnSpPr/>
          <p:nvPr/>
        </p:nvCxnSpPr>
        <p:spPr>
          <a:xfrm rot="10800000" flipH="1">
            <a:off x="5652351" y="5255861"/>
            <a:ext cx="208722" cy="2087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76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388" y="81035"/>
            <a:ext cx="121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FFCC"/>
                </a:solidFill>
              </a:rPr>
              <a:t>The</a:t>
            </a:r>
            <a:r>
              <a:rPr lang="es-ES" sz="1600" dirty="0" smtClean="0">
                <a:solidFill>
                  <a:srgbClr val="FFFFCC"/>
                </a:solidFill>
              </a:rPr>
              <a:t> </a:t>
            </a:r>
            <a:r>
              <a:rPr lang="es-ES" sz="1600" dirty="0" err="1" smtClean="0">
                <a:solidFill>
                  <a:srgbClr val="FFFFCC"/>
                </a:solidFill>
              </a:rPr>
              <a:t>Moon’s</a:t>
            </a:r>
            <a:r>
              <a:rPr lang="es-ES" sz="1600" dirty="0" smtClean="0">
                <a:solidFill>
                  <a:srgbClr val="FFFFCC"/>
                </a:solidFill>
              </a:rPr>
              <a:t> </a:t>
            </a:r>
            <a:r>
              <a:rPr lang="es-ES" sz="1600" dirty="0" err="1" smtClean="0">
                <a:solidFill>
                  <a:srgbClr val="FFFFCC"/>
                </a:solidFill>
              </a:rPr>
              <a:t>shadow</a:t>
            </a:r>
            <a:r>
              <a:rPr lang="es-ES" sz="1600" dirty="0" smtClean="0">
                <a:solidFill>
                  <a:srgbClr val="FFFFCC"/>
                </a:solidFill>
              </a:rPr>
              <a:t> at </a:t>
            </a:r>
            <a:r>
              <a:rPr lang="es-ES" sz="1600" dirty="0" err="1" smtClean="0">
                <a:solidFill>
                  <a:srgbClr val="FFFFCC"/>
                </a:solidFill>
              </a:rPr>
              <a:t>the</a:t>
            </a:r>
            <a:r>
              <a:rPr lang="es-ES" sz="1600" dirty="0" smtClean="0">
                <a:solidFill>
                  <a:srgbClr val="FFFFCC"/>
                </a:solidFill>
              </a:rPr>
              <a:t> time of </a:t>
            </a:r>
            <a:r>
              <a:rPr lang="es-ES" sz="1600" b="1" dirty="0" smtClean="0">
                <a:solidFill>
                  <a:srgbClr val="FFFFCC"/>
                </a:solidFill>
              </a:rPr>
              <a:t>máximum </a:t>
            </a:r>
            <a:r>
              <a:rPr lang="es-ES" sz="1600" b="1" dirty="0" err="1" smtClean="0">
                <a:solidFill>
                  <a:srgbClr val="FFFFCC"/>
                </a:solidFill>
              </a:rPr>
              <a:t>near</a:t>
            </a:r>
            <a:r>
              <a:rPr lang="es-ES" sz="1600" b="1" dirty="0" smtClean="0">
                <a:solidFill>
                  <a:srgbClr val="FFFFCC"/>
                </a:solidFill>
              </a:rPr>
              <a:t> Talita (San Luis)    </a:t>
            </a:r>
            <a:r>
              <a:rPr lang="es-ES" sz="1400" b="1" dirty="0" smtClean="0">
                <a:solidFill>
                  <a:srgbClr val="FFFFCC"/>
                </a:solidFill>
              </a:rPr>
              <a:t>   </a:t>
            </a:r>
            <a:r>
              <a:rPr lang="es-ES" sz="1200" b="1" dirty="0" smtClean="0">
                <a:solidFill>
                  <a:srgbClr val="FFFFCC"/>
                </a:solidFill>
              </a:rPr>
              <a:t>(</a:t>
            </a:r>
            <a:r>
              <a:rPr lang="es-ES" sz="1200" b="1" dirty="0" err="1" smtClean="0">
                <a:solidFill>
                  <a:srgbClr val="FFFFCC"/>
                </a:solidFill>
              </a:rPr>
              <a:t>Adapted</a:t>
            </a:r>
            <a:r>
              <a:rPr lang="es-ES" sz="1200" dirty="0" smtClean="0">
                <a:solidFill>
                  <a:srgbClr val="FFFFCC"/>
                </a:solidFill>
              </a:rPr>
              <a:t> </a:t>
            </a:r>
            <a:r>
              <a:rPr lang="es-ES" sz="1200" dirty="0" err="1">
                <a:solidFill>
                  <a:srgbClr val="FFFFCC"/>
                </a:solidFill>
              </a:rPr>
              <a:t>from</a:t>
            </a:r>
            <a:r>
              <a:rPr lang="es-ES" sz="1200" dirty="0">
                <a:solidFill>
                  <a:srgbClr val="FFFFCC"/>
                </a:solidFill>
              </a:rPr>
              <a:t> http://</a:t>
            </a:r>
            <a:r>
              <a:rPr lang="es-ES" sz="1200" dirty="0" smtClean="0">
                <a:solidFill>
                  <a:srgbClr val="FFFFCC"/>
                </a:solidFill>
              </a:rPr>
              <a:t>xjubier.free.fr/en/site_pages/solar_eclipses/TSE_2019_GoogleMapFull.html)</a:t>
            </a:r>
            <a:endParaRPr lang="es-ES" sz="1200" dirty="0">
              <a:solidFill>
                <a:srgbClr val="FFFFCC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6000" y="600511"/>
            <a:ext cx="12060000" cy="6155757"/>
            <a:chOff x="66000" y="572801"/>
            <a:chExt cx="12060000" cy="6155757"/>
          </a:xfrm>
        </p:grpSpPr>
        <p:grpSp>
          <p:nvGrpSpPr>
            <p:cNvPr id="21" name="Grupo 20"/>
            <p:cNvGrpSpPr/>
            <p:nvPr/>
          </p:nvGrpSpPr>
          <p:grpSpPr>
            <a:xfrm>
              <a:off x="66000" y="572801"/>
              <a:ext cx="12060000" cy="6155757"/>
              <a:chOff x="66000" y="572801"/>
              <a:chExt cx="12060000" cy="6155757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000" y="572801"/>
                <a:ext cx="12060000" cy="6155757"/>
              </a:xfrm>
              <a:prstGeom prst="rect">
                <a:avLst/>
              </a:prstGeom>
              <a:ln w="41275">
                <a:solidFill>
                  <a:srgbClr val="C00000"/>
                </a:solidFill>
              </a:ln>
            </p:spPr>
          </p:pic>
          <p:sp>
            <p:nvSpPr>
              <p:cNvPr id="6" name="Rectángulo 5"/>
              <p:cNvSpPr/>
              <p:nvPr/>
            </p:nvSpPr>
            <p:spPr>
              <a:xfrm>
                <a:off x="100596" y="4419672"/>
                <a:ext cx="2919144" cy="2308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ES" sz="1600" dirty="0" err="1" smtClean="0"/>
                  <a:t>Less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than</a:t>
                </a:r>
                <a:r>
                  <a:rPr lang="es-ES" sz="1600" dirty="0" smtClean="0"/>
                  <a:t> 2 minutes </a:t>
                </a:r>
                <a:r>
                  <a:rPr lang="es-ES" sz="1600" dirty="0" err="1" smtClean="0"/>
                  <a:t>later</a:t>
                </a:r>
                <a:r>
                  <a:rPr lang="es-ES" sz="1600" dirty="0" smtClean="0"/>
                  <a:t>, </a:t>
                </a:r>
                <a:r>
                  <a:rPr lang="es-ES" sz="1600" dirty="0" err="1" smtClean="0"/>
                  <a:t>the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shadow</a:t>
                </a:r>
                <a:r>
                  <a:rPr lang="es-ES" sz="1600" dirty="0" smtClean="0"/>
                  <a:t> of </a:t>
                </a:r>
                <a:r>
                  <a:rPr lang="es-ES" sz="1600" dirty="0" err="1" smtClean="0"/>
                  <a:t>the</a:t>
                </a:r>
                <a:r>
                  <a:rPr lang="es-ES" sz="1600" dirty="0" smtClean="0"/>
                  <a:t> Moon has </a:t>
                </a:r>
                <a:r>
                  <a:rPr lang="es-ES" sz="1600" dirty="0" err="1" smtClean="0"/>
                  <a:t>changed</a:t>
                </a:r>
                <a:r>
                  <a:rPr lang="es-ES" sz="1600" dirty="0" smtClean="0"/>
                  <a:t> to </a:t>
                </a:r>
                <a:r>
                  <a:rPr lang="es-ES" sz="1600" dirty="0" err="1" smtClean="0"/>
                  <a:t>an</a:t>
                </a:r>
                <a:r>
                  <a:rPr lang="es-ES" sz="1600" dirty="0" smtClean="0"/>
                  <a:t> </a:t>
                </a:r>
                <a:r>
                  <a:rPr lang="es-ES" sz="1600" dirty="0" err="1" smtClean="0"/>
                  <a:t>ellipse</a:t>
                </a:r>
                <a:r>
                  <a:rPr lang="es-ES" sz="1600" dirty="0" smtClean="0"/>
                  <a:t> of </a:t>
                </a:r>
                <a:r>
                  <a:rPr lang="es-ES" sz="1600" dirty="0" err="1" smtClean="0"/>
                  <a:t>approximately</a:t>
                </a:r>
                <a:r>
                  <a:rPr lang="es-ES" sz="1600" dirty="0" smtClean="0"/>
                  <a:t> 120 km </a:t>
                </a:r>
                <a:r>
                  <a:rPr lang="es-ES" sz="1600" dirty="0" err="1" smtClean="0"/>
                  <a:t>wide</a:t>
                </a:r>
                <a:r>
                  <a:rPr lang="es-ES" sz="1600" dirty="0" smtClean="0"/>
                  <a:t> and 1200 km </a:t>
                </a:r>
                <a:r>
                  <a:rPr lang="es-ES" sz="1600" dirty="0" err="1" smtClean="0"/>
                  <a:t>long</a:t>
                </a:r>
                <a:r>
                  <a:rPr lang="es-ES" sz="1600" dirty="0" smtClean="0"/>
                  <a:t>, </a:t>
                </a:r>
                <a:r>
                  <a:rPr lang="es-ES" sz="1600" dirty="0" err="1"/>
                  <a:t>from</a:t>
                </a:r>
                <a:r>
                  <a:rPr lang="es-ES" sz="1600" dirty="0"/>
                  <a:t> </a:t>
                </a:r>
                <a:r>
                  <a:rPr lang="es-ES" sz="1600" dirty="0" smtClean="0"/>
                  <a:t>San José de Jáchal (N. of San Juan) to Gral. Belgrano (Buenos Aires), and </a:t>
                </a:r>
                <a:r>
                  <a:rPr lang="es-ES" sz="1600" dirty="0" err="1" smtClean="0"/>
                  <a:t>travels</a:t>
                </a:r>
                <a:r>
                  <a:rPr lang="es-ES" sz="1600" dirty="0" smtClean="0"/>
                  <a:t> at a </a:t>
                </a:r>
                <a:r>
                  <a:rPr lang="es-ES" sz="1600" dirty="0" err="1" smtClean="0"/>
                  <a:t>speed</a:t>
                </a:r>
                <a:r>
                  <a:rPr lang="es-ES" sz="1600" dirty="0" smtClean="0"/>
                  <a:t> of 5.6 km/s (20000 km/h).</a:t>
                </a:r>
                <a:endParaRPr lang="es-ES" sz="1600" dirty="0"/>
              </a:p>
            </p:txBody>
          </p:sp>
          <p:cxnSp>
            <p:nvCxnSpPr>
              <p:cNvPr id="8" name="Conector recto de flecha 7"/>
              <p:cNvCxnSpPr/>
              <p:nvPr/>
            </p:nvCxnSpPr>
            <p:spPr>
              <a:xfrm flipV="1">
                <a:off x="5365383" y="3114407"/>
                <a:ext cx="264495" cy="251145"/>
              </a:xfrm>
              <a:prstGeom prst="straightConnector1">
                <a:avLst/>
              </a:prstGeom>
              <a:ln w="19050">
                <a:solidFill>
                  <a:srgbClr val="FF33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ipse 10">
                <a:hlinkClick r:id="" action="ppaction://noaction"/>
              </p:cNvPr>
              <p:cNvSpPr>
                <a:spLocks noChangeAspect="1"/>
              </p:cNvSpPr>
              <p:nvPr/>
            </p:nvSpPr>
            <p:spPr>
              <a:xfrm>
                <a:off x="3756926" y="1664287"/>
                <a:ext cx="72000" cy="7200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Elipse 11">
                <a:hlinkClick r:id="" action="ppaction://noaction"/>
              </p:cNvPr>
              <p:cNvSpPr>
                <a:spLocks noChangeAspect="1"/>
              </p:cNvSpPr>
              <p:nvPr/>
            </p:nvSpPr>
            <p:spPr>
              <a:xfrm>
                <a:off x="9819589" y="5631449"/>
                <a:ext cx="72000" cy="7200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3" name="Conector recto de flecha 12"/>
              <p:cNvCxnSpPr/>
              <p:nvPr/>
            </p:nvCxnSpPr>
            <p:spPr>
              <a:xfrm rot="10800000" flipH="1">
                <a:off x="9600462" y="5724403"/>
                <a:ext cx="208722" cy="20872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uadroTexto 13"/>
              <p:cNvSpPr txBox="1"/>
              <p:nvPr/>
            </p:nvSpPr>
            <p:spPr>
              <a:xfrm>
                <a:off x="8939189" y="5828764"/>
                <a:ext cx="10931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1200" b="1" dirty="0" smtClean="0">
                    <a:solidFill>
                      <a:srgbClr val="FF0000"/>
                    </a:solidFill>
                  </a:rPr>
                  <a:t>Gral. Belgrano</a:t>
                </a:r>
                <a:endParaRPr lang="es-ES" sz="1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Conector recto de flecha 14"/>
              <p:cNvCxnSpPr/>
              <p:nvPr/>
            </p:nvCxnSpPr>
            <p:spPr>
              <a:xfrm flipH="1">
                <a:off x="3861549" y="1441005"/>
                <a:ext cx="208722" cy="20872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uadroTexto 15"/>
              <p:cNvSpPr txBox="1"/>
              <p:nvPr/>
            </p:nvSpPr>
            <p:spPr>
              <a:xfrm>
                <a:off x="3409189" y="1158819"/>
                <a:ext cx="13420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1200" b="1" dirty="0" smtClean="0">
                    <a:solidFill>
                      <a:srgbClr val="FF0000"/>
                    </a:solidFill>
                  </a:rPr>
                  <a:t>San José de Jáchal</a:t>
                </a:r>
                <a:endParaRPr lang="es-E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Elipse 16">
                <a:hlinkClick r:id="" action="ppaction://noaction"/>
              </p:cNvPr>
              <p:cNvSpPr>
                <a:spLocks noChangeAspect="1"/>
              </p:cNvSpPr>
              <p:nvPr/>
            </p:nvSpPr>
            <p:spPr>
              <a:xfrm>
                <a:off x="5638113" y="3035887"/>
                <a:ext cx="72000" cy="7200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" name="CuadroTexto 10"/>
              <p:cNvSpPr txBox="1"/>
              <p:nvPr/>
            </p:nvSpPr>
            <p:spPr>
              <a:xfrm>
                <a:off x="4602115" y="3337842"/>
                <a:ext cx="13808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sz="1200" b="1" dirty="0" smtClean="0">
                    <a:solidFill>
                      <a:srgbClr val="FF3399"/>
                    </a:solidFill>
                  </a:rPr>
                  <a:t>Talita</a:t>
                </a:r>
              </a:p>
              <a:p>
                <a:pPr algn="ctr"/>
                <a:r>
                  <a:rPr lang="es-ES" sz="1200" b="1" dirty="0" smtClean="0">
                    <a:solidFill>
                      <a:srgbClr val="FF3399"/>
                    </a:solidFill>
                  </a:rPr>
                  <a:t>(</a:t>
                </a:r>
                <a:r>
                  <a:rPr lang="es-ES" sz="1200" b="1" dirty="0" err="1" smtClean="0">
                    <a:solidFill>
                      <a:srgbClr val="FF3399"/>
                    </a:solidFill>
                  </a:rPr>
                  <a:t>Tmx</a:t>
                </a:r>
                <a:r>
                  <a:rPr lang="es-ES" sz="1200" b="1" dirty="0" smtClean="0">
                    <a:solidFill>
                      <a:srgbClr val="FF3399"/>
                    </a:solidFill>
                  </a:rPr>
                  <a:t> = 20:42.4 UT)</a:t>
                </a:r>
                <a:endParaRPr lang="es-ES" sz="1200" b="1" dirty="0">
                  <a:solidFill>
                    <a:srgbClr val="FF3399"/>
                  </a:solidFill>
                </a:endParaRPr>
              </a:p>
            </p:txBody>
          </p:sp>
        </p:grpSp>
        <p:sp>
          <p:nvSpPr>
            <p:cNvPr id="18" name="CuadroTexto 17"/>
            <p:cNvSpPr txBox="1"/>
            <p:nvPr/>
          </p:nvSpPr>
          <p:spPr>
            <a:xfrm>
              <a:off x="7882923" y="605274"/>
              <a:ext cx="4155881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Total eclipse </a:t>
              </a:r>
              <a:r>
                <a:rPr lang="es-ES" b="1" dirty="0" err="1" smtClean="0"/>
                <a:t>path</a:t>
              </a:r>
              <a:r>
                <a:rPr lang="es-ES" b="1" dirty="0" smtClean="0"/>
                <a:t> </a:t>
              </a:r>
              <a:r>
                <a:rPr lang="es-ES" b="1" dirty="0" err="1" smtClean="0"/>
                <a:t>over</a:t>
              </a:r>
              <a:r>
                <a:rPr lang="es-ES" b="1" dirty="0" smtClean="0"/>
                <a:t> San Juan and Chile</a:t>
              </a:r>
              <a:endParaRPr lang="es-E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330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4922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FFFFCC"/>
                </a:solidFill>
              </a:rPr>
              <a:t>Simulated</a:t>
            </a:r>
            <a:r>
              <a:rPr lang="es-ES" sz="2000" dirty="0" smtClean="0">
                <a:solidFill>
                  <a:srgbClr val="FFFFCC"/>
                </a:solidFill>
              </a:rPr>
              <a:t> </a:t>
            </a:r>
            <a:r>
              <a:rPr lang="es-ES" sz="2000" dirty="0" err="1" smtClean="0">
                <a:solidFill>
                  <a:srgbClr val="FFFFCC"/>
                </a:solidFill>
              </a:rPr>
              <a:t>view</a:t>
            </a:r>
            <a:r>
              <a:rPr lang="es-ES" sz="2000" dirty="0" smtClean="0">
                <a:solidFill>
                  <a:srgbClr val="FFFFCC"/>
                </a:solidFill>
              </a:rPr>
              <a:t> of </a:t>
            </a:r>
            <a:r>
              <a:rPr lang="es-ES" sz="2000" dirty="0" err="1" smtClean="0">
                <a:solidFill>
                  <a:srgbClr val="FFFFCC"/>
                </a:solidFill>
              </a:rPr>
              <a:t>the</a:t>
            </a:r>
            <a:r>
              <a:rPr lang="es-ES" sz="2000" dirty="0" smtClean="0">
                <a:solidFill>
                  <a:srgbClr val="FFFFCC"/>
                </a:solidFill>
              </a:rPr>
              <a:t> eclipse </a:t>
            </a:r>
            <a:r>
              <a:rPr lang="es-ES" sz="2000" dirty="0" err="1" smtClean="0">
                <a:solidFill>
                  <a:srgbClr val="FFFFCC"/>
                </a:solidFill>
              </a:rPr>
              <a:t>from</a:t>
            </a:r>
            <a:r>
              <a:rPr lang="es-ES" sz="2000" dirty="0" smtClean="0">
                <a:solidFill>
                  <a:srgbClr val="FFFFCC"/>
                </a:solidFill>
              </a:rPr>
              <a:t> Bella Vista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5820961"/>
            <a:ext cx="2829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solidFill>
                  <a:srgbClr val="FFFFCC"/>
                </a:solidFill>
              </a:rPr>
              <a:t>Adapted</a:t>
            </a:r>
            <a:r>
              <a:rPr lang="es-ES" sz="1200" dirty="0">
                <a:solidFill>
                  <a:srgbClr val="FFFFCC"/>
                </a:solidFill>
              </a:rPr>
              <a:t> </a:t>
            </a:r>
            <a:r>
              <a:rPr lang="es-ES" sz="1200" dirty="0" err="1">
                <a:solidFill>
                  <a:srgbClr val="FFFFCC"/>
                </a:solidFill>
              </a:rPr>
              <a:t>from</a:t>
            </a:r>
            <a:r>
              <a:rPr lang="es-ES" sz="1200" dirty="0">
                <a:solidFill>
                  <a:srgbClr val="FFFFCC"/>
                </a:solidFill>
              </a:rPr>
              <a:t> https://</a:t>
            </a:r>
            <a:r>
              <a:rPr lang="es-ES" sz="1200" dirty="0" smtClean="0">
                <a:solidFill>
                  <a:srgbClr val="FFFFCC"/>
                </a:solidFill>
              </a:rPr>
              <a:t>www.peakfinder.org</a:t>
            </a:r>
            <a:endParaRPr lang="es-ES" sz="1200" dirty="0">
              <a:solidFill>
                <a:srgbClr val="FFFFCC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" y="1037038"/>
            <a:ext cx="12060000" cy="478392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275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/>
          <p:cNvGrpSpPr/>
          <p:nvPr/>
        </p:nvGrpSpPr>
        <p:grpSpPr>
          <a:xfrm>
            <a:off x="59968" y="401500"/>
            <a:ext cx="12112982" cy="6055000"/>
            <a:chOff x="59968" y="401500"/>
            <a:chExt cx="12112982" cy="6055000"/>
          </a:xfrm>
        </p:grpSpPr>
        <p:sp>
          <p:nvSpPr>
            <p:cNvPr id="6" name="CuadroTexto 5">
              <a:hlinkClick r:id="rId2" action="ppaction://hlinksldjump"/>
            </p:cNvPr>
            <p:cNvSpPr txBox="1"/>
            <p:nvPr/>
          </p:nvSpPr>
          <p:spPr>
            <a:xfrm>
              <a:off x="2536978" y="797511"/>
              <a:ext cx="9635972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solidFill>
                    <a:srgbClr val="FFFFCC"/>
                  </a:solidFill>
                </a:rPr>
                <a:t>In science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FFFFCC"/>
                  </a:solidFill>
                </a:rPr>
                <a:t>Einstein’s General Theory of Relativity can be </a:t>
              </a:r>
              <a:r>
                <a:rPr lang="en-US" sz="2400" dirty="0" smtClean="0">
                  <a:solidFill>
                    <a:srgbClr val="FFFFCC"/>
                  </a:solidFill>
                </a:rPr>
                <a:t>tested </a:t>
              </a:r>
              <a:r>
                <a:rPr lang="en-US" sz="1400" dirty="0" smtClean="0">
                  <a:solidFill>
                    <a:srgbClr val="FFFFCC"/>
                  </a:solidFill>
                  <a:hlinkClick r:id="rId3" action="ppaction://hlinksldjump"/>
                </a:rPr>
                <a:t>(for example</a:t>
              </a:r>
              <a:r>
                <a:rPr lang="en-US" sz="1400" dirty="0" smtClean="0">
                  <a:solidFill>
                    <a:srgbClr val="FFFFCC"/>
                  </a:solidFill>
                  <a:sym typeface="Symbol" panose="05050102010706020507" pitchFamily="18" charset="2"/>
                  <a:hlinkClick r:id="rId3" action="ppaction://hlinksldjump"/>
                </a:rPr>
                <a:t>…</a:t>
              </a:r>
              <a:r>
                <a:rPr lang="en-US" sz="1400" dirty="0" smtClean="0">
                  <a:solidFill>
                    <a:srgbClr val="FFFFCC"/>
                  </a:solidFill>
                  <a:hlinkClick r:id="rId3" action="ppaction://hlinksldjump"/>
                </a:rPr>
                <a:t>)</a:t>
              </a:r>
              <a:endParaRPr lang="en-US" sz="1400" dirty="0">
                <a:solidFill>
                  <a:srgbClr val="FFFFCC"/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FFFFCC"/>
                  </a:solidFill>
                </a:rPr>
                <a:t>shape, structure and extent of the corona can be studied</a:t>
              </a:r>
              <a:endParaRPr lang="en-US" sz="1400" dirty="0" smtClean="0">
                <a:solidFill>
                  <a:srgbClr val="FFFFCC"/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FFFFCC"/>
                  </a:solidFill>
                </a:rPr>
                <a:t>better measurements of the solar radius can be achieved in education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FFFFCC"/>
                  </a:solidFill>
                </a:rPr>
                <a:t>science camps can be organized for students training </a:t>
              </a:r>
              <a:r>
                <a:rPr lang="en-US" sz="1400" dirty="0" smtClean="0">
                  <a:solidFill>
                    <a:srgbClr val="FFFFCC"/>
                  </a:solidFill>
                  <a:hlinkClick r:id="rId4" action="ppaction://hlinksldjump"/>
                </a:rPr>
                <a:t>(for example</a:t>
              </a:r>
              <a:r>
                <a:rPr lang="en-US" sz="1400" dirty="0" smtClean="0">
                  <a:solidFill>
                    <a:srgbClr val="FFFFCC"/>
                  </a:solidFill>
                  <a:sym typeface="Symbol" panose="05050102010706020507" pitchFamily="18" charset="2"/>
                  <a:hlinkClick r:id="rId4" action="ppaction://hlinksldjump"/>
                </a:rPr>
                <a:t>…</a:t>
              </a:r>
              <a:r>
                <a:rPr lang="en-US" sz="1400" dirty="0" smtClean="0">
                  <a:solidFill>
                    <a:srgbClr val="FFFFCC"/>
                  </a:solidFill>
                  <a:hlinkClick r:id="rId4" action="ppaction://hlinksldjump"/>
                </a:rPr>
                <a:t>)</a:t>
              </a:r>
              <a:endParaRPr lang="en-US" sz="1400" dirty="0" smtClean="0">
                <a:solidFill>
                  <a:srgbClr val="FFFFCC"/>
                </a:solidFill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FFFFCC"/>
                  </a:solidFill>
                </a:rPr>
                <a:t>general knowledge can be presented, enriched or improved </a:t>
              </a:r>
              <a:r>
                <a:rPr lang="en-US" sz="1400" dirty="0" smtClean="0">
                  <a:solidFill>
                    <a:srgbClr val="FFFFCC"/>
                  </a:solidFill>
                  <a:hlinkClick r:id="rId5" action="ppaction://hlinksldjump"/>
                </a:rPr>
                <a:t>(f. example</a:t>
              </a:r>
              <a:r>
                <a:rPr lang="en-US" sz="1400" dirty="0" smtClean="0">
                  <a:solidFill>
                    <a:srgbClr val="FFFFCC"/>
                  </a:solidFill>
                  <a:sym typeface="Symbol" panose="05050102010706020507" pitchFamily="18" charset="2"/>
                  <a:hlinkClick r:id="rId5" action="ppaction://hlinksldjump"/>
                </a:rPr>
                <a:t>…</a:t>
              </a:r>
              <a:r>
                <a:rPr lang="en-US" sz="1400" dirty="0" smtClean="0">
                  <a:solidFill>
                    <a:srgbClr val="FFFFCC"/>
                  </a:solidFill>
                  <a:hlinkClick r:id="rId5" action="ppaction://hlinksldjump"/>
                </a:rPr>
                <a:t>)</a:t>
              </a:r>
              <a:r>
                <a:rPr lang="en-US" sz="2400" dirty="0" smtClean="0">
                  <a:solidFill>
                    <a:srgbClr val="FFFFCC"/>
                  </a:solidFill>
                </a:rPr>
                <a:t/>
              </a:r>
              <a:br>
                <a:rPr lang="en-US" sz="2400" dirty="0" smtClean="0">
                  <a:solidFill>
                    <a:srgbClr val="FFFFCC"/>
                  </a:solidFill>
                </a:rPr>
              </a:br>
              <a:endParaRPr lang="en-US" sz="2400" dirty="0" smtClean="0">
                <a:solidFill>
                  <a:srgbClr val="FFFFCC"/>
                </a:solidFill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solidFill>
                    <a:srgbClr val="FFFFCC"/>
                  </a:solidFill>
                </a:rPr>
                <a:t>In culture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FFFFCC"/>
                  </a:solidFill>
                </a:rPr>
                <a:t>its use in artistic expressions (literature, painting, movies, &amp;c.)</a:t>
              </a:r>
              <a:br>
                <a:rPr lang="en-US" sz="2400" dirty="0" smtClean="0">
                  <a:solidFill>
                    <a:srgbClr val="FFFFCC"/>
                  </a:solidFill>
                </a:rPr>
              </a:br>
              <a:r>
                <a:rPr lang="en-US" sz="2400" dirty="0" smtClean="0">
                  <a:solidFill>
                    <a:srgbClr val="FFFFCC"/>
                  </a:solidFill>
                </a:rPr>
                <a:t>can be </a:t>
              </a:r>
              <a:r>
                <a:rPr lang="en-US" sz="2400" dirty="0">
                  <a:solidFill>
                    <a:srgbClr val="FFFFCC"/>
                  </a:solidFill>
                </a:rPr>
                <a:t>studied </a:t>
              </a:r>
              <a:r>
                <a:rPr lang="en-US" sz="1400" dirty="0" smtClean="0">
                  <a:solidFill>
                    <a:srgbClr val="FFFFCC"/>
                  </a:solidFill>
                  <a:hlinkClick r:id="rId6" action="ppaction://hlinksldjump"/>
                </a:rPr>
                <a:t>(for example</a:t>
              </a:r>
              <a:r>
                <a:rPr lang="en-US" sz="1400" dirty="0" smtClean="0">
                  <a:solidFill>
                    <a:srgbClr val="FFFFCC"/>
                  </a:solidFill>
                  <a:sym typeface="Symbol" panose="05050102010706020507" pitchFamily="18" charset="2"/>
                  <a:hlinkClick r:id="rId6" action="ppaction://hlinksldjump"/>
                </a:rPr>
                <a:t>…</a:t>
              </a:r>
              <a:r>
                <a:rPr lang="en-US" sz="1400" dirty="0" smtClean="0">
                  <a:solidFill>
                    <a:srgbClr val="FFFFCC"/>
                  </a:solidFill>
                  <a:hlinkClick r:id="rId6" action="ppaction://hlinksldjump"/>
                </a:rPr>
                <a:t>)</a:t>
              </a:r>
              <a:r>
                <a:rPr lang="en-US" sz="2400" dirty="0" smtClean="0">
                  <a:solidFill>
                    <a:srgbClr val="FFFFCC"/>
                  </a:solidFill>
                </a:rPr>
                <a:t/>
              </a:r>
              <a:br>
                <a:rPr lang="en-US" sz="2400" dirty="0" smtClean="0">
                  <a:solidFill>
                    <a:srgbClr val="FFFFCC"/>
                  </a:solidFill>
                </a:rPr>
              </a:br>
              <a:endParaRPr lang="en-US" sz="2400" dirty="0" smtClean="0">
                <a:solidFill>
                  <a:srgbClr val="FFFFCC"/>
                </a:solidFill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solidFill>
                    <a:srgbClr val="FFFFCC"/>
                  </a:solidFill>
                </a:rPr>
                <a:t>In </a:t>
              </a:r>
              <a:r>
                <a:rPr lang="en-US" sz="2400" dirty="0" err="1" smtClean="0">
                  <a:solidFill>
                    <a:srgbClr val="FFFFCC"/>
                  </a:solidFill>
                </a:rPr>
                <a:t>astro</a:t>
              </a:r>
              <a:r>
                <a:rPr lang="en-US" sz="2400" dirty="0" smtClean="0">
                  <a:solidFill>
                    <a:srgbClr val="FFFFCC"/>
                  </a:solidFill>
                </a:rPr>
                <a:t>-tourism and dissemination of Astronomy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FFFFCC"/>
                  </a:solidFill>
                </a:rPr>
                <a:t>eclipse tours expeditions and </a:t>
              </a:r>
              <a:r>
                <a:rPr lang="en-US" sz="2400" dirty="0" err="1" smtClean="0">
                  <a:solidFill>
                    <a:srgbClr val="FFFFCC"/>
                  </a:solidFill>
                </a:rPr>
                <a:t>astro</a:t>
              </a:r>
              <a:r>
                <a:rPr lang="en-US" sz="2400" dirty="0" smtClean="0">
                  <a:solidFill>
                    <a:srgbClr val="FFFFCC"/>
                  </a:solidFill>
                </a:rPr>
                <a:t>-tourism in general can be organized </a:t>
              </a:r>
              <a:r>
                <a:rPr lang="en-US" sz="1400" dirty="0" smtClean="0">
                  <a:solidFill>
                    <a:srgbClr val="FFFFCC"/>
                  </a:solidFill>
                  <a:hlinkClick r:id="rId7" action="ppaction://hlinksldjump"/>
                </a:rPr>
                <a:t>(for example</a:t>
              </a:r>
              <a:r>
                <a:rPr lang="en-US" sz="1400" dirty="0" smtClean="0">
                  <a:solidFill>
                    <a:srgbClr val="FFFFCC"/>
                  </a:solidFill>
                  <a:sym typeface="Symbol" panose="05050102010706020507" pitchFamily="18" charset="2"/>
                  <a:hlinkClick r:id="rId7" action="ppaction://hlinksldjump"/>
                </a:rPr>
                <a:t>…</a:t>
              </a:r>
              <a:r>
                <a:rPr lang="en-US" sz="1400" dirty="0" smtClean="0">
                  <a:solidFill>
                    <a:srgbClr val="FFFFCC"/>
                  </a:solidFill>
                  <a:hlinkClick r:id="rId7" action="ppaction://hlinksldjump"/>
                </a:rPr>
                <a:t>)</a:t>
              </a:r>
              <a:endParaRPr lang="en-US" sz="2400" dirty="0">
                <a:solidFill>
                  <a:srgbClr val="FFFFCC"/>
                </a:solidFill>
              </a:endParaRPr>
            </a:p>
          </p:txBody>
        </p:sp>
        <p:sp>
          <p:nvSpPr>
            <p:cNvPr id="2" name="Abrir llave 1"/>
            <p:cNvSpPr/>
            <p:nvPr/>
          </p:nvSpPr>
          <p:spPr>
            <a:xfrm>
              <a:off x="2165208" y="401500"/>
              <a:ext cx="700536" cy="6055000"/>
            </a:xfrm>
            <a:prstGeom prst="leftBrace">
              <a:avLst>
                <a:gd name="adj1" fmla="val 78995"/>
                <a:gd name="adj2" fmla="val 50000"/>
              </a:avLst>
            </a:prstGeom>
            <a:ln w="3810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59968" y="3075057"/>
              <a:ext cx="22515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rgbClr val="FFFFCC"/>
                  </a:solidFill>
                </a:rPr>
                <a:t>Taking</a:t>
              </a:r>
              <a:r>
                <a:rPr lang="es-ES" sz="2000" dirty="0" smtClean="0">
                  <a:solidFill>
                    <a:srgbClr val="FFFFCC"/>
                  </a:solidFill>
                </a:rPr>
                <a:t> </a:t>
              </a:r>
              <a:r>
                <a:rPr lang="es-ES" sz="2000" dirty="0" err="1" smtClean="0">
                  <a:solidFill>
                    <a:srgbClr val="FFFFCC"/>
                  </a:solidFill>
                </a:rPr>
                <a:t>advantage</a:t>
              </a:r>
              <a:r>
                <a:rPr lang="es-ES" sz="2000" dirty="0" smtClean="0">
                  <a:solidFill>
                    <a:srgbClr val="FFFFCC"/>
                  </a:solidFill>
                </a:rPr>
                <a:t> of</a:t>
              </a:r>
            </a:p>
            <a:p>
              <a:pPr algn="ctr"/>
              <a:r>
                <a:rPr lang="es-ES" sz="2000" dirty="0" smtClean="0">
                  <a:solidFill>
                    <a:srgbClr val="FFFFCC"/>
                  </a:solidFill>
                </a:rPr>
                <a:t>total solar eclipses</a:t>
              </a:r>
              <a:endParaRPr lang="es-ES" sz="2000" dirty="0">
                <a:solidFill>
                  <a:srgbClr val="FFFFCC"/>
                </a:solidFill>
              </a:endParaRPr>
            </a:p>
          </p:txBody>
        </p:sp>
      </p:grpSp>
      <p:sp>
        <p:nvSpPr>
          <p:cNvPr id="7" name="CuadroTexto 6">
            <a:hlinkClick r:id="rId8" action="ppaction://hlinksldjump"/>
          </p:cNvPr>
          <p:cNvSpPr txBox="1"/>
          <p:nvPr/>
        </p:nvSpPr>
        <p:spPr>
          <a:xfrm>
            <a:off x="11117471" y="6280680"/>
            <a:ext cx="94609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end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285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28038</TotalTime>
  <Words>1337</Words>
  <Application>Microsoft Macintosh PowerPoint</Application>
  <PresentationFormat>Custom</PresentationFormat>
  <Paragraphs>220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Vickers</dc:creator>
  <cp:lastModifiedBy>Emanuele Pace</cp:lastModifiedBy>
  <cp:revision>892</cp:revision>
  <dcterms:created xsi:type="dcterms:W3CDTF">2017-02-10T02:52:48Z</dcterms:created>
  <dcterms:modified xsi:type="dcterms:W3CDTF">2018-09-17T16:45:25Z</dcterms:modified>
</cp:coreProperties>
</file>