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0"/>
  </p:notesMasterIdLst>
  <p:handoutMasterIdLst>
    <p:handoutMasterId r:id="rId31"/>
  </p:handoutMasterIdLst>
  <p:sldIdLst>
    <p:sldId id="256" r:id="rId2"/>
    <p:sldId id="384" r:id="rId3"/>
    <p:sldId id="385" r:id="rId4"/>
    <p:sldId id="386" r:id="rId5"/>
    <p:sldId id="387" r:id="rId6"/>
    <p:sldId id="402" r:id="rId7"/>
    <p:sldId id="388" r:id="rId8"/>
    <p:sldId id="389" r:id="rId9"/>
    <p:sldId id="390" r:id="rId10"/>
    <p:sldId id="391" r:id="rId11"/>
    <p:sldId id="409" r:id="rId12"/>
    <p:sldId id="410" r:id="rId13"/>
    <p:sldId id="362" r:id="rId14"/>
    <p:sldId id="413" r:id="rId15"/>
    <p:sldId id="337" r:id="rId16"/>
    <p:sldId id="363" r:id="rId17"/>
    <p:sldId id="361" r:id="rId18"/>
    <p:sldId id="392" r:id="rId19"/>
    <p:sldId id="348" r:id="rId20"/>
    <p:sldId id="364" r:id="rId21"/>
    <p:sldId id="351" r:id="rId22"/>
    <p:sldId id="406" r:id="rId23"/>
    <p:sldId id="407" r:id="rId24"/>
    <p:sldId id="411" r:id="rId25"/>
    <p:sldId id="412" r:id="rId26"/>
    <p:sldId id="366" r:id="rId27"/>
    <p:sldId id="408" r:id="rId28"/>
    <p:sldId id="38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8BC3"/>
    <a:srgbClr val="A7FF51"/>
    <a:srgbClr val="9467BD"/>
    <a:srgbClr val="FF7F0C"/>
    <a:srgbClr val="FF93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5ED9C0-37DD-134C-A981-739CEAA34A8B}" v="205" dt="2022-04-20T13:12:26.85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538" autoAdjust="0"/>
    <p:restoredTop sz="88504"/>
  </p:normalViewPr>
  <p:slideViewPr>
    <p:cSldViewPr snapToGrid="0">
      <p:cViewPr>
        <p:scale>
          <a:sx n="78" d="100"/>
          <a:sy n="78" d="100"/>
        </p:scale>
        <p:origin x="248" y="264"/>
      </p:cViewPr>
      <p:guideLst/>
    </p:cSldViewPr>
  </p:slideViewPr>
  <p:notesTextViewPr>
    <p:cViewPr>
      <p:scale>
        <a:sx n="20" d="100"/>
        <a:sy n="20" d="100"/>
      </p:scale>
      <p:origin x="0" y="0"/>
    </p:cViewPr>
  </p:notesTextViewPr>
  <p:sorterViewPr>
    <p:cViewPr>
      <p:scale>
        <a:sx n="80" d="100"/>
        <a:sy n="80" d="100"/>
      </p:scale>
      <p:origin x="0" y="0"/>
    </p:cViewPr>
  </p:sorterViewPr>
  <p:notesViewPr>
    <p:cSldViewPr snapToGrid="0">
      <p:cViewPr varScale="1">
        <p:scale>
          <a:sx n="71" d="100"/>
          <a:sy n="71" d="100"/>
        </p:scale>
        <p:origin x="359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684F38-902D-F14B-BC61-5B5EB30506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6040F6B-99C4-0D42-AAF9-D8CF3E3C5A0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25140A6-3BFC-8546-83A9-BC900EDB8699}" type="datetimeFigureOut">
              <a:rPr lang="en-US" smtClean="0"/>
              <a:t>4/20/22</a:t>
            </a:fld>
            <a:endParaRPr lang="en-US"/>
          </a:p>
        </p:txBody>
      </p:sp>
      <p:sp>
        <p:nvSpPr>
          <p:cNvPr id="4" name="Footer Placeholder 3">
            <a:extLst>
              <a:ext uri="{FF2B5EF4-FFF2-40B4-BE49-F238E27FC236}">
                <a16:creationId xmlns:a16="http://schemas.microsoft.com/office/drawing/2014/main" id="{10962378-238A-1048-A06D-64E9CF751C5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6E9900C-4328-6347-80CB-9488AD93F2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0045FBD-F4DD-4145-B851-B5765B2AFB4F}" type="slidenum">
              <a:rPr lang="en-US" smtClean="0"/>
              <a:t>‹#›</a:t>
            </a:fld>
            <a:endParaRPr lang="en-US"/>
          </a:p>
        </p:txBody>
      </p:sp>
    </p:spTree>
    <p:extLst>
      <p:ext uri="{BB962C8B-B14F-4D97-AF65-F5344CB8AC3E}">
        <p14:creationId xmlns:p14="http://schemas.microsoft.com/office/powerpoint/2010/main" val="242769453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761C0F-AF3D-FC40-A7A0-79591575B5F1}" type="datetimeFigureOut">
              <a:rPr lang="en-US" smtClean="0"/>
              <a:t>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FC89C1-45A3-2F4A-B9B9-281A947653B2}" type="slidenum">
              <a:rPr lang="en-US" smtClean="0"/>
              <a:t>‹#›</a:t>
            </a:fld>
            <a:endParaRPr lang="en-US"/>
          </a:p>
        </p:txBody>
      </p:sp>
    </p:spTree>
    <p:extLst>
      <p:ext uri="{BB962C8B-B14F-4D97-AF65-F5344CB8AC3E}">
        <p14:creationId xmlns:p14="http://schemas.microsoft.com/office/powerpoint/2010/main" val="248872419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latin typeface="Garamond" panose="02020404030301010803" pitchFamily="18" charset="0"/>
              </a:rPr>
              <a:t>HJ: dominant planet observed with JWST in the first two years</a:t>
            </a:r>
          </a:p>
          <a:p>
            <a:pPr algn="l"/>
            <a:r>
              <a:rPr lang="en-US" sz="1200" dirty="0">
                <a:latin typeface="Garamond" panose="02020404030301010803" pitchFamily="18" charset="0"/>
              </a:rPr>
              <a:t>This is not over yet!!!</a:t>
            </a:r>
          </a:p>
          <a:p>
            <a:pPr algn="l"/>
            <a:r>
              <a:rPr lang="en-US" sz="1200" dirty="0">
                <a:latin typeface="Garamond" panose="02020404030301010803" pitchFamily="18" charset="0"/>
              </a:rPr>
              <a:t>Statistics and transits: we may know more than about Saturn</a:t>
            </a:r>
          </a:p>
          <a:p>
            <a:pPr algn="l"/>
            <a:endParaRPr lang="en-US" sz="1200" dirty="0">
              <a:latin typeface="Garamond" panose="02020404030301010803" pitchFamily="18" charset="0"/>
            </a:endParaRPr>
          </a:p>
          <a:p>
            <a:pPr algn="l"/>
            <a:r>
              <a:rPr lang="en-US" sz="1200" dirty="0">
                <a:latin typeface="Garamond" panose="02020404030301010803" pitchFamily="18" charset="0"/>
              </a:rPr>
              <a:t>My data: in a year from now.</a:t>
            </a:r>
          </a:p>
          <a:p>
            <a:pPr algn="l"/>
            <a:endParaRPr lang="en-US" sz="1200" dirty="0">
              <a:latin typeface="Garamond" panose="02020404030301010803" pitchFamily="18" charset="0"/>
            </a:endParaRPr>
          </a:p>
          <a:p>
            <a:pPr algn="l"/>
            <a:r>
              <a:rPr lang="en-US" sz="1200" dirty="0">
                <a:latin typeface="Garamond" panose="02020404030301010803" pitchFamily="18" charset="0"/>
              </a:rPr>
              <a:t>HR and LR: upfront define </a:t>
            </a:r>
          </a:p>
          <a:p>
            <a:pPr algn="l"/>
            <a:endParaRPr lang="en-US" sz="1200" dirty="0">
              <a:latin typeface="Garamond" panose="02020404030301010803" pitchFamily="18" charset="0"/>
            </a:endParaRPr>
          </a:p>
          <a:p>
            <a:pPr algn="l"/>
            <a:r>
              <a:rPr lang="en-US" sz="1200" dirty="0" err="1">
                <a:latin typeface="Garamond" panose="02020404030301010803" pitchFamily="18" charset="0"/>
              </a:rPr>
              <a:t>Coninuum</a:t>
            </a:r>
            <a:r>
              <a:rPr lang="en-US" sz="1200" dirty="0">
                <a:latin typeface="Garamond" panose="02020404030301010803" pitchFamily="18" charset="0"/>
              </a:rPr>
              <a:t>: RML important for that?</a:t>
            </a:r>
          </a:p>
          <a:p>
            <a:endParaRPr lang="en-US" dirty="0"/>
          </a:p>
        </p:txBody>
      </p:sp>
    </p:spTree>
    <p:extLst>
      <p:ext uri="{BB962C8B-B14F-4D97-AF65-F5344CB8AC3E}">
        <p14:creationId xmlns:p14="http://schemas.microsoft.com/office/powerpoint/2010/main" val="2730068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key take-home messages from this presentation are: (1) We need to fully explore the potential of our data already now; (2) we need to combine data from different facilities to obtain the best. I’ll show the first steps in this direction using UHJs as an example</a:t>
            </a:r>
          </a:p>
          <a:p>
            <a:endParaRPr lang="en-US" dirty="0"/>
          </a:p>
        </p:txBody>
      </p:sp>
    </p:spTree>
    <p:extLst>
      <p:ext uri="{BB962C8B-B14F-4D97-AF65-F5344CB8AC3E}">
        <p14:creationId xmlns:p14="http://schemas.microsoft.com/office/powerpoint/2010/main" val="1927562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973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2389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2288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Recording the combined star + planet flux of a transiting planet will provide a curve similar to this. Outside the primary transit, we are already recording some information about the planet atmosphere through its phase curve and secondary eclipse, which provide information about the brightness temperature of the planet as a function of phase.</a:t>
            </a:r>
          </a:p>
          <a:p>
            <a:endParaRPr lang="en-US" dirty="0"/>
          </a:p>
          <a:p>
            <a:r>
              <a:rPr lang="en-US" dirty="0"/>
              <a:t>Brief explanation of the different techniques, signals expected. Field started by pushing instruments not designed for this to their limit, which required understanding systematics at unprecedented level. We have now collected and successfully analyzed observations of tens of exoplanet atmospheres. The techniques are diverse in terms of spectral range, spectral resolution, ground based or space borne, planetary phase that they target. It is only from the combination of multiple of these techniques that we will be able to unravel the most compelling questions.</a:t>
            </a:r>
          </a:p>
        </p:txBody>
      </p:sp>
    </p:spTree>
    <p:extLst>
      <p:ext uri="{BB962C8B-B14F-4D97-AF65-F5344CB8AC3E}">
        <p14:creationId xmlns:p14="http://schemas.microsoft.com/office/powerpoint/2010/main" val="3605975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Recording the combined star + planet flux of a transiting planet will provide a curve similar to this. Outside the primary transit, we are already recording some information about the planet atmosphere through its phase curve and secondary eclipse, which provide information about the brightness temperature of the planet as a function of phase.</a:t>
            </a:r>
          </a:p>
          <a:p>
            <a:endParaRPr lang="en-US" dirty="0"/>
          </a:p>
          <a:p>
            <a:r>
              <a:rPr lang="en-US" dirty="0"/>
              <a:t>Brief explanation of the different techniques, signals expected. Field started by pushing instruments not designed for this to their limit, which required understanding systematics at unprecedented level. We have now collected and successfully analyzed observations of tens of exoplanet atmospheres. The techniques are diverse in terms of spectral range, spectral resolution, ground based or space borne, planetary phase that they target. It is only from the combination of multiple of these techniques that we will be able to unravel the most compelling questions.</a:t>
            </a:r>
          </a:p>
        </p:txBody>
      </p:sp>
    </p:spTree>
    <p:extLst>
      <p:ext uri="{BB962C8B-B14F-4D97-AF65-F5344CB8AC3E}">
        <p14:creationId xmlns:p14="http://schemas.microsoft.com/office/powerpoint/2010/main" val="470586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also need abundances! -&gt; LR + HR</a:t>
            </a:r>
          </a:p>
        </p:txBody>
      </p:sp>
    </p:spTree>
    <p:extLst>
      <p:ext uri="{BB962C8B-B14F-4D97-AF65-F5344CB8AC3E}">
        <p14:creationId xmlns:p14="http://schemas.microsoft.com/office/powerpoint/2010/main" val="1710578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also need abundances! -&gt; LR + HR</a:t>
            </a:r>
          </a:p>
        </p:txBody>
      </p:sp>
    </p:spTree>
    <p:extLst>
      <p:ext uri="{BB962C8B-B14F-4D97-AF65-F5344CB8AC3E}">
        <p14:creationId xmlns:p14="http://schemas.microsoft.com/office/powerpoint/2010/main" val="1810710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also need abundances! -&gt; LR + HR</a:t>
            </a:r>
          </a:p>
        </p:txBody>
      </p:sp>
    </p:spTree>
    <p:extLst>
      <p:ext uri="{BB962C8B-B14F-4D97-AF65-F5344CB8AC3E}">
        <p14:creationId xmlns:p14="http://schemas.microsoft.com/office/powerpoint/2010/main" val="452856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key take-home messages from this presentation are: (1) We need to fully explore the potential of our data already now; (2) we need to combine data from different facilities to obtain the best. I’ll show the first steps in this direction using UHJs as an example</a:t>
            </a:r>
          </a:p>
          <a:p>
            <a:endParaRPr lang="en-US" dirty="0"/>
          </a:p>
        </p:txBody>
      </p:sp>
    </p:spTree>
    <p:extLst>
      <p:ext uri="{BB962C8B-B14F-4D97-AF65-F5344CB8AC3E}">
        <p14:creationId xmlns:p14="http://schemas.microsoft.com/office/powerpoint/2010/main" val="2681447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DE379AD-8927-9147-83E7-75AC1ACEC525}" type="datetime1">
              <a:rPr lang="en-US" smtClean="0"/>
              <a:t>4/20/22</a:t>
            </a:fld>
            <a:endParaRPr lang="en-US"/>
          </a:p>
        </p:txBody>
      </p:sp>
      <p:sp>
        <p:nvSpPr>
          <p:cNvPr id="5" name="Footer Placeholder 4"/>
          <p:cNvSpPr>
            <a:spLocks noGrp="1"/>
          </p:cNvSpPr>
          <p:nvPr>
            <p:ph type="ftr" sz="quarter" idx="11"/>
          </p:nvPr>
        </p:nvSpPr>
        <p:spPr/>
        <p:txBody>
          <a:bodyPr/>
          <a:lstStyle/>
          <a:p>
            <a:r>
              <a:rPr lang="en-US" dirty="0"/>
              <a:t>EAS S14 - Pino</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A92BCE-D85E-AD47-B357-0E684A7F979E}" type="datetime1">
              <a:rPr lang="en-US" smtClean="0"/>
              <a:t>4/20/22</a:t>
            </a:fld>
            <a:endParaRPr lang="en-US"/>
          </a:p>
        </p:txBody>
      </p:sp>
      <p:sp>
        <p:nvSpPr>
          <p:cNvPr id="5" name="Footer Placeholder 4"/>
          <p:cNvSpPr>
            <a:spLocks noGrp="1"/>
          </p:cNvSpPr>
          <p:nvPr>
            <p:ph type="ftr" sz="quarter" idx="11"/>
          </p:nvPr>
        </p:nvSpPr>
        <p:spPr/>
        <p:txBody>
          <a:bodyPr/>
          <a:lstStyle/>
          <a:p>
            <a:r>
              <a:rPr lang="en-US"/>
              <a:t>EAS S14 - Pino</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6CBC52-B25E-C642-805F-F511334E5151}" type="datetime1">
              <a:rPr lang="en-US" smtClean="0"/>
              <a:t>4/20/22</a:t>
            </a:fld>
            <a:endParaRPr lang="en-US"/>
          </a:p>
        </p:txBody>
      </p:sp>
      <p:sp>
        <p:nvSpPr>
          <p:cNvPr id="5" name="Footer Placeholder 4"/>
          <p:cNvSpPr>
            <a:spLocks noGrp="1"/>
          </p:cNvSpPr>
          <p:nvPr>
            <p:ph type="ftr" sz="quarter" idx="11"/>
          </p:nvPr>
        </p:nvSpPr>
        <p:spPr/>
        <p:txBody>
          <a:bodyPr/>
          <a:lstStyle/>
          <a:p>
            <a:r>
              <a:rPr lang="en-US"/>
              <a:t>EAS S14 - Pino</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54410"/>
            <a:ext cx="10515600" cy="768096"/>
          </a:xfrm>
          <a:prstGeom prst="rect">
            <a:avLst/>
          </a:prstGeom>
        </p:spPr>
        <p:txBody>
          <a:bodyPr>
            <a:normAutofit/>
          </a:bodyPr>
          <a:lstStyle>
            <a:lvl1pPr>
              <a:defRPr sz="3200" b="1" i="0">
                <a:latin typeface="Helvetica" pitchFamily="2" charset="0"/>
              </a:defRPr>
            </a:lvl1pPr>
          </a:lstStyle>
          <a:p>
            <a:r>
              <a:rPr lang="en-US" dirty="0"/>
              <a:t>Click to edit Master title style</a:t>
            </a:r>
          </a:p>
        </p:txBody>
      </p:sp>
      <p:sp>
        <p:nvSpPr>
          <p:cNvPr id="3" name="Content Placeholder 2"/>
          <p:cNvSpPr>
            <a:spLocks noGrp="1"/>
          </p:cNvSpPr>
          <p:nvPr>
            <p:ph idx="1"/>
          </p:nvPr>
        </p:nvSpPr>
        <p:spPr>
          <a:xfrm>
            <a:off x="838200" y="1134319"/>
            <a:ext cx="10515600" cy="5038344"/>
          </a:xfrm>
        </p:spPr>
        <p:txBody>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E0F4295-CDAD-0A47-BB23-4F59B5344274}" type="datetime1">
              <a:rPr lang="en-US" smtClean="0"/>
              <a:t>4/20/22</a:t>
            </a:fld>
            <a:endParaRPr lang="en-US"/>
          </a:p>
        </p:txBody>
      </p:sp>
      <p:sp>
        <p:nvSpPr>
          <p:cNvPr id="5" name="Footer Placeholder 4"/>
          <p:cNvSpPr>
            <a:spLocks noGrp="1"/>
          </p:cNvSpPr>
          <p:nvPr>
            <p:ph type="ftr" sz="quarter" idx="11"/>
          </p:nvPr>
        </p:nvSpPr>
        <p:spPr/>
        <p:txBody>
          <a:bodyPr/>
          <a:lstStyle>
            <a:lvl1pPr>
              <a:defRPr sz="2000">
                <a:solidFill>
                  <a:schemeClr val="tx1"/>
                </a:solidFill>
                <a:latin typeface="Helvetica" pitchFamily="2" charset="0"/>
              </a:defRPr>
            </a:lvl1pPr>
          </a:lstStyle>
          <a:p>
            <a:r>
              <a:rPr lang="en-US" dirty="0"/>
              <a:t>EAS S14 - Pino</a:t>
            </a:r>
          </a:p>
        </p:txBody>
      </p:sp>
      <p:sp>
        <p:nvSpPr>
          <p:cNvPr id="6" name="Slide Number Placeholder 5"/>
          <p:cNvSpPr>
            <a:spLocks noGrp="1"/>
          </p:cNvSpPr>
          <p:nvPr>
            <p:ph type="sldNum" sz="quarter" idx="12"/>
          </p:nvPr>
        </p:nvSpPr>
        <p:spPr/>
        <p:txBody>
          <a:bodyPr/>
          <a:lstStyle>
            <a:lvl1pPr>
              <a:defRPr sz="2000">
                <a:solidFill>
                  <a:schemeClr val="tx1"/>
                </a:solidFill>
                <a:latin typeface="Helvetica" pitchFamily="2" charset="0"/>
              </a:defRPr>
            </a:lvl1pPr>
          </a:lstStyle>
          <a:p>
            <a:fld id="{330EA680-D336-4FF7-8B7A-9848BB0A1C32}" type="slidenum">
              <a:rPr lang="en-US" smtClean="0"/>
              <a:pPr/>
              <a:t>‹#›</a:t>
            </a:fld>
            <a:endParaRPr lang="en-US" dirty="0"/>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46D610-F742-5C47-BC72-19EBDCA8B8B1}" type="datetime1">
              <a:rPr lang="en-US" smtClean="0"/>
              <a:t>4/20/22</a:t>
            </a:fld>
            <a:endParaRPr lang="en-US"/>
          </a:p>
        </p:txBody>
      </p:sp>
      <p:sp>
        <p:nvSpPr>
          <p:cNvPr id="5" name="Footer Placeholder 4"/>
          <p:cNvSpPr>
            <a:spLocks noGrp="1"/>
          </p:cNvSpPr>
          <p:nvPr>
            <p:ph type="ftr" sz="quarter" idx="11"/>
          </p:nvPr>
        </p:nvSpPr>
        <p:spPr/>
        <p:txBody>
          <a:bodyPr/>
          <a:lstStyle/>
          <a:p>
            <a:r>
              <a:rPr lang="en-US"/>
              <a:t>EAS S14 - Pino</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41248" y="155448"/>
            <a:ext cx="10515600" cy="768096"/>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41248" y="1133856"/>
            <a:ext cx="5181600" cy="50383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133856"/>
            <a:ext cx="5181600" cy="50383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50608BA-6B08-864E-A9F8-43904E1DA28E}" type="datetime1">
              <a:rPr lang="en-US" smtClean="0"/>
              <a:t>4/20/22</a:t>
            </a:fld>
            <a:endParaRPr lang="en-US"/>
          </a:p>
        </p:txBody>
      </p:sp>
      <p:sp>
        <p:nvSpPr>
          <p:cNvPr id="6" name="Footer Placeholder 5"/>
          <p:cNvSpPr>
            <a:spLocks noGrp="1"/>
          </p:cNvSpPr>
          <p:nvPr>
            <p:ph type="ftr" sz="quarter" idx="11"/>
          </p:nvPr>
        </p:nvSpPr>
        <p:spPr/>
        <p:txBody>
          <a:bodyPr/>
          <a:lstStyle/>
          <a:p>
            <a:r>
              <a:rPr lang="en-US"/>
              <a:t>EAS S14 - Pino</a:t>
            </a:r>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E35DE3-5B3A-3A42-9051-BC6F81255B21}" type="datetime1">
              <a:rPr lang="en-US" smtClean="0"/>
              <a:t>4/20/22</a:t>
            </a:fld>
            <a:endParaRPr lang="en-US"/>
          </a:p>
        </p:txBody>
      </p:sp>
      <p:sp>
        <p:nvSpPr>
          <p:cNvPr id="8" name="Footer Placeholder 7"/>
          <p:cNvSpPr>
            <a:spLocks noGrp="1"/>
          </p:cNvSpPr>
          <p:nvPr>
            <p:ph type="ftr" sz="quarter" idx="11"/>
          </p:nvPr>
        </p:nvSpPr>
        <p:spPr/>
        <p:txBody>
          <a:bodyPr/>
          <a:lstStyle/>
          <a:p>
            <a:r>
              <a:rPr lang="en-US"/>
              <a:t>EAS S14 - Pino</a:t>
            </a:r>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455F10-B255-F440-A21A-2227E4263BE9}" type="datetime1">
              <a:rPr lang="en-US" smtClean="0"/>
              <a:t>4/20/22</a:t>
            </a:fld>
            <a:endParaRPr lang="en-US"/>
          </a:p>
        </p:txBody>
      </p:sp>
      <p:sp>
        <p:nvSpPr>
          <p:cNvPr id="4" name="Footer Placeholder 3"/>
          <p:cNvSpPr>
            <a:spLocks noGrp="1"/>
          </p:cNvSpPr>
          <p:nvPr>
            <p:ph type="ftr" sz="quarter" idx="11"/>
          </p:nvPr>
        </p:nvSpPr>
        <p:spPr/>
        <p:txBody>
          <a:bodyPr/>
          <a:lstStyle/>
          <a:p>
            <a:r>
              <a:rPr lang="en-US"/>
              <a:t>EAS S14 - Pino</a:t>
            </a:r>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4F4819-2AFF-BF4E-BBFA-DA565E9CE17F}" type="datetime1">
              <a:rPr lang="en-US" smtClean="0"/>
              <a:t>4/20/22</a:t>
            </a:fld>
            <a:endParaRPr lang="en-US"/>
          </a:p>
        </p:txBody>
      </p:sp>
      <p:sp>
        <p:nvSpPr>
          <p:cNvPr id="3" name="Footer Placeholder 2"/>
          <p:cNvSpPr>
            <a:spLocks noGrp="1"/>
          </p:cNvSpPr>
          <p:nvPr>
            <p:ph type="ftr" sz="quarter" idx="11"/>
          </p:nvPr>
        </p:nvSpPr>
        <p:spPr/>
        <p:txBody>
          <a:bodyPr/>
          <a:lstStyle/>
          <a:p>
            <a:r>
              <a:rPr lang="en-US"/>
              <a:t>EAS S14 - Pino</a:t>
            </a:r>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6ABB44-5A5B-C84F-BA02-23E8B2BDD254}" type="datetime1">
              <a:rPr lang="en-US" smtClean="0"/>
              <a:t>4/20/22</a:t>
            </a:fld>
            <a:endParaRPr lang="en-US"/>
          </a:p>
        </p:txBody>
      </p:sp>
      <p:sp>
        <p:nvSpPr>
          <p:cNvPr id="6" name="Footer Placeholder 5"/>
          <p:cNvSpPr>
            <a:spLocks noGrp="1"/>
          </p:cNvSpPr>
          <p:nvPr>
            <p:ph type="ftr" sz="quarter" idx="11"/>
          </p:nvPr>
        </p:nvSpPr>
        <p:spPr/>
        <p:txBody>
          <a:bodyPr/>
          <a:lstStyle/>
          <a:p>
            <a:r>
              <a:rPr lang="en-US"/>
              <a:t>EAS S14 - Pino</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ECF276-554A-0746-B447-9F91F3C699FA}" type="datetime1">
              <a:rPr lang="en-US" smtClean="0"/>
              <a:t>4/20/22</a:t>
            </a:fld>
            <a:endParaRPr lang="en-US"/>
          </a:p>
        </p:txBody>
      </p:sp>
      <p:sp>
        <p:nvSpPr>
          <p:cNvPr id="6" name="Footer Placeholder 5"/>
          <p:cNvSpPr>
            <a:spLocks noGrp="1"/>
          </p:cNvSpPr>
          <p:nvPr>
            <p:ph type="ftr" sz="quarter" idx="11"/>
          </p:nvPr>
        </p:nvSpPr>
        <p:spPr/>
        <p:txBody>
          <a:bodyPr/>
          <a:lstStyle/>
          <a:p>
            <a:r>
              <a:rPr lang="en-US"/>
              <a:t>EAS S14 - Pino</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D2B0E9-764B-0A43-BAE4-458B511387E4}" type="datetime1">
              <a:rPr lang="en-US" smtClean="0"/>
              <a:t>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EAS S14 - Pino</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3200" b="1" i="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mailto:lorenzo.pino@inaf.it"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FC897C-F7CA-104E-A628-7CE4C0883EC4}"/>
              </a:ext>
            </a:extLst>
          </p:cNvPr>
          <p:cNvPicPr>
            <a:picLocks noChangeAspect="1"/>
          </p:cNvPicPr>
          <p:nvPr/>
        </p:nvPicPr>
        <p:blipFill rotWithShape="1">
          <a:blip r:embed="rId3">
            <a:extLst>
              <a:ext uri="{28A0092B-C50C-407E-A947-70E740481C1C}">
                <a14:useLocalDpi xmlns:a14="http://schemas.microsoft.com/office/drawing/2010/main" val="0"/>
              </a:ext>
            </a:extLst>
          </a:blip>
          <a:srcRect b="4528"/>
          <a:stretch/>
        </p:blipFill>
        <p:spPr>
          <a:xfrm>
            <a:off x="0" y="-158215"/>
            <a:ext cx="12192000" cy="7399714"/>
          </a:xfrm>
          <a:prstGeom prst="rect">
            <a:avLst/>
          </a:prstGeom>
        </p:spPr>
      </p:pic>
      <p:sp>
        <p:nvSpPr>
          <p:cNvPr id="15" name="Rectangle 14">
            <a:extLst>
              <a:ext uri="{FF2B5EF4-FFF2-40B4-BE49-F238E27FC236}">
                <a16:creationId xmlns:a16="http://schemas.microsoft.com/office/drawing/2014/main" id="{5C91EEBA-58F4-2F4A-83F5-F7468199C9D8}"/>
              </a:ext>
            </a:extLst>
          </p:cNvPr>
          <p:cNvSpPr/>
          <p:nvPr/>
        </p:nvSpPr>
        <p:spPr>
          <a:xfrm>
            <a:off x="0" y="4799671"/>
            <a:ext cx="12192000" cy="2493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2DC22DA-E790-B847-A323-9638F77E7003}"/>
              </a:ext>
            </a:extLst>
          </p:cNvPr>
          <p:cNvSpPr txBox="1"/>
          <p:nvPr/>
        </p:nvSpPr>
        <p:spPr>
          <a:xfrm>
            <a:off x="2291812" y="200936"/>
            <a:ext cx="7608376" cy="2400657"/>
          </a:xfrm>
          <a:prstGeom prst="rect">
            <a:avLst/>
          </a:prstGeom>
          <a:noFill/>
        </p:spPr>
        <p:txBody>
          <a:bodyPr wrap="square" rtlCol="0">
            <a:spAutoFit/>
          </a:bodyPr>
          <a:lstStyle/>
          <a:p>
            <a:pPr algn="ctr"/>
            <a:r>
              <a:rPr lang="en-US" sz="4000" b="1" dirty="0">
                <a:latin typeface="Helvetica" pitchFamily="2" charset="0"/>
              </a:rPr>
              <a:t>Ultra-hot </a:t>
            </a:r>
            <a:r>
              <a:rPr lang="en-US" sz="4000" b="1" dirty="0" err="1">
                <a:latin typeface="Helvetica" pitchFamily="2" charset="0"/>
              </a:rPr>
              <a:t>Jupiters</a:t>
            </a:r>
            <a:r>
              <a:rPr lang="en-US" sz="4000" b="1" dirty="0">
                <a:latin typeface="Helvetica" pitchFamily="2" charset="0"/>
              </a:rPr>
              <a:t> as laboratories </a:t>
            </a:r>
          </a:p>
          <a:p>
            <a:pPr algn="ctr"/>
            <a:r>
              <a:rPr lang="en-US" sz="3500" dirty="0">
                <a:latin typeface="Helvetica" pitchFamily="2" charset="0"/>
              </a:rPr>
              <a:t>for theories of atmospheric structure and planet formation</a:t>
            </a:r>
          </a:p>
        </p:txBody>
      </p:sp>
      <p:sp>
        <p:nvSpPr>
          <p:cNvPr id="11" name="TextBox 10">
            <a:extLst>
              <a:ext uri="{FF2B5EF4-FFF2-40B4-BE49-F238E27FC236}">
                <a16:creationId xmlns:a16="http://schemas.microsoft.com/office/drawing/2014/main" id="{0CBEE396-B18F-8A47-8545-AD52771D6534}"/>
              </a:ext>
            </a:extLst>
          </p:cNvPr>
          <p:cNvSpPr txBox="1"/>
          <p:nvPr/>
        </p:nvSpPr>
        <p:spPr>
          <a:xfrm>
            <a:off x="2710446" y="3142249"/>
            <a:ext cx="6695295" cy="954107"/>
          </a:xfrm>
          <a:prstGeom prst="rect">
            <a:avLst/>
          </a:prstGeom>
          <a:solidFill>
            <a:schemeClr val="bg1">
              <a:alpha val="66000"/>
            </a:schemeClr>
          </a:solidFill>
        </p:spPr>
        <p:txBody>
          <a:bodyPr wrap="none" rtlCol="0">
            <a:spAutoFit/>
          </a:bodyPr>
          <a:lstStyle/>
          <a:p>
            <a:pPr algn="ctr"/>
            <a:r>
              <a:rPr lang="en-US" sz="2800" dirty="0">
                <a:latin typeface="Helvetica" pitchFamily="2" charset="0"/>
              </a:rPr>
              <a:t>Lorenzo Pino </a:t>
            </a:r>
          </a:p>
          <a:p>
            <a:pPr algn="ctr"/>
            <a:r>
              <a:rPr lang="en-US" sz="2800" dirty="0">
                <a:latin typeface="Helvetica" pitchFamily="2" charset="0"/>
              </a:rPr>
              <a:t>INAF - </a:t>
            </a:r>
            <a:r>
              <a:rPr lang="en-US" sz="2800" dirty="0" err="1">
                <a:latin typeface="Helvetica" pitchFamily="2" charset="0"/>
              </a:rPr>
              <a:t>Osservatorio</a:t>
            </a:r>
            <a:r>
              <a:rPr lang="en-US" sz="2800" dirty="0">
                <a:latin typeface="Helvetica" pitchFamily="2" charset="0"/>
              </a:rPr>
              <a:t> </a:t>
            </a:r>
            <a:r>
              <a:rPr lang="en-US" sz="2800" dirty="0" err="1">
                <a:latin typeface="Helvetica" pitchFamily="2" charset="0"/>
              </a:rPr>
              <a:t>Astrofisico</a:t>
            </a:r>
            <a:r>
              <a:rPr lang="en-US" sz="2800" dirty="0">
                <a:latin typeface="Helvetica" pitchFamily="2" charset="0"/>
              </a:rPr>
              <a:t> di </a:t>
            </a:r>
            <a:r>
              <a:rPr lang="en-US" sz="2800" dirty="0" err="1">
                <a:latin typeface="Helvetica" pitchFamily="2" charset="0"/>
              </a:rPr>
              <a:t>Arcetri</a:t>
            </a:r>
            <a:endParaRPr lang="en-US" sz="2800" dirty="0">
              <a:latin typeface="Helvetica" pitchFamily="2" charset="0"/>
            </a:endParaRPr>
          </a:p>
        </p:txBody>
      </p:sp>
      <p:sp>
        <p:nvSpPr>
          <p:cNvPr id="12" name="TextBox 11">
            <a:extLst>
              <a:ext uri="{FF2B5EF4-FFF2-40B4-BE49-F238E27FC236}">
                <a16:creationId xmlns:a16="http://schemas.microsoft.com/office/drawing/2014/main" id="{1DA565CF-3491-7141-AF35-6A5DDB0840CD}"/>
              </a:ext>
            </a:extLst>
          </p:cNvPr>
          <p:cNvSpPr txBox="1"/>
          <p:nvPr/>
        </p:nvSpPr>
        <p:spPr>
          <a:xfrm>
            <a:off x="2858157" y="4976430"/>
            <a:ext cx="8761684" cy="1384995"/>
          </a:xfrm>
          <a:prstGeom prst="rect">
            <a:avLst/>
          </a:prstGeom>
          <a:noFill/>
        </p:spPr>
        <p:txBody>
          <a:bodyPr wrap="square" rtlCol="0">
            <a:spAutoFit/>
          </a:bodyPr>
          <a:lstStyle/>
          <a:p>
            <a:pPr algn="r"/>
            <a:r>
              <a:rPr lang="en-US" sz="2800" b="1" dirty="0">
                <a:latin typeface="Garamond" panose="02020404030301010803" pitchFamily="18" charset="0"/>
              </a:rPr>
              <a:t>Main collaborators:</a:t>
            </a:r>
          </a:p>
          <a:p>
            <a:pPr algn="r"/>
            <a:r>
              <a:rPr lang="en-US" sz="2800" dirty="0">
                <a:latin typeface="Garamond" panose="02020404030301010803" pitchFamily="18" charset="0"/>
              </a:rPr>
              <a:t>Matteo </a:t>
            </a:r>
            <a:r>
              <a:rPr lang="en-US" sz="2800" dirty="0" err="1">
                <a:latin typeface="Garamond" panose="02020404030301010803" pitchFamily="18" charset="0"/>
              </a:rPr>
              <a:t>Brogi</a:t>
            </a:r>
            <a:r>
              <a:rPr lang="en-US" sz="2800" dirty="0">
                <a:latin typeface="Garamond" panose="02020404030301010803" pitchFamily="18" charset="0"/>
              </a:rPr>
              <a:t>, Jean-Michel </a:t>
            </a:r>
            <a:r>
              <a:rPr lang="en-US" sz="2800" dirty="0" err="1">
                <a:latin typeface="Garamond" panose="02020404030301010803" pitchFamily="18" charset="0"/>
              </a:rPr>
              <a:t>Désert</a:t>
            </a:r>
            <a:r>
              <a:rPr lang="en-US" sz="2800" dirty="0">
                <a:latin typeface="Garamond" panose="02020404030301010803" pitchFamily="18" charset="0"/>
              </a:rPr>
              <a:t>,</a:t>
            </a:r>
          </a:p>
          <a:p>
            <a:pPr algn="r"/>
            <a:r>
              <a:rPr lang="en-US" sz="2800" dirty="0">
                <a:latin typeface="Garamond" panose="02020404030301010803" pitchFamily="18" charset="0"/>
              </a:rPr>
              <a:t>Michael Line, GAPS collaboration</a:t>
            </a:r>
          </a:p>
        </p:txBody>
      </p:sp>
      <p:sp>
        <p:nvSpPr>
          <p:cNvPr id="17" name="TextBox 16">
            <a:extLst>
              <a:ext uri="{FF2B5EF4-FFF2-40B4-BE49-F238E27FC236}">
                <a16:creationId xmlns:a16="http://schemas.microsoft.com/office/drawing/2014/main" id="{7C96A81F-B8F2-7C4A-B082-FD119CC0849C}"/>
              </a:ext>
            </a:extLst>
          </p:cNvPr>
          <p:cNvSpPr txBox="1"/>
          <p:nvPr/>
        </p:nvSpPr>
        <p:spPr>
          <a:xfrm>
            <a:off x="572159" y="4976430"/>
            <a:ext cx="2988639" cy="523220"/>
          </a:xfrm>
          <a:prstGeom prst="rect">
            <a:avLst/>
          </a:prstGeom>
          <a:noFill/>
        </p:spPr>
        <p:txBody>
          <a:bodyPr wrap="none" rtlCol="0">
            <a:spAutoFit/>
          </a:bodyPr>
          <a:lstStyle/>
          <a:p>
            <a:pPr algn="l"/>
            <a:r>
              <a:rPr lang="en-US" sz="2800" b="1" dirty="0">
                <a:latin typeface="Garamond" panose="02020404030301010803" pitchFamily="18" charset="0"/>
              </a:rPr>
              <a:t>5</a:t>
            </a:r>
            <a:r>
              <a:rPr lang="en-US" sz="2800" b="1" baseline="30000" dirty="0">
                <a:latin typeface="Garamond" panose="02020404030301010803" pitchFamily="18" charset="0"/>
              </a:rPr>
              <a:t>th</a:t>
            </a:r>
            <a:r>
              <a:rPr lang="en-US" sz="2800" b="1" dirty="0">
                <a:latin typeface="Garamond" panose="02020404030301010803" pitchFamily="18" charset="0"/>
              </a:rPr>
              <a:t> Chianti Topics</a:t>
            </a:r>
          </a:p>
        </p:txBody>
      </p:sp>
      <p:sp>
        <p:nvSpPr>
          <p:cNvPr id="19" name="TextBox 18">
            <a:extLst>
              <a:ext uri="{FF2B5EF4-FFF2-40B4-BE49-F238E27FC236}">
                <a16:creationId xmlns:a16="http://schemas.microsoft.com/office/drawing/2014/main" id="{86692B82-A624-6D4D-BAD9-15DBE4D6BF66}"/>
              </a:ext>
            </a:extLst>
          </p:cNvPr>
          <p:cNvSpPr txBox="1"/>
          <p:nvPr/>
        </p:nvSpPr>
        <p:spPr>
          <a:xfrm>
            <a:off x="9565678" y="138348"/>
            <a:ext cx="2375971" cy="400110"/>
          </a:xfrm>
          <a:prstGeom prst="rect">
            <a:avLst/>
          </a:prstGeom>
          <a:noFill/>
        </p:spPr>
        <p:txBody>
          <a:bodyPr wrap="none" rtlCol="0">
            <a:spAutoFit/>
          </a:bodyPr>
          <a:lstStyle/>
          <a:p>
            <a:pPr algn="l"/>
            <a:r>
              <a:rPr lang="en-US" sz="2000" dirty="0">
                <a:solidFill>
                  <a:schemeClr val="bg1"/>
                </a:solidFill>
                <a:latin typeface="Garamond" panose="02020404030301010803" pitchFamily="18" charset="0"/>
              </a:rPr>
              <a:t>Credits: Denis </a:t>
            </a:r>
            <a:r>
              <a:rPr lang="en-US" sz="2000" dirty="0" err="1">
                <a:solidFill>
                  <a:schemeClr val="bg1"/>
                </a:solidFill>
                <a:latin typeface="Garamond" panose="02020404030301010803" pitchFamily="18" charset="0"/>
              </a:rPr>
              <a:t>Bajram</a:t>
            </a:r>
            <a:endParaRPr lang="en-US" sz="2000" dirty="0">
              <a:solidFill>
                <a:schemeClr val="bg1"/>
              </a:solidFill>
              <a:latin typeface="Garamond" panose="02020404030301010803" pitchFamily="18" charset="0"/>
            </a:endParaRPr>
          </a:p>
        </p:txBody>
      </p:sp>
      <p:pic>
        <p:nvPicPr>
          <p:cNvPr id="2" name="Picture 1">
            <a:extLst>
              <a:ext uri="{FF2B5EF4-FFF2-40B4-BE49-F238E27FC236}">
                <a16:creationId xmlns:a16="http://schemas.microsoft.com/office/drawing/2014/main" id="{08C14488-CF0C-8643-9052-01B155D46C15}"/>
              </a:ext>
            </a:extLst>
          </p:cNvPr>
          <p:cNvPicPr>
            <a:picLocks noChangeAspect="1"/>
          </p:cNvPicPr>
          <p:nvPr/>
        </p:nvPicPr>
        <p:blipFill>
          <a:blip r:embed="rId4"/>
          <a:stretch>
            <a:fillRect/>
          </a:stretch>
        </p:blipFill>
        <p:spPr>
          <a:xfrm>
            <a:off x="572159" y="5611617"/>
            <a:ext cx="2138287" cy="1065379"/>
          </a:xfrm>
          <a:prstGeom prst="rect">
            <a:avLst/>
          </a:prstGeom>
        </p:spPr>
      </p:pic>
      <p:pic>
        <p:nvPicPr>
          <p:cNvPr id="14" name="Picture 13">
            <a:extLst>
              <a:ext uri="{FF2B5EF4-FFF2-40B4-BE49-F238E27FC236}">
                <a16:creationId xmlns:a16="http://schemas.microsoft.com/office/drawing/2014/main" id="{DDE83E62-75A0-E24F-B8CE-CE50FE7972AA}"/>
              </a:ext>
            </a:extLst>
          </p:cNvPr>
          <p:cNvPicPr>
            <a:picLocks noChangeAspect="1"/>
          </p:cNvPicPr>
          <p:nvPr/>
        </p:nvPicPr>
        <p:blipFill>
          <a:blip r:embed="rId5"/>
          <a:stretch>
            <a:fillRect/>
          </a:stretch>
        </p:blipFill>
        <p:spPr>
          <a:xfrm>
            <a:off x="2858157" y="5635743"/>
            <a:ext cx="2138288" cy="1041253"/>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362FE-EB6A-3E49-89F4-C90E192DA8E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1A1FBEC-C224-B343-91F5-205FC08DB2EA}"/>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6361B3A4-F4A7-B947-A37D-66035E55ABE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80015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5CF8D-02BA-E348-9311-0E26F41DDD59}"/>
              </a:ext>
            </a:extLst>
          </p:cNvPr>
          <p:cNvSpPr>
            <a:spLocks noGrp="1"/>
          </p:cNvSpPr>
          <p:nvPr>
            <p:ph type="title"/>
          </p:nvPr>
        </p:nvSpPr>
        <p:spPr/>
        <p:txBody>
          <a:bodyPr>
            <a:normAutofit/>
          </a:bodyPr>
          <a:lstStyle/>
          <a:p>
            <a:r>
              <a:rPr lang="en-US" dirty="0"/>
              <a:t>Ultra-hot </a:t>
            </a:r>
            <a:r>
              <a:rPr lang="en-US" dirty="0" err="1"/>
              <a:t>Jupiters</a:t>
            </a:r>
            <a:r>
              <a:rPr lang="en-US" dirty="0"/>
              <a:t>: the hot end of hot </a:t>
            </a:r>
            <a:r>
              <a:rPr lang="en-US" dirty="0" err="1"/>
              <a:t>Jupiters</a:t>
            </a:r>
            <a:r>
              <a:rPr lang="en-US" dirty="0"/>
              <a:t> </a:t>
            </a:r>
          </a:p>
        </p:txBody>
      </p:sp>
      <p:grpSp>
        <p:nvGrpSpPr>
          <p:cNvPr id="7" name="Group 6">
            <a:extLst>
              <a:ext uri="{FF2B5EF4-FFF2-40B4-BE49-F238E27FC236}">
                <a16:creationId xmlns:a16="http://schemas.microsoft.com/office/drawing/2014/main" id="{7B4465C8-01C6-AB48-90F2-987271120583}"/>
              </a:ext>
            </a:extLst>
          </p:cNvPr>
          <p:cNvGrpSpPr/>
          <p:nvPr/>
        </p:nvGrpSpPr>
        <p:grpSpPr>
          <a:xfrm>
            <a:off x="838200" y="922506"/>
            <a:ext cx="4610100" cy="5600700"/>
            <a:chOff x="838200" y="1018241"/>
            <a:chExt cx="4610100" cy="5600700"/>
          </a:xfrm>
        </p:grpSpPr>
        <p:pic>
          <p:nvPicPr>
            <p:cNvPr id="4" name="Picture 3">
              <a:extLst>
                <a:ext uri="{FF2B5EF4-FFF2-40B4-BE49-F238E27FC236}">
                  <a16:creationId xmlns:a16="http://schemas.microsoft.com/office/drawing/2014/main" id="{E6BB499F-4E12-C545-8C84-7449E36EB8FE}"/>
                </a:ext>
              </a:extLst>
            </p:cNvPr>
            <p:cNvPicPr>
              <a:picLocks noChangeAspect="1"/>
            </p:cNvPicPr>
            <p:nvPr/>
          </p:nvPicPr>
          <p:blipFill>
            <a:blip r:embed="rId2"/>
            <a:stretch>
              <a:fillRect/>
            </a:stretch>
          </p:blipFill>
          <p:spPr>
            <a:xfrm>
              <a:off x="838200" y="1018241"/>
              <a:ext cx="4610100" cy="5270500"/>
            </a:xfrm>
            <a:prstGeom prst="rect">
              <a:avLst/>
            </a:prstGeom>
          </p:spPr>
        </p:pic>
        <p:pic>
          <p:nvPicPr>
            <p:cNvPr id="5" name="Picture 4">
              <a:extLst>
                <a:ext uri="{FF2B5EF4-FFF2-40B4-BE49-F238E27FC236}">
                  <a16:creationId xmlns:a16="http://schemas.microsoft.com/office/drawing/2014/main" id="{468E5348-D2BE-074A-A197-602CAB717BDF}"/>
                </a:ext>
              </a:extLst>
            </p:cNvPr>
            <p:cNvPicPr>
              <a:picLocks noChangeAspect="1"/>
            </p:cNvPicPr>
            <p:nvPr/>
          </p:nvPicPr>
          <p:blipFill>
            <a:blip r:embed="rId3"/>
            <a:stretch>
              <a:fillRect/>
            </a:stretch>
          </p:blipFill>
          <p:spPr>
            <a:xfrm>
              <a:off x="1574131" y="6288741"/>
              <a:ext cx="2209800" cy="330200"/>
            </a:xfrm>
            <a:prstGeom prst="rect">
              <a:avLst/>
            </a:prstGeom>
          </p:spPr>
        </p:pic>
      </p:grpSp>
      <p:sp>
        <p:nvSpPr>
          <p:cNvPr id="8" name="TextBox 7">
            <a:extLst>
              <a:ext uri="{FF2B5EF4-FFF2-40B4-BE49-F238E27FC236}">
                <a16:creationId xmlns:a16="http://schemas.microsoft.com/office/drawing/2014/main" id="{6C015B3C-A8F4-894B-AC3B-EAE95DDE9D11}"/>
              </a:ext>
            </a:extLst>
          </p:cNvPr>
          <p:cNvSpPr txBox="1"/>
          <p:nvPr/>
        </p:nvSpPr>
        <p:spPr>
          <a:xfrm>
            <a:off x="5479500" y="5138211"/>
            <a:ext cx="6027821" cy="1384995"/>
          </a:xfrm>
          <a:prstGeom prst="rect">
            <a:avLst/>
          </a:prstGeom>
          <a:noFill/>
          <a:ln w="63500">
            <a:solidFill>
              <a:schemeClr val="tx1"/>
            </a:solidFill>
          </a:ln>
        </p:spPr>
        <p:txBody>
          <a:bodyPr wrap="square" rtlCol="0">
            <a:spAutoFit/>
          </a:bodyPr>
          <a:lstStyle/>
          <a:p>
            <a:pPr algn="l"/>
            <a:r>
              <a:rPr lang="en-US" sz="2800" dirty="0">
                <a:latin typeface="Calibri" panose="020F0502020204030204" pitchFamily="34" charset="0"/>
                <a:cs typeface="Calibri" panose="020F0502020204030204" pitchFamily="34" charset="0"/>
              </a:rPr>
              <a:t>Likely, ultra-hot </a:t>
            </a:r>
            <a:r>
              <a:rPr lang="en-US" sz="2800" dirty="0" err="1">
                <a:latin typeface="Calibri" panose="020F0502020204030204" pitchFamily="34" charset="0"/>
                <a:cs typeface="Calibri" panose="020F0502020204030204" pitchFamily="34" charset="0"/>
              </a:rPr>
              <a:t>Jupiters</a:t>
            </a:r>
            <a:r>
              <a:rPr lang="en-US" sz="2800" dirty="0">
                <a:latin typeface="Calibri" panose="020F0502020204030204" pitchFamily="34" charset="0"/>
                <a:cs typeface="Calibri" panose="020F0502020204030204" pitchFamily="34" charset="0"/>
              </a:rPr>
              <a:t> share formation and evolution processes with “regular” hot </a:t>
            </a:r>
            <a:r>
              <a:rPr lang="en-US" sz="2800" dirty="0" err="1">
                <a:latin typeface="Calibri" panose="020F0502020204030204" pitchFamily="34" charset="0"/>
                <a:cs typeface="Calibri" panose="020F0502020204030204" pitchFamily="34" charset="0"/>
              </a:rPr>
              <a:t>Jupiters</a:t>
            </a:r>
            <a:r>
              <a:rPr lang="en-US" sz="2800" dirty="0">
                <a:latin typeface="Calibri" panose="020F0502020204030204" pitchFamily="34" charset="0"/>
                <a:cs typeface="Calibri" panose="020F0502020204030204" pitchFamily="34" charset="0"/>
              </a:rPr>
              <a:t>.</a:t>
            </a:r>
          </a:p>
        </p:txBody>
      </p:sp>
      <p:sp>
        <p:nvSpPr>
          <p:cNvPr id="9" name="Rectangle 8">
            <a:extLst>
              <a:ext uri="{FF2B5EF4-FFF2-40B4-BE49-F238E27FC236}">
                <a16:creationId xmlns:a16="http://schemas.microsoft.com/office/drawing/2014/main" id="{3BBDAB3B-8D71-834B-B4A0-3940DF90E5EB}"/>
              </a:ext>
            </a:extLst>
          </p:cNvPr>
          <p:cNvSpPr/>
          <p:nvPr/>
        </p:nvSpPr>
        <p:spPr>
          <a:xfrm>
            <a:off x="938463" y="1155033"/>
            <a:ext cx="3597442" cy="1782650"/>
          </a:xfrm>
          <a:prstGeom prst="rect">
            <a:avLst/>
          </a:prstGeom>
          <a:gradFill flip="none" rotWithShape="1">
            <a:gsLst>
              <a:gs pos="0">
                <a:schemeClr val="accent1">
                  <a:lumMod val="5000"/>
                  <a:lumOff val="95000"/>
                  <a:alpha val="36000"/>
                </a:schemeClr>
              </a:gs>
              <a:gs pos="100000">
                <a:schemeClr val="accent1">
                  <a:lumMod val="60000"/>
                  <a:lumOff val="40000"/>
                  <a:alpha val="37016"/>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B8DEC33-F2AF-954E-95DD-3C5D226908F5}"/>
              </a:ext>
            </a:extLst>
          </p:cNvPr>
          <p:cNvSpPr txBox="1"/>
          <p:nvPr/>
        </p:nvSpPr>
        <p:spPr>
          <a:xfrm>
            <a:off x="1336800" y="6330283"/>
            <a:ext cx="2800767" cy="523220"/>
          </a:xfrm>
          <a:prstGeom prst="rect">
            <a:avLst/>
          </a:prstGeom>
          <a:noFill/>
        </p:spPr>
        <p:txBody>
          <a:bodyPr wrap="none" rtlCol="0">
            <a:spAutoFit/>
          </a:bodyPr>
          <a:lstStyle/>
          <a:p>
            <a:pPr algn="l"/>
            <a:r>
              <a:rPr lang="en-US" sz="2800" dirty="0">
                <a:latin typeface="Garamond" panose="02020404030301010803" pitchFamily="18" charset="0"/>
              </a:rPr>
              <a:t>Baxter et al. (2021)</a:t>
            </a:r>
          </a:p>
        </p:txBody>
      </p:sp>
      <p:pic>
        <p:nvPicPr>
          <p:cNvPr id="13" name="Picture 12">
            <a:extLst>
              <a:ext uri="{FF2B5EF4-FFF2-40B4-BE49-F238E27FC236}">
                <a16:creationId xmlns:a16="http://schemas.microsoft.com/office/drawing/2014/main" id="{4846770D-2558-444C-89D4-D0AEB09D2F9D}"/>
              </a:ext>
            </a:extLst>
          </p:cNvPr>
          <p:cNvPicPr>
            <a:picLocks noChangeAspect="1"/>
          </p:cNvPicPr>
          <p:nvPr/>
        </p:nvPicPr>
        <p:blipFill rotWithShape="1">
          <a:blip r:embed="rId4"/>
          <a:srcRect l="12901" r="2532"/>
          <a:stretch/>
        </p:blipFill>
        <p:spPr>
          <a:xfrm>
            <a:off x="6144285" y="922505"/>
            <a:ext cx="3758840" cy="3623277"/>
          </a:xfrm>
          <a:prstGeom prst="rect">
            <a:avLst/>
          </a:prstGeom>
        </p:spPr>
      </p:pic>
      <p:sp>
        <p:nvSpPr>
          <p:cNvPr id="14" name="TextBox 13">
            <a:extLst>
              <a:ext uri="{FF2B5EF4-FFF2-40B4-BE49-F238E27FC236}">
                <a16:creationId xmlns:a16="http://schemas.microsoft.com/office/drawing/2014/main" id="{A6D2E7E4-352B-8648-B16F-FABE8BC7E901}"/>
              </a:ext>
            </a:extLst>
          </p:cNvPr>
          <p:cNvSpPr txBox="1"/>
          <p:nvPr/>
        </p:nvSpPr>
        <p:spPr>
          <a:xfrm>
            <a:off x="6854209" y="4390462"/>
            <a:ext cx="2553776" cy="523220"/>
          </a:xfrm>
          <a:prstGeom prst="rect">
            <a:avLst/>
          </a:prstGeom>
          <a:noFill/>
        </p:spPr>
        <p:txBody>
          <a:bodyPr wrap="none" rtlCol="0">
            <a:spAutoFit/>
          </a:bodyPr>
          <a:lstStyle/>
          <a:p>
            <a:pPr algn="l"/>
            <a:r>
              <a:rPr lang="en-US" sz="2800" dirty="0">
                <a:latin typeface="Garamond" panose="02020404030301010803" pitchFamily="18" charset="0"/>
              </a:rPr>
              <a:t>Wavelength (</a:t>
            </a:r>
            <a:r>
              <a:rPr lang="en-US" sz="2800" dirty="0" err="1">
                <a:latin typeface="Garamond" panose="02020404030301010803" pitchFamily="18" charset="0"/>
              </a:rPr>
              <a:t>μm</a:t>
            </a:r>
            <a:r>
              <a:rPr lang="en-US" sz="2800" dirty="0">
                <a:latin typeface="Garamond" panose="02020404030301010803" pitchFamily="18" charset="0"/>
              </a:rPr>
              <a:t>)</a:t>
            </a:r>
          </a:p>
        </p:txBody>
      </p:sp>
      <p:sp>
        <p:nvSpPr>
          <p:cNvPr id="16" name="TextBox 15">
            <a:extLst>
              <a:ext uri="{FF2B5EF4-FFF2-40B4-BE49-F238E27FC236}">
                <a16:creationId xmlns:a16="http://schemas.microsoft.com/office/drawing/2014/main" id="{6DA97E81-66FC-B34E-BF82-0DB54BB68BC1}"/>
              </a:ext>
            </a:extLst>
          </p:cNvPr>
          <p:cNvSpPr txBox="1"/>
          <p:nvPr/>
        </p:nvSpPr>
        <p:spPr>
          <a:xfrm rot="16200000">
            <a:off x="4732675" y="2472533"/>
            <a:ext cx="2071401" cy="523220"/>
          </a:xfrm>
          <a:prstGeom prst="rect">
            <a:avLst/>
          </a:prstGeom>
          <a:noFill/>
        </p:spPr>
        <p:txBody>
          <a:bodyPr wrap="none" rtlCol="0">
            <a:spAutoFit/>
          </a:bodyPr>
          <a:lstStyle/>
          <a:p>
            <a:pPr algn="l"/>
            <a:r>
              <a:rPr lang="en-US" sz="2800" dirty="0">
                <a:latin typeface="Garamond" panose="02020404030301010803" pitchFamily="18" charset="0"/>
              </a:rPr>
              <a:t>Cross-section</a:t>
            </a:r>
          </a:p>
        </p:txBody>
      </p:sp>
      <p:sp>
        <p:nvSpPr>
          <p:cNvPr id="17" name="Rectangle 16">
            <a:extLst>
              <a:ext uri="{FF2B5EF4-FFF2-40B4-BE49-F238E27FC236}">
                <a16:creationId xmlns:a16="http://schemas.microsoft.com/office/drawing/2014/main" id="{FDF95D07-A7FA-974E-BB81-FD942C432DBE}"/>
              </a:ext>
            </a:extLst>
          </p:cNvPr>
          <p:cNvSpPr/>
          <p:nvPr/>
        </p:nvSpPr>
        <p:spPr>
          <a:xfrm>
            <a:off x="6857970" y="1080000"/>
            <a:ext cx="460628" cy="3198324"/>
          </a:xfrm>
          <a:prstGeom prst="rect">
            <a:avLst/>
          </a:prstGeom>
          <a:solidFill>
            <a:schemeClr val="accent1">
              <a:alpha val="5625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2DF12CA-EF8C-1B49-A550-5ED5E9781DBC}"/>
              </a:ext>
            </a:extLst>
          </p:cNvPr>
          <p:cNvSpPr/>
          <p:nvPr/>
        </p:nvSpPr>
        <p:spPr>
          <a:xfrm>
            <a:off x="7976199" y="1080000"/>
            <a:ext cx="460628" cy="3198324"/>
          </a:xfrm>
          <a:prstGeom prst="rect">
            <a:avLst/>
          </a:prstGeom>
          <a:solidFill>
            <a:schemeClr val="accent1">
              <a:alpha val="5625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EC20E16-F488-1049-9B8B-06BA9A92548A}"/>
              </a:ext>
            </a:extLst>
          </p:cNvPr>
          <p:cNvSpPr txBox="1"/>
          <p:nvPr/>
        </p:nvSpPr>
        <p:spPr>
          <a:xfrm>
            <a:off x="10108380" y="2121728"/>
            <a:ext cx="3318829" cy="1323439"/>
          </a:xfrm>
          <a:prstGeom prst="rect">
            <a:avLst/>
          </a:prstGeom>
          <a:noFill/>
        </p:spPr>
        <p:txBody>
          <a:bodyPr wrap="square" rtlCol="0">
            <a:spAutoFit/>
          </a:bodyPr>
          <a:lstStyle/>
          <a:p>
            <a:pPr algn="l"/>
            <a:r>
              <a:rPr lang="en-US" sz="2000" dirty="0">
                <a:latin typeface="Garamond" panose="02020404030301010803" pitchFamily="18" charset="0"/>
              </a:rPr>
              <a:t>See also: </a:t>
            </a:r>
          </a:p>
          <a:p>
            <a:pPr algn="l"/>
            <a:endParaRPr lang="en-US" sz="2000" dirty="0">
              <a:latin typeface="Garamond" panose="02020404030301010803" pitchFamily="18" charset="0"/>
            </a:endParaRPr>
          </a:p>
          <a:p>
            <a:pPr algn="l"/>
            <a:r>
              <a:rPr lang="en-US" sz="2000" dirty="0">
                <a:latin typeface="Garamond" panose="02020404030301010803" pitchFamily="18" charset="0"/>
              </a:rPr>
              <a:t>Mansfield et al. </a:t>
            </a:r>
          </a:p>
          <a:p>
            <a:pPr algn="l"/>
            <a:r>
              <a:rPr lang="en-US" sz="2000" dirty="0">
                <a:latin typeface="Garamond" panose="02020404030301010803" pitchFamily="18" charset="0"/>
              </a:rPr>
              <a:t>(2022)</a:t>
            </a:r>
          </a:p>
        </p:txBody>
      </p:sp>
    </p:spTree>
    <p:extLst>
      <p:ext uri="{BB962C8B-B14F-4D97-AF65-F5344CB8AC3E}">
        <p14:creationId xmlns:p14="http://schemas.microsoft.com/office/powerpoint/2010/main" val="252828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A76AE-09B8-154E-89B8-A81AB0CA39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B7532EC-0D48-644B-BA75-70914193F26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291BE05-9204-D24B-9D38-E30E185782EA}"/>
              </a:ext>
            </a:extLst>
          </p:cNvPr>
          <p:cNvPicPr>
            <a:picLocks noChangeAspect="1"/>
          </p:cNvPicPr>
          <p:nvPr/>
        </p:nvPicPr>
        <p:blipFill rotWithShape="1">
          <a:blip r:embed="rId3">
            <a:extLst>
              <a:ext uri="{28A0092B-C50C-407E-A947-70E740481C1C}">
                <a14:useLocalDpi xmlns:a14="http://schemas.microsoft.com/office/drawing/2010/main" val="0"/>
              </a:ext>
            </a:extLst>
          </a:blip>
          <a:srcRect b="4528"/>
          <a:stretch/>
        </p:blipFill>
        <p:spPr>
          <a:xfrm>
            <a:off x="0" y="-158215"/>
            <a:ext cx="12192000" cy="7399714"/>
          </a:xfrm>
          <a:prstGeom prst="rect">
            <a:avLst/>
          </a:prstGeom>
        </p:spPr>
      </p:pic>
      <p:sp>
        <p:nvSpPr>
          <p:cNvPr id="5" name="TextBox 4">
            <a:extLst>
              <a:ext uri="{FF2B5EF4-FFF2-40B4-BE49-F238E27FC236}">
                <a16:creationId xmlns:a16="http://schemas.microsoft.com/office/drawing/2014/main" id="{C62B26B4-8B0D-A94C-9F11-E9919A6692F3}"/>
              </a:ext>
            </a:extLst>
          </p:cNvPr>
          <p:cNvSpPr txBox="1"/>
          <p:nvPr/>
        </p:nvSpPr>
        <p:spPr>
          <a:xfrm>
            <a:off x="9565678" y="138348"/>
            <a:ext cx="2375971" cy="400110"/>
          </a:xfrm>
          <a:prstGeom prst="rect">
            <a:avLst/>
          </a:prstGeom>
          <a:noFill/>
        </p:spPr>
        <p:txBody>
          <a:bodyPr wrap="none" rtlCol="0">
            <a:spAutoFit/>
          </a:bodyPr>
          <a:lstStyle/>
          <a:p>
            <a:pPr algn="l"/>
            <a:r>
              <a:rPr lang="en-US" sz="2000" dirty="0">
                <a:solidFill>
                  <a:schemeClr val="bg1"/>
                </a:solidFill>
                <a:latin typeface="Garamond" panose="02020404030301010803" pitchFamily="18" charset="0"/>
              </a:rPr>
              <a:t>Credits: Denis </a:t>
            </a:r>
            <a:r>
              <a:rPr lang="en-US" sz="2000" dirty="0" err="1">
                <a:solidFill>
                  <a:schemeClr val="bg1"/>
                </a:solidFill>
                <a:latin typeface="Garamond" panose="02020404030301010803" pitchFamily="18" charset="0"/>
              </a:rPr>
              <a:t>Bajram</a:t>
            </a:r>
            <a:endParaRPr lang="en-US" sz="2000" dirty="0">
              <a:solidFill>
                <a:schemeClr val="bg1"/>
              </a:solidFill>
              <a:latin typeface="Garamond" panose="02020404030301010803" pitchFamily="18" charset="0"/>
            </a:endParaRPr>
          </a:p>
        </p:txBody>
      </p:sp>
      <p:sp>
        <p:nvSpPr>
          <p:cNvPr id="6" name="TextBox 5">
            <a:extLst>
              <a:ext uri="{FF2B5EF4-FFF2-40B4-BE49-F238E27FC236}">
                <a16:creationId xmlns:a16="http://schemas.microsoft.com/office/drawing/2014/main" id="{3BD3D9D7-A55F-4A41-8346-F76FBABD2D8B}"/>
              </a:ext>
            </a:extLst>
          </p:cNvPr>
          <p:cNvSpPr txBox="1"/>
          <p:nvPr/>
        </p:nvSpPr>
        <p:spPr>
          <a:xfrm>
            <a:off x="2949754" y="623984"/>
            <a:ext cx="6574620" cy="523220"/>
          </a:xfrm>
          <a:prstGeom prst="rect">
            <a:avLst/>
          </a:prstGeom>
          <a:noFill/>
        </p:spPr>
        <p:txBody>
          <a:bodyPr wrap="none" rtlCol="0">
            <a:spAutoFit/>
          </a:bodyPr>
          <a:lstStyle/>
          <a:p>
            <a:pPr algn="l"/>
            <a:r>
              <a:rPr lang="en-US" sz="2800" b="1" dirty="0">
                <a:latin typeface="Helvetica" pitchFamily="2" charset="0"/>
              </a:rPr>
              <a:t>KELT-9b (4,000 K), archetype of UHJs</a:t>
            </a:r>
          </a:p>
        </p:txBody>
      </p:sp>
      <p:sp>
        <p:nvSpPr>
          <p:cNvPr id="7" name="TextBox 6">
            <a:extLst>
              <a:ext uri="{FF2B5EF4-FFF2-40B4-BE49-F238E27FC236}">
                <a16:creationId xmlns:a16="http://schemas.microsoft.com/office/drawing/2014/main" id="{F08DC07B-36EA-394F-95F3-948D28B1EEFA}"/>
              </a:ext>
            </a:extLst>
          </p:cNvPr>
          <p:cNvSpPr txBox="1"/>
          <p:nvPr/>
        </p:nvSpPr>
        <p:spPr>
          <a:xfrm>
            <a:off x="2838858" y="1392080"/>
            <a:ext cx="6658811" cy="954107"/>
          </a:xfrm>
          <a:prstGeom prst="rect">
            <a:avLst/>
          </a:prstGeom>
          <a:noFill/>
        </p:spPr>
        <p:txBody>
          <a:bodyPr wrap="none" rtlCol="0">
            <a:spAutoFit/>
          </a:bodyPr>
          <a:lstStyle/>
          <a:p>
            <a:pPr algn="ctr"/>
            <a:r>
              <a:rPr lang="en-US" sz="2800" dirty="0">
                <a:latin typeface="Calibri" panose="020F0502020204030204" pitchFamily="34" charset="0"/>
                <a:cs typeface="Calibri" panose="020F0502020204030204" pitchFamily="34" charset="0"/>
              </a:rPr>
              <a:t>UHJs as a population: </a:t>
            </a:r>
            <a:r>
              <a:rPr lang="en-US" sz="2800" dirty="0" err="1">
                <a:latin typeface="Calibri" panose="020F0502020204030204" pitchFamily="34" charset="0"/>
                <a:cs typeface="Calibri" panose="020F0502020204030204" pitchFamily="34" charset="0"/>
              </a:rPr>
              <a:t>Arcangeli</a:t>
            </a:r>
            <a:r>
              <a:rPr lang="en-US" sz="2800" dirty="0">
                <a:latin typeface="Calibri" panose="020F0502020204030204" pitchFamily="34" charset="0"/>
                <a:cs typeface="Calibri" panose="020F0502020204030204" pitchFamily="34" charset="0"/>
              </a:rPr>
              <a:t> et al. (2018),</a:t>
            </a:r>
          </a:p>
          <a:p>
            <a:pPr algn="ctr"/>
            <a:r>
              <a:rPr lang="en-US" sz="2800" dirty="0">
                <a:latin typeface="Calibri" panose="020F0502020204030204" pitchFamily="34" charset="0"/>
                <a:cs typeface="Calibri" panose="020F0502020204030204" pitchFamily="34" charset="0"/>
              </a:rPr>
              <a:t>Baxter et al. (2021), Mansfield et al. (2022)</a:t>
            </a:r>
          </a:p>
        </p:txBody>
      </p:sp>
      <p:sp>
        <p:nvSpPr>
          <p:cNvPr id="8" name="TextBox 7">
            <a:extLst>
              <a:ext uri="{FF2B5EF4-FFF2-40B4-BE49-F238E27FC236}">
                <a16:creationId xmlns:a16="http://schemas.microsoft.com/office/drawing/2014/main" id="{9E9F431C-EB19-BB45-B46A-AF282A97E2E9}"/>
              </a:ext>
            </a:extLst>
          </p:cNvPr>
          <p:cNvSpPr txBox="1"/>
          <p:nvPr/>
        </p:nvSpPr>
        <p:spPr>
          <a:xfrm>
            <a:off x="2463435" y="4541447"/>
            <a:ext cx="7265130" cy="1631216"/>
          </a:xfrm>
          <a:prstGeom prst="rect">
            <a:avLst/>
          </a:prstGeom>
          <a:solidFill>
            <a:schemeClr val="tx1">
              <a:alpha val="33000"/>
            </a:schemeClr>
          </a:solidFill>
        </p:spPr>
        <p:txBody>
          <a:bodyPr wrap="none" rtlCol="0">
            <a:spAutoFit/>
          </a:bodyPr>
          <a:lstStyle/>
          <a:p>
            <a:pPr algn="ctr"/>
            <a:r>
              <a:rPr lang="en-US" sz="5000" b="1" dirty="0">
                <a:solidFill>
                  <a:schemeClr val="bg1"/>
                </a:solidFill>
                <a:latin typeface="Helvetica" pitchFamily="2" charset="0"/>
              </a:rPr>
              <a:t>Iron gas is expected in </a:t>
            </a:r>
          </a:p>
          <a:p>
            <a:pPr algn="ctr"/>
            <a:r>
              <a:rPr lang="en-US" sz="5000" b="1" dirty="0">
                <a:solidFill>
                  <a:schemeClr val="bg1"/>
                </a:solidFill>
                <a:latin typeface="Helvetica" pitchFamily="2" charset="0"/>
              </a:rPr>
              <a:t>their atmosphere!</a:t>
            </a:r>
          </a:p>
        </p:txBody>
      </p:sp>
    </p:spTree>
    <p:extLst>
      <p:ext uri="{BB962C8B-B14F-4D97-AF65-F5344CB8AC3E}">
        <p14:creationId xmlns:p14="http://schemas.microsoft.com/office/powerpoint/2010/main" val="9246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35B6A-2E44-834A-B6B7-C33DB7FF0AF3}"/>
              </a:ext>
            </a:extLst>
          </p:cNvPr>
          <p:cNvSpPr>
            <a:spLocks noGrp="1"/>
          </p:cNvSpPr>
          <p:nvPr>
            <p:ph type="title"/>
          </p:nvPr>
        </p:nvSpPr>
        <p:spPr/>
        <p:txBody>
          <a:bodyPr>
            <a:normAutofit/>
          </a:bodyPr>
          <a:lstStyle/>
          <a:p>
            <a:r>
              <a:rPr lang="en-US" dirty="0"/>
              <a:t>A new tool to study (U)HJs, optical HR phase curves</a:t>
            </a:r>
          </a:p>
        </p:txBody>
      </p:sp>
      <p:pic>
        <p:nvPicPr>
          <p:cNvPr id="5" name="Content Placeholder 6" descr="Diagram&#10;&#10;Description automatically generated">
            <a:extLst>
              <a:ext uri="{FF2B5EF4-FFF2-40B4-BE49-F238E27FC236}">
                <a16:creationId xmlns:a16="http://schemas.microsoft.com/office/drawing/2014/main" id="{343836B7-4689-2C4B-BBFE-301F219CA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186" y="1089606"/>
            <a:ext cx="3442486" cy="2649407"/>
          </a:xfrm>
          <a:prstGeom prst="rect">
            <a:avLst/>
          </a:prstGeom>
        </p:spPr>
      </p:pic>
      <p:sp>
        <p:nvSpPr>
          <p:cNvPr id="10" name="TextBox 9">
            <a:extLst>
              <a:ext uri="{FF2B5EF4-FFF2-40B4-BE49-F238E27FC236}">
                <a16:creationId xmlns:a16="http://schemas.microsoft.com/office/drawing/2014/main" id="{3A71A79D-44A2-5448-A5C2-B6CA0B0A1173}"/>
              </a:ext>
            </a:extLst>
          </p:cNvPr>
          <p:cNvSpPr txBox="1"/>
          <p:nvPr/>
        </p:nvSpPr>
        <p:spPr>
          <a:xfrm>
            <a:off x="1542465" y="3530184"/>
            <a:ext cx="2292744" cy="400110"/>
          </a:xfrm>
          <a:prstGeom prst="rect">
            <a:avLst/>
          </a:prstGeom>
          <a:noFill/>
        </p:spPr>
        <p:txBody>
          <a:bodyPr wrap="none" rtlCol="0">
            <a:spAutoFit/>
          </a:bodyPr>
          <a:lstStyle/>
          <a:p>
            <a:pPr algn="l"/>
            <a:r>
              <a:rPr lang="en-US" sz="2000" dirty="0">
                <a:latin typeface="Garamond" panose="02020404030301010803" pitchFamily="18" charset="0"/>
              </a:rPr>
              <a:t>Credits: Joshua Winn</a:t>
            </a:r>
          </a:p>
        </p:txBody>
      </p:sp>
      <p:grpSp>
        <p:nvGrpSpPr>
          <p:cNvPr id="6" name="Group 5">
            <a:extLst>
              <a:ext uri="{FF2B5EF4-FFF2-40B4-BE49-F238E27FC236}">
                <a16:creationId xmlns:a16="http://schemas.microsoft.com/office/drawing/2014/main" id="{9555680E-F513-AC49-BC35-93604F6FD67D}"/>
              </a:ext>
            </a:extLst>
          </p:cNvPr>
          <p:cNvGrpSpPr/>
          <p:nvPr/>
        </p:nvGrpSpPr>
        <p:grpSpPr>
          <a:xfrm>
            <a:off x="7643721" y="879512"/>
            <a:ext cx="4057254" cy="4839368"/>
            <a:chOff x="5390851" y="1129274"/>
            <a:chExt cx="4057254" cy="4839368"/>
          </a:xfrm>
        </p:grpSpPr>
        <p:pic>
          <p:nvPicPr>
            <p:cNvPr id="4" name="Picture 3">
              <a:extLst>
                <a:ext uri="{FF2B5EF4-FFF2-40B4-BE49-F238E27FC236}">
                  <a16:creationId xmlns:a16="http://schemas.microsoft.com/office/drawing/2014/main" id="{5218D7F9-3E4A-FB4B-AE18-EE58503DF114}"/>
                </a:ext>
              </a:extLst>
            </p:cNvPr>
            <p:cNvPicPr>
              <a:picLocks noChangeAspect="1"/>
            </p:cNvPicPr>
            <p:nvPr/>
          </p:nvPicPr>
          <p:blipFill rotWithShape="1">
            <a:blip r:embed="rId4"/>
            <a:srcRect l="17833" b="7325"/>
            <a:stretch/>
          </p:blipFill>
          <p:spPr>
            <a:xfrm>
              <a:off x="6326456" y="1129274"/>
              <a:ext cx="2786246" cy="4006507"/>
            </a:xfrm>
            <a:prstGeom prst="rect">
              <a:avLst/>
            </a:prstGeom>
          </p:spPr>
        </p:pic>
        <p:sp>
          <p:nvSpPr>
            <p:cNvPr id="11" name="TextBox 10">
              <a:extLst>
                <a:ext uri="{FF2B5EF4-FFF2-40B4-BE49-F238E27FC236}">
                  <a16:creationId xmlns:a16="http://schemas.microsoft.com/office/drawing/2014/main" id="{86029FF3-6A12-2C40-B38C-8C2F67D61802}"/>
                </a:ext>
              </a:extLst>
            </p:cNvPr>
            <p:cNvSpPr txBox="1"/>
            <p:nvPr/>
          </p:nvSpPr>
          <p:spPr>
            <a:xfrm>
              <a:off x="6289099" y="5506977"/>
              <a:ext cx="3159006" cy="461665"/>
            </a:xfrm>
            <a:prstGeom prst="rect">
              <a:avLst/>
            </a:prstGeom>
            <a:noFill/>
          </p:spPr>
          <p:txBody>
            <a:bodyPr wrap="none" rtlCol="0">
              <a:spAutoFit/>
            </a:bodyPr>
            <a:lstStyle/>
            <a:p>
              <a:pPr algn="l"/>
              <a:r>
                <a:rPr lang="en-US" sz="2400" dirty="0" err="1">
                  <a:latin typeface="Garamond" panose="02020404030301010803" pitchFamily="18" charset="0"/>
                </a:rPr>
                <a:t>Hoeijmakers</a:t>
              </a:r>
              <a:r>
                <a:rPr lang="en-US" sz="2400" dirty="0">
                  <a:latin typeface="Garamond" panose="02020404030301010803" pitchFamily="18" charset="0"/>
                </a:rPr>
                <a:t> et al. (2015)</a:t>
              </a:r>
            </a:p>
          </p:txBody>
        </p:sp>
        <p:sp>
          <p:nvSpPr>
            <p:cNvPr id="13" name="TextBox 12">
              <a:extLst>
                <a:ext uri="{FF2B5EF4-FFF2-40B4-BE49-F238E27FC236}">
                  <a16:creationId xmlns:a16="http://schemas.microsoft.com/office/drawing/2014/main" id="{EED2BE7D-60D9-384A-9F27-FB648CEE3892}"/>
                </a:ext>
              </a:extLst>
            </p:cNvPr>
            <p:cNvSpPr txBox="1"/>
            <p:nvPr/>
          </p:nvSpPr>
          <p:spPr>
            <a:xfrm rot="16200000">
              <a:off x="5892782" y="4006199"/>
              <a:ext cx="352982" cy="523220"/>
            </a:xfrm>
            <a:prstGeom prst="rect">
              <a:avLst/>
            </a:prstGeom>
            <a:noFill/>
          </p:spPr>
          <p:txBody>
            <a:bodyPr wrap="none" rtlCol="0">
              <a:spAutoFit/>
            </a:bodyPr>
            <a:lstStyle/>
            <a:p>
              <a:pPr algn="l"/>
              <a:r>
                <a:rPr lang="en-US" sz="2800" dirty="0">
                  <a:latin typeface="Garamond" panose="02020404030301010803" pitchFamily="18" charset="0"/>
                </a:rPr>
                <a:t>0</a:t>
              </a:r>
            </a:p>
          </p:txBody>
        </p:sp>
        <p:sp>
          <p:nvSpPr>
            <p:cNvPr id="14" name="TextBox 13">
              <a:extLst>
                <a:ext uri="{FF2B5EF4-FFF2-40B4-BE49-F238E27FC236}">
                  <a16:creationId xmlns:a16="http://schemas.microsoft.com/office/drawing/2014/main" id="{3A7C91A0-D182-B74A-9377-ED9F7CA5D426}"/>
                </a:ext>
              </a:extLst>
            </p:cNvPr>
            <p:cNvSpPr txBox="1"/>
            <p:nvPr/>
          </p:nvSpPr>
          <p:spPr>
            <a:xfrm rot="16200000">
              <a:off x="5742889" y="1950829"/>
              <a:ext cx="599844" cy="523220"/>
            </a:xfrm>
            <a:prstGeom prst="rect">
              <a:avLst/>
            </a:prstGeom>
            <a:noFill/>
          </p:spPr>
          <p:txBody>
            <a:bodyPr wrap="none" rtlCol="0">
              <a:spAutoFit/>
            </a:bodyPr>
            <a:lstStyle/>
            <a:p>
              <a:pPr algn="l"/>
              <a:r>
                <a:rPr lang="en-US" sz="2800" dirty="0">
                  <a:latin typeface="Garamond" panose="02020404030301010803" pitchFamily="18" charset="0"/>
                </a:rPr>
                <a:t>0.5</a:t>
              </a:r>
            </a:p>
          </p:txBody>
        </p:sp>
        <p:sp>
          <p:nvSpPr>
            <p:cNvPr id="15" name="TextBox 14">
              <a:extLst>
                <a:ext uri="{FF2B5EF4-FFF2-40B4-BE49-F238E27FC236}">
                  <a16:creationId xmlns:a16="http://schemas.microsoft.com/office/drawing/2014/main" id="{AC8F5ED1-AC01-3945-B60A-02FB71CB6E6F}"/>
                </a:ext>
              </a:extLst>
            </p:cNvPr>
            <p:cNvSpPr txBox="1"/>
            <p:nvPr/>
          </p:nvSpPr>
          <p:spPr>
            <a:xfrm rot="16200000">
              <a:off x="5711315" y="2955641"/>
              <a:ext cx="768159" cy="523220"/>
            </a:xfrm>
            <a:prstGeom prst="rect">
              <a:avLst/>
            </a:prstGeom>
            <a:noFill/>
          </p:spPr>
          <p:txBody>
            <a:bodyPr wrap="none" rtlCol="0">
              <a:spAutoFit/>
            </a:bodyPr>
            <a:lstStyle/>
            <a:p>
              <a:pPr algn="l"/>
              <a:r>
                <a:rPr lang="en-US" sz="2800" dirty="0">
                  <a:latin typeface="Garamond" panose="02020404030301010803" pitchFamily="18" charset="0"/>
                </a:rPr>
                <a:t>0.25</a:t>
              </a:r>
            </a:p>
          </p:txBody>
        </p:sp>
        <p:sp>
          <p:nvSpPr>
            <p:cNvPr id="16" name="TextBox 15">
              <a:extLst>
                <a:ext uri="{FF2B5EF4-FFF2-40B4-BE49-F238E27FC236}">
                  <a16:creationId xmlns:a16="http://schemas.microsoft.com/office/drawing/2014/main" id="{BCADD865-FD4B-204C-9DA0-78E5BC466F02}"/>
                </a:ext>
              </a:extLst>
            </p:cNvPr>
            <p:cNvSpPr txBox="1"/>
            <p:nvPr/>
          </p:nvSpPr>
          <p:spPr>
            <a:xfrm rot="16200000">
              <a:off x="4686491" y="2916799"/>
              <a:ext cx="1931939" cy="523220"/>
            </a:xfrm>
            <a:prstGeom prst="rect">
              <a:avLst/>
            </a:prstGeom>
            <a:noFill/>
          </p:spPr>
          <p:txBody>
            <a:bodyPr wrap="none" rtlCol="0">
              <a:spAutoFit/>
            </a:bodyPr>
            <a:lstStyle/>
            <a:p>
              <a:pPr algn="l"/>
              <a:r>
                <a:rPr lang="en-US" sz="2800" dirty="0">
                  <a:latin typeface="Garamond" panose="02020404030301010803" pitchFamily="18" charset="0"/>
                </a:rPr>
                <a:t>Planet phase</a:t>
              </a:r>
            </a:p>
          </p:txBody>
        </p:sp>
        <p:sp>
          <p:nvSpPr>
            <p:cNvPr id="17" name="TextBox 16">
              <a:extLst>
                <a:ext uri="{FF2B5EF4-FFF2-40B4-BE49-F238E27FC236}">
                  <a16:creationId xmlns:a16="http://schemas.microsoft.com/office/drawing/2014/main" id="{CFF66393-82CA-A44E-85AA-6C4E0C22891F}"/>
                </a:ext>
              </a:extLst>
            </p:cNvPr>
            <p:cNvSpPr txBox="1"/>
            <p:nvPr/>
          </p:nvSpPr>
          <p:spPr>
            <a:xfrm>
              <a:off x="6805746" y="5085984"/>
              <a:ext cx="1787541" cy="523220"/>
            </a:xfrm>
            <a:prstGeom prst="rect">
              <a:avLst/>
            </a:prstGeom>
            <a:noFill/>
          </p:spPr>
          <p:txBody>
            <a:bodyPr wrap="none" rtlCol="0">
              <a:spAutoFit/>
            </a:bodyPr>
            <a:lstStyle/>
            <a:p>
              <a:pPr algn="l"/>
              <a:r>
                <a:rPr lang="en-US" sz="2800" dirty="0">
                  <a:latin typeface="Garamond" panose="02020404030301010803" pitchFamily="18" charset="0"/>
                </a:rPr>
                <a:t>Wavelength</a:t>
              </a:r>
            </a:p>
          </p:txBody>
        </p:sp>
      </p:grpSp>
      <p:sp>
        <p:nvSpPr>
          <p:cNvPr id="3" name="TextBox 2">
            <a:extLst>
              <a:ext uri="{FF2B5EF4-FFF2-40B4-BE49-F238E27FC236}">
                <a16:creationId xmlns:a16="http://schemas.microsoft.com/office/drawing/2014/main" id="{30C4DC8A-AB1D-5C4D-AA2C-20D50F392F9D}"/>
              </a:ext>
            </a:extLst>
          </p:cNvPr>
          <p:cNvSpPr txBox="1"/>
          <p:nvPr/>
        </p:nvSpPr>
        <p:spPr>
          <a:xfrm>
            <a:off x="1345843" y="4250111"/>
            <a:ext cx="5497018" cy="954107"/>
          </a:xfrm>
          <a:prstGeom prst="rect">
            <a:avLst/>
          </a:prstGeom>
          <a:noFill/>
        </p:spPr>
        <p:txBody>
          <a:bodyPr wrap="none" rtlCol="0">
            <a:spAutoFit/>
          </a:bodyPr>
          <a:lstStyle/>
          <a:p>
            <a:pPr algn="l"/>
            <a:r>
              <a:rPr lang="en-US" sz="2800" dirty="0">
                <a:latin typeface="Calibri" panose="020F0502020204030204" pitchFamily="34" charset="0"/>
                <a:cs typeface="Calibri" panose="020F0502020204030204" pitchFamily="34" charset="0"/>
              </a:rPr>
              <a:t>SNR on individual iron line:</a:t>
            </a:r>
          </a:p>
          <a:p>
            <a:r>
              <a:rPr lang="en-US" sz="2800" dirty="0" err="1">
                <a:latin typeface="Calibri" panose="020F0502020204030204" pitchFamily="34" charset="0"/>
                <a:cs typeface="Calibri" panose="020F0502020204030204" pitchFamily="34" charset="0"/>
              </a:rPr>
              <a:t>Fp</a:t>
            </a:r>
            <a:r>
              <a:rPr lang="en-US" sz="2800" dirty="0">
                <a:latin typeface="Calibri" panose="020F0502020204030204" pitchFamily="34" charset="0"/>
                <a:cs typeface="Calibri" panose="020F0502020204030204" pitchFamily="34" charset="0"/>
              </a:rPr>
              <a:t>/F</a:t>
            </a:r>
            <a:r>
              <a:rPr lang="en-US" sz="2800" baseline="-25000" dirty="0">
                <a:latin typeface="Calibri" panose="020F0502020204030204" pitchFamily="34" charset="0"/>
                <a:cs typeface="Calibri" panose="020F0502020204030204" pitchFamily="34" charset="0"/>
              </a:rPr>
              <a:t>★</a:t>
            </a:r>
            <a:r>
              <a:rPr lang="en-US" sz="2800" dirty="0">
                <a:latin typeface="Calibri" panose="020F0502020204030204" pitchFamily="34" charset="0"/>
                <a:cs typeface="Calibri" panose="020F0502020204030204" pitchFamily="34" charset="0"/>
              </a:rPr>
              <a:t> · SNR</a:t>
            </a:r>
            <a:r>
              <a:rPr lang="en-US" sz="2800" baseline="-25000"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 1.e-6 · 1,000 = 1.e-3</a:t>
            </a:r>
          </a:p>
        </p:txBody>
      </p:sp>
      <p:sp>
        <p:nvSpPr>
          <p:cNvPr id="7" name="TextBox 6">
            <a:extLst>
              <a:ext uri="{FF2B5EF4-FFF2-40B4-BE49-F238E27FC236}">
                <a16:creationId xmlns:a16="http://schemas.microsoft.com/office/drawing/2014/main" id="{E5C67B5F-6364-C442-963B-7884AED8BFE3}"/>
              </a:ext>
            </a:extLst>
          </p:cNvPr>
          <p:cNvSpPr txBox="1"/>
          <p:nvPr/>
        </p:nvSpPr>
        <p:spPr>
          <a:xfrm>
            <a:off x="1425448" y="5277741"/>
            <a:ext cx="5337808" cy="1323439"/>
          </a:xfrm>
          <a:prstGeom prst="rect">
            <a:avLst/>
          </a:prstGeom>
          <a:noFill/>
        </p:spPr>
        <p:txBody>
          <a:bodyPr wrap="none" rtlCol="0">
            <a:spAutoFit/>
          </a:bodyPr>
          <a:lstStyle/>
          <a:p>
            <a:pPr algn="ctr"/>
            <a:r>
              <a:rPr lang="en-US" sz="4000" dirty="0">
                <a:latin typeface="Calibri" panose="020F0502020204030204" pitchFamily="34" charset="0"/>
                <a:cs typeface="Calibri" panose="020F0502020204030204" pitchFamily="34" charset="0"/>
              </a:rPr>
              <a:t>Not within reach of our </a:t>
            </a:r>
          </a:p>
          <a:p>
            <a:pPr algn="ctr"/>
            <a:r>
              <a:rPr lang="en-US" sz="4000" dirty="0">
                <a:latin typeface="Calibri" panose="020F0502020204030204" pitchFamily="34" charset="0"/>
                <a:cs typeface="Calibri" panose="020F0502020204030204" pitchFamily="34" charset="0"/>
              </a:rPr>
              <a:t>current best instruments</a:t>
            </a:r>
          </a:p>
        </p:txBody>
      </p:sp>
    </p:spTree>
    <p:extLst>
      <p:ext uri="{BB962C8B-B14F-4D97-AF65-F5344CB8AC3E}">
        <p14:creationId xmlns:p14="http://schemas.microsoft.com/office/powerpoint/2010/main" val="397658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BCB7B-E18F-7D4E-8640-5939FF77C3C7}"/>
              </a:ext>
            </a:extLst>
          </p:cNvPr>
          <p:cNvSpPr>
            <a:spLocks noGrp="1"/>
          </p:cNvSpPr>
          <p:nvPr>
            <p:ph type="title"/>
          </p:nvPr>
        </p:nvSpPr>
        <p:spPr/>
        <p:txBody>
          <a:bodyPr/>
          <a:lstStyle/>
          <a:p>
            <a:r>
              <a:rPr lang="en-US" dirty="0"/>
              <a:t>Cumulate signal from thousands of individual lines</a:t>
            </a:r>
          </a:p>
        </p:txBody>
      </p:sp>
      <p:pic>
        <p:nvPicPr>
          <p:cNvPr id="11" name="Content Placeholder 10">
            <a:extLst>
              <a:ext uri="{FF2B5EF4-FFF2-40B4-BE49-F238E27FC236}">
                <a16:creationId xmlns:a16="http://schemas.microsoft.com/office/drawing/2014/main" id="{3C950887-4A56-F640-BEF8-278E8717D9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5913" y="879512"/>
            <a:ext cx="6961238" cy="5568990"/>
          </a:xfrm>
        </p:spPr>
      </p:pic>
      <p:grpSp>
        <p:nvGrpSpPr>
          <p:cNvPr id="12" name="Group 11">
            <a:extLst>
              <a:ext uri="{FF2B5EF4-FFF2-40B4-BE49-F238E27FC236}">
                <a16:creationId xmlns:a16="http://schemas.microsoft.com/office/drawing/2014/main" id="{F740148D-ABFA-5945-A642-F141601FBC9A}"/>
              </a:ext>
            </a:extLst>
          </p:cNvPr>
          <p:cNvGrpSpPr/>
          <p:nvPr/>
        </p:nvGrpSpPr>
        <p:grpSpPr>
          <a:xfrm>
            <a:off x="7643721" y="879512"/>
            <a:ext cx="4057254" cy="4839368"/>
            <a:chOff x="5390851" y="1129274"/>
            <a:chExt cx="4057254" cy="4839368"/>
          </a:xfrm>
        </p:grpSpPr>
        <p:pic>
          <p:nvPicPr>
            <p:cNvPr id="13" name="Picture 12">
              <a:extLst>
                <a:ext uri="{FF2B5EF4-FFF2-40B4-BE49-F238E27FC236}">
                  <a16:creationId xmlns:a16="http://schemas.microsoft.com/office/drawing/2014/main" id="{3DAF60B0-CA37-D944-A150-1D4AC9AC9ECB}"/>
                </a:ext>
              </a:extLst>
            </p:cNvPr>
            <p:cNvPicPr>
              <a:picLocks noChangeAspect="1"/>
            </p:cNvPicPr>
            <p:nvPr/>
          </p:nvPicPr>
          <p:blipFill rotWithShape="1">
            <a:blip r:embed="rId3"/>
            <a:srcRect l="17833" b="7325"/>
            <a:stretch/>
          </p:blipFill>
          <p:spPr>
            <a:xfrm>
              <a:off x="6326456" y="1129274"/>
              <a:ext cx="2786246" cy="4006507"/>
            </a:xfrm>
            <a:prstGeom prst="rect">
              <a:avLst/>
            </a:prstGeom>
          </p:spPr>
        </p:pic>
        <p:sp>
          <p:nvSpPr>
            <p:cNvPr id="14" name="TextBox 13">
              <a:extLst>
                <a:ext uri="{FF2B5EF4-FFF2-40B4-BE49-F238E27FC236}">
                  <a16:creationId xmlns:a16="http://schemas.microsoft.com/office/drawing/2014/main" id="{B7FF6492-7303-4240-9187-C6C095F6439C}"/>
                </a:ext>
              </a:extLst>
            </p:cNvPr>
            <p:cNvSpPr txBox="1"/>
            <p:nvPr/>
          </p:nvSpPr>
          <p:spPr>
            <a:xfrm>
              <a:off x="6289099" y="5506977"/>
              <a:ext cx="3159006" cy="461665"/>
            </a:xfrm>
            <a:prstGeom prst="rect">
              <a:avLst/>
            </a:prstGeom>
            <a:noFill/>
          </p:spPr>
          <p:txBody>
            <a:bodyPr wrap="none" rtlCol="0">
              <a:spAutoFit/>
            </a:bodyPr>
            <a:lstStyle/>
            <a:p>
              <a:pPr algn="l"/>
              <a:r>
                <a:rPr lang="en-US" sz="2400" dirty="0" err="1">
                  <a:latin typeface="Garamond" panose="02020404030301010803" pitchFamily="18" charset="0"/>
                </a:rPr>
                <a:t>Hoeijmakers</a:t>
              </a:r>
              <a:r>
                <a:rPr lang="en-US" sz="2400" dirty="0">
                  <a:latin typeface="Garamond" panose="02020404030301010803" pitchFamily="18" charset="0"/>
                </a:rPr>
                <a:t> et al. (2015)</a:t>
              </a:r>
            </a:p>
          </p:txBody>
        </p:sp>
        <p:sp>
          <p:nvSpPr>
            <p:cNvPr id="15" name="TextBox 14">
              <a:extLst>
                <a:ext uri="{FF2B5EF4-FFF2-40B4-BE49-F238E27FC236}">
                  <a16:creationId xmlns:a16="http://schemas.microsoft.com/office/drawing/2014/main" id="{156472CE-272E-C14F-A16A-5265F588F84F}"/>
                </a:ext>
              </a:extLst>
            </p:cNvPr>
            <p:cNvSpPr txBox="1"/>
            <p:nvPr/>
          </p:nvSpPr>
          <p:spPr>
            <a:xfrm rot="16200000">
              <a:off x="5892782" y="4006199"/>
              <a:ext cx="352982" cy="523220"/>
            </a:xfrm>
            <a:prstGeom prst="rect">
              <a:avLst/>
            </a:prstGeom>
            <a:noFill/>
          </p:spPr>
          <p:txBody>
            <a:bodyPr wrap="none" rtlCol="0">
              <a:spAutoFit/>
            </a:bodyPr>
            <a:lstStyle/>
            <a:p>
              <a:pPr algn="l"/>
              <a:r>
                <a:rPr lang="en-US" sz="2800" dirty="0">
                  <a:latin typeface="Garamond" panose="02020404030301010803" pitchFamily="18" charset="0"/>
                </a:rPr>
                <a:t>0</a:t>
              </a:r>
            </a:p>
          </p:txBody>
        </p:sp>
        <p:sp>
          <p:nvSpPr>
            <p:cNvPr id="16" name="TextBox 15">
              <a:extLst>
                <a:ext uri="{FF2B5EF4-FFF2-40B4-BE49-F238E27FC236}">
                  <a16:creationId xmlns:a16="http://schemas.microsoft.com/office/drawing/2014/main" id="{6C1C2764-ABC8-1B4D-9B65-4F3888B2F50D}"/>
                </a:ext>
              </a:extLst>
            </p:cNvPr>
            <p:cNvSpPr txBox="1"/>
            <p:nvPr/>
          </p:nvSpPr>
          <p:spPr>
            <a:xfrm rot="16200000">
              <a:off x="5742889" y="1950829"/>
              <a:ext cx="599844" cy="523220"/>
            </a:xfrm>
            <a:prstGeom prst="rect">
              <a:avLst/>
            </a:prstGeom>
            <a:noFill/>
          </p:spPr>
          <p:txBody>
            <a:bodyPr wrap="none" rtlCol="0">
              <a:spAutoFit/>
            </a:bodyPr>
            <a:lstStyle/>
            <a:p>
              <a:pPr algn="l"/>
              <a:r>
                <a:rPr lang="en-US" sz="2800" dirty="0">
                  <a:latin typeface="Garamond" panose="02020404030301010803" pitchFamily="18" charset="0"/>
                </a:rPr>
                <a:t>0.5</a:t>
              </a:r>
            </a:p>
          </p:txBody>
        </p:sp>
        <p:sp>
          <p:nvSpPr>
            <p:cNvPr id="17" name="TextBox 16">
              <a:extLst>
                <a:ext uri="{FF2B5EF4-FFF2-40B4-BE49-F238E27FC236}">
                  <a16:creationId xmlns:a16="http://schemas.microsoft.com/office/drawing/2014/main" id="{9C760BF2-93DB-C246-A603-7BFA79BF65C6}"/>
                </a:ext>
              </a:extLst>
            </p:cNvPr>
            <p:cNvSpPr txBox="1"/>
            <p:nvPr/>
          </p:nvSpPr>
          <p:spPr>
            <a:xfrm rot="16200000">
              <a:off x="5711315" y="2955641"/>
              <a:ext cx="768159" cy="523220"/>
            </a:xfrm>
            <a:prstGeom prst="rect">
              <a:avLst/>
            </a:prstGeom>
            <a:noFill/>
          </p:spPr>
          <p:txBody>
            <a:bodyPr wrap="none" rtlCol="0">
              <a:spAutoFit/>
            </a:bodyPr>
            <a:lstStyle/>
            <a:p>
              <a:pPr algn="l"/>
              <a:r>
                <a:rPr lang="en-US" sz="2800" dirty="0">
                  <a:latin typeface="Garamond" panose="02020404030301010803" pitchFamily="18" charset="0"/>
                </a:rPr>
                <a:t>0.25</a:t>
              </a:r>
            </a:p>
          </p:txBody>
        </p:sp>
        <p:sp>
          <p:nvSpPr>
            <p:cNvPr id="18" name="TextBox 17">
              <a:extLst>
                <a:ext uri="{FF2B5EF4-FFF2-40B4-BE49-F238E27FC236}">
                  <a16:creationId xmlns:a16="http://schemas.microsoft.com/office/drawing/2014/main" id="{94796447-86C0-7E45-A4B6-43BDC87B6047}"/>
                </a:ext>
              </a:extLst>
            </p:cNvPr>
            <p:cNvSpPr txBox="1"/>
            <p:nvPr/>
          </p:nvSpPr>
          <p:spPr>
            <a:xfrm rot="16200000">
              <a:off x="4686491" y="2916799"/>
              <a:ext cx="1931939" cy="523220"/>
            </a:xfrm>
            <a:prstGeom prst="rect">
              <a:avLst/>
            </a:prstGeom>
            <a:noFill/>
          </p:spPr>
          <p:txBody>
            <a:bodyPr wrap="none" rtlCol="0">
              <a:spAutoFit/>
            </a:bodyPr>
            <a:lstStyle/>
            <a:p>
              <a:pPr algn="l"/>
              <a:r>
                <a:rPr lang="en-US" sz="2800" dirty="0">
                  <a:latin typeface="Garamond" panose="02020404030301010803" pitchFamily="18" charset="0"/>
                </a:rPr>
                <a:t>Planet phase</a:t>
              </a:r>
            </a:p>
          </p:txBody>
        </p:sp>
        <p:sp>
          <p:nvSpPr>
            <p:cNvPr id="19" name="TextBox 18">
              <a:extLst>
                <a:ext uri="{FF2B5EF4-FFF2-40B4-BE49-F238E27FC236}">
                  <a16:creationId xmlns:a16="http://schemas.microsoft.com/office/drawing/2014/main" id="{7B16F0CF-D6B7-434B-92BC-913282CD5814}"/>
                </a:ext>
              </a:extLst>
            </p:cNvPr>
            <p:cNvSpPr txBox="1"/>
            <p:nvPr/>
          </p:nvSpPr>
          <p:spPr>
            <a:xfrm>
              <a:off x="6805746" y="5085984"/>
              <a:ext cx="1787541" cy="523220"/>
            </a:xfrm>
            <a:prstGeom prst="rect">
              <a:avLst/>
            </a:prstGeom>
            <a:noFill/>
          </p:spPr>
          <p:txBody>
            <a:bodyPr wrap="none" rtlCol="0">
              <a:spAutoFit/>
            </a:bodyPr>
            <a:lstStyle/>
            <a:p>
              <a:pPr algn="l"/>
              <a:r>
                <a:rPr lang="en-US" sz="2800" dirty="0">
                  <a:latin typeface="Garamond" panose="02020404030301010803" pitchFamily="18" charset="0"/>
                </a:rPr>
                <a:t>Wavelength</a:t>
              </a:r>
            </a:p>
          </p:txBody>
        </p:sp>
      </p:grpSp>
    </p:spTree>
    <p:extLst>
      <p:ext uri="{BB962C8B-B14F-4D97-AF65-F5344CB8AC3E}">
        <p14:creationId xmlns:p14="http://schemas.microsoft.com/office/powerpoint/2010/main" val="2309569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35B6A-2E44-834A-B6B7-C33DB7FF0AF3}"/>
              </a:ext>
            </a:extLst>
          </p:cNvPr>
          <p:cNvSpPr>
            <a:spLocks noGrp="1"/>
          </p:cNvSpPr>
          <p:nvPr>
            <p:ph type="title"/>
          </p:nvPr>
        </p:nvSpPr>
        <p:spPr/>
        <p:txBody>
          <a:bodyPr>
            <a:normAutofit/>
          </a:bodyPr>
          <a:lstStyle/>
          <a:p>
            <a:r>
              <a:rPr lang="en-US" dirty="0"/>
              <a:t>A new tool to study (U)HJs, optical HR phase curves</a:t>
            </a:r>
          </a:p>
        </p:txBody>
      </p:sp>
      <p:pic>
        <p:nvPicPr>
          <p:cNvPr id="5" name="Content Placeholder 6" descr="Diagram&#10;&#10;Description automatically generated">
            <a:extLst>
              <a:ext uri="{FF2B5EF4-FFF2-40B4-BE49-F238E27FC236}">
                <a16:creationId xmlns:a16="http://schemas.microsoft.com/office/drawing/2014/main" id="{343836B7-4689-2C4B-BBFE-301F219CA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186" y="1089606"/>
            <a:ext cx="3442486" cy="2649407"/>
          </a:xfrm>
          <a:prstGeom prst="rect">
            <a:avLst/>
          </a:prstGeom>
        </p:spPr>
      </p:pic>
      <p:sp>
        <p:nvSpPr>
          <p:cNvPr id="10" name="TextBox 9">
            <a:extLst>
              <a:ext uri="{FF2B5EF4-FFF2-40B4-BE49-F238E27FC236}">
                <a16:creationId xmlns:a16="http://schemas.microsoft.com/office/drawing/2014/main" id="{3A71A79D-44A2-5448-A5C2-B6CA0B0A1173}"/>
              </a:ext>
            </a:extLst>
          </p:cNvPr>
          <p:cNvSpPr txBox="1"/>
          <p:nvPr/>
        </p:nvSpPr>
        <p:spPr>
          <a:xfrm>
            <a:off x="1542465" y="3530184"/>
            <a:ext cx="2292744" cy="400110"/>
          </a:xfrm>
          <a:prstGeom prst="rect">
            <a:avLst/>
          </a:prstGeom>
          <a:noFill/>
        </p:spPr>
        <p:txBody>
          <a:bodyPr wrap="none" rtlCol="0">
            <a:spAutoFit/>
          </a:bodyPr>
          <a:lstStyle/>
          <a:p>
            <a:pPr algn="l"/>
            <a:r>
              <a:rPr lang="en-US" sz="2000" dirty="0">
                <a:latin typeface="Garamond" panose="02020404030301010803" pitchFamily="18" charset="0"/>
              </a:rPr>
              <a:t>Credits: Joshua Winn</a:t>
            </a:r>
          </a:p>
        </p:txBody>
      </p:sp>
      <p:pic>
        <p:nvPicPr>
          <p:cNvPr id="19" name="Picture 18">
            <a:extLst>
              <a:ext uri="{FF2B5EF4-FFF2-40B4-BE49-F238E27FC236}">
                <a16:creationId xmlns:a16="http://schemas.microsoft.com/office/drawing/2014/main" id="{74F3BE8C-02F7-3946-B56C-FEB81D9DF856}"/>
              </a:ext>
            </a:extLst>
          </p:cNvPr>
          <p:cNvPicPr>
            <a:picLocks noChangeAspect="1"/>
          </p:cNvPicPr>
          <p:nvPr/>
        </p:nvPicPr>
        <p:blipFill rotWithShape="1">
          <a:blip r:embed="rId4"/>
          <a:srcRect l="18738" t="34045"/>
          <a:stretch/>
        </p:blipFill>
        <p:spPr>
          <a:xfrm>
            <a:off x="4858966" y="1170987"/>
            <a:ext cx="3215245" cy="2807817"/>
          </a:xfrm>
          <a:prstGeom prst="rect">
            <a:avLst/>
          </a:prstGeom>
        </p:spPr>
      </p:pic>
      <p:grpSp>
        <p:nvGrpSpPr>
          <p:cNvPr id="6" name="Group 5">
            <a:extLst>
              <a:ext uri="{FF2B5EF4-FFF2-40B4-BE49-F238E27FC236}">
                <a16:creationId xmlns:a16="http://schemas.microsoft.com/office/drawing/2014/main" id="{9555680E-F513-AC49-BC35-93604F6FD67D}"/>
              </a:ext>
            </a:extLst>
          </p:cNvPr>
          <p:cNvGrpSpPr/>
          <p:nvPr/>
        </p:nvGrpSpPr>
        <p:grpSpPr>
          <a:xfrm>
            <a:off x="4412476" y="879512"/>
            <a:ext cx="7288499" cy="4839368"/>
            <a:chOff x="2159606" y="1129274"/>
            <a:chExt cx="7288499" cy="4839368"/>
          </a:xfrm>
        </p:grpSpPr>
        <p:pic>
          <p:nvPicPr>
            <p:cNvPr id="4" name="Picture 3">
              <a:extLst>
                <a:ext uri="{FF2B5EF4-FFF2-40B4-BE49-F238E27FC236}">
                  <a16:creationId xmlns:a16="http://schemas.microsoft.com/office/drawing/2014/main" id="{5218D7F9-3E4A-FB4B-AE18-EE58503DF114}"/>
                </a:ext>
              </a:extLst>
            </p:cNvPr>
            <p:cNvPicPr>
              <a:picLocks noChangeAspect="1"/>
            </p:cNvPicPr>
            <p:nvPr/>
          </p:nvPicPr>
          <p:blipFill rotWithShape="1">
            <a:blip r:embed="rId5"/>
            <a:srcRect l="17833" b="7325"/>
            <a:stretch/>
          </p:blipFill>
          <p:spPr>
            <a:xfrm>
              <a:off x="6326456" y="1129274"/>
              <a:ext cx="2786246" cy="4006507"/>
            </a:xfrm>
            <a:prstGeom prst="rect">
              <a:avLst/>
            </a:prstGeom>
          </p:spPr>
        </p:pic>
        <p:sp>
          <p:nvSpPr>
            <p:cNvPr id="11" name="TextBox 10">
              <a:extLst>
                <a:ext uri="{FF2B5EF4-FFF2-40B4-BE49-F238E27FC236}">
                  <a16:creationId xmlns:a16="http://schemas.microsoft.com/office/drawing/2014/main" id="{86029FF3-6A12-2C40-B38C-8C2F67D61802}"/>
                </a:ext>
              </a:extLst>
            </p:cNvPr>
            <p:cNvSpPr txBox="1"/>
            <p:nvPr/>
          </p:nvSpPr>
          <p:spPr>
            <a:xfrm>
              <a:off x="6289099" y="5506977"/>
              <a:ext cx="3159006" cy="461665"/>
            </a:xfrm>
            <a:prstGeom prst="rect">
              <a:avLst/>
            </a:prstGeom>
            <a:noFill/>
          </p:spPr>
          <p:txBody>
            <a:bodyPr wrap="none" rtlCol="0">
              <a:spAutoFit/>
            </a:bodyPr>
            <a:lstStyle/>
            <a:p>
              <a:pPr algn="l"/>
              <a:r>
                <a:rPr lang="en-US" sz="2400" dirty="0" err="1">
                  <a:latin typeface="Garamond" panose="02020404030301010803" pitchFamily="18" charset="0"/>
                </a:rPr>
                <a:t>Hoeijmakers</a:t>
              </a:r>
              <a:r>
                <a:rPr lang="en-US" sz="2400" dirty="0">
                  <a:latin typeface="Garamond" panose="02020404030301010803" pitchFamily="18" charset="0"/>
                </a:rPr>
                <a:t> et al. (2015)</a:t>
              </a:r>
            </a:p>
          </p:txBody>
        </p:sp>
        <p:sp>
          <p:nvSpPr>
            <p:cNvPr id="13" name="TextBox 12">
              <a:extLst>
                <a:ext uri="{FF2B5EF4-FFF2-40B4-BE49-F238E27FC236}">
                  <a16:creationId xmlns:a16="http://schemas.microsoft.com/office/drawing/2014/main" id="{EED2BE7D-60D9-384A-9F27-FB648CEE3892}"/>
                </a:ext>
              </a:extLst>
            </p:cNvPr>
            <p:cNvSpPr txBox="1"/>
            <p:nvPr/>
          </p:nvSpPr>
          <p:spPr>
            <a:xfrm rot="16200000">
              <a:off x="5892782" y="4006199"/>
              <a:ext cx="352982" cy="523220"/>
            </a:xfrm>
            <a:prstGeom prst="rect">
              <a:avLst/>
            </a:prstGeom>
            <a:noFill/>
          </p:spPr>
          <p:txBody>
            <a:bodyPr wrap="none" rtlCol="0">
              <a:spAutoFit/>
            </a:bodyPr>
            <a:lstStyle/>
            <a:p>
              <a:pPr algn="l"/>
              <a:r>
                <a:rPr lang="en-US" sz="2800" dirty="0">
                  <a:latin typeface="Garamond" panose="02020404030301010803" pitchFamily="18" charset="0"/>
                </a:rPr>
                <a:t>0</a:t>
              </a:r>
            </a:p>
          </p:txBody>
        </p:sp>
        <p:sp>
          <p:nvSpPr>
            <p:cNvPr id="14" name="TextBox 13">
              <a:extLst>
                <a:ext uri="{FF2B5EF4-FFF2-40B4-BE49-F238E27FC236}">
                  <a16:creationId xmlns:a16="http://schemas.microsoft.com/office/drawing/2014/main" id="{3A7C91A0-D182-B74A-9377-ED9F7CA5D426}"/>
                </a:ext>
              </a:extLst>
            </p:cNvPr>
            <p:cNvSpPr txBox="1"/>
            <p:nvPr/>
          </p:nvSpPr>
          <p:spPr>
            <a:xfrm rot="16200000">
              <a:off x="5742889" y="1950829"/>
              <a:ext cx="599844" cy="523220"/>
            </a:xfrm>
            <a:prstGeom prst="rect">
              <a:avLst/>
            </a:prstGeom>
            <a:noFill/>
          </p:spPr>
          <p:txBody>
            <a:bodyPr wrap="none" rtlCol="0">
              <a:spAutoFit/>
            </a:bodyPr>
            <a:lstStyle/>
            <a:p>
              <a:pPr algn="l"/>
              <a:r>
                <a:rPr lang="en-US" sz="2800" dirty="0">
                  <a:latin typeface="Garamond" panose="02020404030301010803" pitchFamily="18" charset="0"/>
                </a:rPr>
                <a:t>0.5</a:t>
              </a:r>
            </a:p>
          </p:txBody>
        </p:sp>
        <p:sp>
          <p:nvSpPr>
            <p:cNvPr id="15" name="TextBox 14">
              <a:extLst>
                <a:ext uri="{FF2B5EF4-FFF2-40B4-BE49-F238E27FC236}">
                  <a16:creationId xmlns:a16="http://schemas.microsoft.com/office/drawing/2014/main" id="{AC8F5ED1-AC01-3945-B60A-02FB71CB6E6F}"/>
                </a:ext>
              </a:extLst>
            </p:cNvPr>
            <p:cNvSpPr txBox="1"/>
            <p:nvPr/>
          </p:nvSpPr>
          <p:spPr>
            <a:xfrm rot="16200000">
              <a:off x="5711315" y="2955641"/>
              <a:ext cx="768159" cy="523220"/>
            </a:xfrm>
            <a:prstGeom prst="rect">
              <a:avLst/>
            </a:prstGeom>
            <a:noFill/>
          </p:spPr>
          <p:txBody>
            <a:bodyPr wrap="none" rtlCol="0">
              <a:spAutoFit/>
            </a:bodyPr>
            <a:lstStyle/>
            <a:p>
              <a:pPr algn="l"/>
              <a:r>
                <a:rPr lang="en-US" sz="2800" dirty="0">
                  <a:latin typeface="Garamond" panose="02020404030301010803" pitchFamily="18" charset="0"/>
                </a:rPr>
                <a:t>0.25</a:t>
              </a:r>
            </a:p>
          </p:txBody>
        </p:sp>
        <p:sp>
          <p:nvSpPr>
            <p:cNvPr id="16" name="TextBox 15">
              <a:extLst>
                <a:ext uri="{FF2B5EF4-FFF2-40B4-BE49-F238E27FC236}">
                  <a16:creationId xmlns:a16="http://schemas.microsoft.com/office/drawing/2014/main" id="{BCADD865-FD4B-204C-9DA0-78E5BC466F02}"/>
                </a:ext>
              </a:extLst>
            </p:cNvPr>
            <p:cNvSpPr txBox="1"/>
            <p:nvPr/>
          </p:nvSpPr>
          <p:spPr>
            <a:xfrm rot="16200000">
              <a:off x="1455246" y="2211599"/>
              <a:ext cx="1931939" cy="523220"/>
            </a:xfrm>
            <a:prstGeom prst="rect">
              <a:avLst/>
            </a:prstGeom>
            <a:noFill/>
          </p:spPr>
          <p:txBody>
            <a:bodyPr wrap="none" rtlCol="0">
              <a:spAutoFit/>
            </a:bodyPr>
            <a:lstStyle/>
            <a:p>
              <a:pPr algn="l"/>
              <a:r>
                <a:rPr lang="en-US" sz="2800" dirty="0">
                  <a:latin typeface="Garamond" panose="02020404030301010803" pitchFamily="18" charset="0"/>
                </a:rPr>
                <a:t>Planet phase</a:t>
              </a:r>
            </a:p>
          </p:txBody>
        </p:sp>
        <p:sp>
          <p:nvSpPr>
            <p:cNvPr id="17" name="TextBox 16">
              <a:extLst>
                <a:ext uri="{FF2B5EF4-FFF2-40B4-BE49-F238E27FC236}">
                  <a16:creationId xmlns:a16="http://schemas.microsoft.com/office/drawing/2014/main" id="{CFF66393-82CA-A44E-85AA-6C4E0C22891F}"/>
                </a:ext>
              </a:extLst>
            </p:cNvPr>
            <p:cNvSpPr txBox="1"/>
            <p:nvPr/>
          </p:nvSpPr>
          <p:spPr>
            <a:xfrm>
              <a:off x="6805746" y="5085984"/>
              <a:ext cx="1787541" cy="523220"/>
            </a:xfrm>
            <a:prstGeom prst="rect">
              <a:avLst/>
            </a:prstGeom>
            <a:noFill/>
          </p:spPr>
          <p:txBody>
            <a:bodyPr wrap="none" rtlCol="0">
              <a:spAutoFit/>
            </a:bodyPr>
            <a:lstStyle/>
            <a:p>
              <a:pPr algn="l"/>
              <a:r>
                <a:rPr lang="en-US" sz="2800" dirty="0">
                  <a:latin typeface="Garamond" panose="02020404030301010803" pitchFamily="18" charset="0"/>
                </a:rPr>
                <a:t>Wavelength</a:t>
              </a:r>
            </a:p>
          </p:txBody>
        </p:sp>
        <p:sp>
          <p:nvSpPr>
            <p:cNvPr id="20" name="Rectangle 19">
              <a:extLst>
                <a:ext uri="{FF2B5EF4-FFF2-40B4-BE49-F238E27FC236}">
                  <a16:creationId xmlns:a16="http://schemas.microsoft.com/office/drawing/2014/main" id="{086C83B9-B598-AE4F-9331-97611BAE9E06}"/>
                </a:ext>
              </a:extLst>
            </p:cNvPr>
            <p:cNvSpPr/>
            <p:nvPr/>
          </p:nvSpPr>
          <p:spPr>
            <a:xfrm>
              <a:off x="6352578" y="2162203"/>
              <a:ext cx="2685851" cy="1055049"/>
            </a:xfrm>
            <a:prstGeom prst="rect">
              <a:avLst/>
            </a:prstGeom>
            <a:solidFill>
              <a:schemeClr val="accent2">
                <a:alpha val="6208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21">
            <a:extLst>
              <a:ext uri="{FF2B5EF4-FFF2-40B4-BE49-F238E27FC236}">
                <a16:creationId xmlns:a16="http://schemas.microsoft.com/office/drawing/2014/main" id="{1CAAB2A7-9630-4A40-8A0F-E8F8EB27FC5F}"/>
              </a:ext>
            </a:extLst>
          </p:cNvPr>
          <p:cNvSpPr/>
          <p:nvPr/>
        </p:nvSpPr>
        <p:spPr>
          <a:xfrm>
            <a:off x="5398419" y="1225953"/>
            <a:ext cx="517023" cy="1994987"/>
          </a:xfrm>
          <a:prstGeom prst="rect">
            <a:avLst/>
          </a:prstGeom>
          <a:solidFill>
            <a:schemeClr val="bg1">
              <a:alpha val="710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EBB5EA9F-6B81-6B4C-BA11-D2A2DB4DE655}"/>
              </a:ext>
            </a:extLst>
          </p:cNvPr>
          <p:cNvSpPr/>
          <p:nvPr/>
        </p:nvSpPr>
        <p:spPr>
          <a:xfrm>
            <a:off x="8054567" y="1235158"/>
            <a:ext cx="548733" cy="2010178"/>
          </a:xfrm>
          <a:custGeom>
            <a:avLst/>
            <a:gdLst>
              <a:gd name="connsiteX0" fmla="*/ 3843131 w 3843131"/>
              <a:gd name="connsiteY0" fmla="*/ 0 h 2133600"/>
              <a:gd name="connsiteX1" fmla="*/ 0 w 3843131"/>
              <a:gd name="connsiteY1" fmla="*/ 2107096 h 2133600"/>
              <a:gd name="connsiteX2" fmla="*/ 2650435 w 3843131"/>
              <a:gd name="connsiteY2" fmla="*/ 2133600 h 2133600"/>
              <a:gd name="connsiteX3" fmla="*/ 3829879 w 3843131"/>
              <a:gd name="connsiteY3" fmla="*/ 1060174 h 2133600"/>
              <a:gd name="connsiteX4" fmla="*/ 3843131 w 3843131"/>
              <a:gd name="connsiteY4" fmla="*/ 0 h 2133600"/>
              <a:gd name="connsiteX0" fmla="*/ 3649168 w 3649168"/>
              <a:gd name="connsiteY0" fmla="*/ 0 h 2133600"/>
              <a:gd name="connsiteX1" fmla="*/ 0 w 3649168"/>
              <a:gd name="connsiteY1" fmla="*/ 1345096 h 2133600"/>
              <a:gd name="connsiteX2" fmla="*/ 2456472 w 3649168"/>
              <a:gd name="connsiteY2" fmla="*/ 2133600 h 2133600"/>
              <a:gd name="connsiteX3" fmla="*/ 3635916 w 3649168"/>
              <a:gd name="connsiteY3" fmla="*/ 1060174 h 2133600"/>
              <a:gd name="connsiteX4" fmla="*/ 3649168 w 3649168"/>
              <a:gd name="connsiteY4" fmla="*/ 0 h 2133600"/>
              <a:gd name="connsiteX0" fmla="*/ 3649168 w 3649168"/>
              <a:gd name="connsiteY0" fmla="*/ 0 h 1345096"/>
              <a:gd name="connsiteX1" fmla="*/ 0 w 3649168"/>
              <a:gd name="connsiteY1" fmla="*/ 1345096 h 1345096"/>
              <a:gd name="connsiteX2" fmla="*/ 2664291 w 3649168"/>
              <a:gd name="connsiteY2" fmla="*/ 1330036 h 1345096"/>
              <a:gd name="connsiteX3" fmla="*/ 3635916 w 3649168"/>
              <a:gd name="connsiteY3" fmla="*/ 1060174 h 1345096"/>
              <a:gd name="connsiteX4" fmla="*/ 3649168 w 3649168"/>
              <a:gd name="connsiteY4" fmla="*/ 0 h 1345096"/>
              <a:gd name="connsiteX0" fmla="*/ 984877 w 984877"/>
              <a:gd name="connsiteY0" fmla="*/ 0 h 1358951"/>
              <a:gd name="connsiteX1" fmla="*/ 23491 w 984877"/>
              <a:gd name="connsiteY1" fmla="*/ 1358951 h 1358951"/>
              <a:gd name="connsiteX2" fmla="*/ 0 w 984877"/>
              <a:gd name="connsiteY2" fmla="*/ 1330036 h 1358951"/>
              <a:gd name="connsiteX3" fmla="*/ 971625 w 984877"/>
              <a:gd name="connsiteY3" fmla="*/ 1060174 h 1358951"/>
              <a:gd name="connsiteX4" fmla="*/ 984877 w 984877"/>
              <a:gd name="connsiteY4" fmla="*/ 0 h 1358951"/>
              <a:gd name="connsiteX0" fmla="*/ 961386 w 961386"/>
              <a:gd name="connsiteY0" fmla="*/ 0 h 3352800"/>
              <a:gd name="connsiteX1" fmla="*/ 0 w 961386"/>
              <a:gd name="connsiteY1" fmla="*/ 1358951 h 3352800"/>
              <a:gd name="connsiteX2" fmla="*/ 4218 w 961386"/>
              <a:gd name="connsiteY2" fmla="*/ 3352800 h 3352800"/>
              <a:gd name="connsiteX3" fmla="*/ 948134 w 961386"/>
              <a:gd name="connsiteY3" fmla="*/ 1060174 h 3352800"/>
              <a:gd name="connsiteX4" fmla="*/ 961386 w 961386"/>
              <a:gd name="connsiteY4" fmla="*/ 0 h 3352800"/>
              <a:gd name="connsiteX0" fmla="*/ 957168 w 957168"/>
              <a:gd name="connsiteY0" fmla="*/ 359013 h 3711813"/>
              <a:gd name="connsiteX1" fmla="*/ 425273 w 957168"/>
              <a:gd name="connsiteY1" fmla="*/ 0 h 3711813"/>
              <a:gd name="connsiteX2" fmla="*/ 0 w 957168"/>
              <a:gd name="connsiteY2" fmla="*/ 3711813 h 3711813"/>
              <a:gd name="connsiteX3" fmla="*/ 943916 w 957168"/>
              <a:gd name="connsiteY3" fmla="*/ 1419187 h 3711813"/>
              <a:gd name="connsiteX4" fmla="*/ 957168 w 957168"/>
              <a:gd name="connsiteY4" fmla="*/ 359013 h 3711813"/>
              <a:gd name="connsiteX0" fmla="*/ 541532 w 541532"/>
              <a:gd name="connsiteY0" fmla="*/ 359013 h 1993849"/>
              <a:gd name="connsiteX1" fmla="*/ 9637 w 541532"/>
              <a:gd name="connsiteY1" fmla="*/ 0 h 1993849"/>
              <a:gd name="connsiteX2" fmla="*/ 0 w 541532"/>
              <a:gd name="connsiteY2" fmla="*/ 1993849 h 1993849"/>
              <a:gd name="connsiteX3" fmla="*/ 528280 w 541532"/>
              <a:gd name="connsiteY3" fmla="*/ 1419187 h 1993849"/>
              <a:gd name="connsiteX4" fmla="*/ 541532 w 541532"/>
              <a:gd name="connsiteY4" fmla="*/ 359013 h 1993849"/>
              <a:gd name="connsiteX0" fmla="*/ 548733 w 548733"/>
              <a:gd name="connsiteY0" fmla="*/ 669256 h 2304092"/>
              <a:gd name="connsiteX1" fmla="*/ 510 w 548733"/>
              <a:gd name="connsiteY1" fmla="*/ 0 h 2304092"/>
              <a:gd name="connsiteX2" fmla="*/ 7201 w 548733"/>
              <a:gd name="connsiteY2" fmla="*/ 2304092 h 2304092"/>
              <a:gd name="connsiteX3" fmla="*/ 535481 w 548733"/>
              <a:gd name="connsiteY3" fmla="*/ 1729430 h 2304092"/>
              <a:gd name="connsiteX4" fmla="*/ 548733 w 548733"/>
              <a:gd name="connsiteY4" fmla="*/ 669256 h 2304092"/>
              <a:gd name="connsiteX0" fmla="*/ 548733 w 548733"/>
              <a:gd name="connsiteY0" fmla="*/ 669256 h 2010178"/>
              <a:gd name="connsiteX1" fmla="*/ 510 w 548733"/>
              <a:gd name="connsiteY1" fmla="*/ 0 h 2010178"/>
              <a:gd name="connsiteX2" fmla="*/ 7201 w 548733"/>
              <a:gd name="connsiteY2" fmla="*/ 2010178 h 2010178"/>
              <a:gd name="connsiteX3" fmla="*/ 535481 w 548733"/>
              <a:gd name="connsiteY3" fmla="*/ 1729430 h 2010178"/>
              <a:gd name="connsiteX4" fmla="*/ 548733 w 548733"/>
              <a:gd name="connsiteY4" fmla="*/ 669256 h 2010178"/>
              <a:gd name="connsiteX0" fmla="*/ 548733 w 548733"/>
              <a:gd name="connsiteY0" fmla="*/ 669256 h 2010178"/>
              <a:gd name="connsiteX1" fmla="*/ 510 w 548733"/>
              <a:gd name="connsiteY1" fmla="*/ 0 h 2010178"/>
              <a:gd name="connsiteX2" fmla="*/ 7201 w 548733"/>
              <a:gd name="connsiteY2" fmla="*/ 2010178 h 2010178"/>
              <a:gd name="connsiteX3" fmla="*/ 535481 w 548733"/>
              <a:gd name="connsiteY3" fmla="*/ 1729430 h 2010178"/>
              <a:gd name="connsiteX4" fmla="*/ 548733 w 548733"/>
              <a:gd name="connsiteY4" fmla="*/ 669256 h 2010178"/>
              <a:gd name="connsiteX0" fmla="*/ 548733 w 548733"/>
              <a:gd name="connsiteY0" fmla="*/ 669256 h 2010178"/>
              <a:gd name="connsiteX1" fmla="*/ 510 w 548733"/>
              <a:gd name="connsiteY1" fmla="*/ 0 h 2010178"/>
              <a:gd name="connsiteX2" fmla="*/ 7201 w 548733"/>
              <a:gd name="connsiteY2" fmla="*/ 2010178 h 2010178"/>
              <a:gd name="connsiteX3" fmla="*/ 535481 w 548733"/>
              <a:gd name="connsiteY3" fmla="*/ 1729430 h 2010178"/>
              <a:gd name="connsiteX4" fmla="*/ 548733 w 548733"/>
              <a:gd name="connsiteY4" fmla="*/ 669256 h 2010178"/>
              <a:gd name="connsiteX0" fmla="*/ 548733 w 548733"/>
              <a:gd name="connsiteY0" fmla="*/ 669256 h 2010178"/>
              <a:gd name="connsiteX1" fmla="*/ 510 w 548733"/>
              <a:gd name="connsiteY1" fmla="*/ 0 h 2010178"/>
              <a:gd name="connsiteX2" fmla="*/ 7201 w 548733"/>
              <a:gd name="connsiteY2" fmla="*/ 2010178 h 2010178"/>
              <a:gd name="connsiteX3" fmla="*/ 535481 w 548733"/>
              <a:gd name="connsiteY3" fmla="*/ 1729430 h 2010178"/>
              <a:gd name="connsiteX4" fmla="*/ 548733 w 548733"/>
              <a:gd name="connsiteY4" fmla="*/ 669256 h 2010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733" h="2010178">
                <a:moveTo>
                  <a:pt x="548733" y="669256"/>
                </a:moveTo>
                <a:cubicBezTo>
                  <a:pt x="410072" y="517388"/>
                  <a:pt x="158489" y="164747"/>
                  <a:pt x="510" y="0"/>
                </a:cubicBezTo>
                <a:cubicBezTo>
                  <a:pt x="-2702" y="664616"/>
                  <a:pt x="10413" y="1345562"/>
                  <a:pt x="7201" y="2010178"/>
                </a:cubicBezTo>
                <a:lnTo>
                  <a:pt x="535481" y="1729430"/>
                </a:lnTo>
                <a:lnTo>
                  <a:pt x="548733" y="669256"/>
                </a:lnTo>
                <a:close/>
              </a:path>
            </a:pathLst>
          </a:custGeom>
          <a:solidFill>
            <a:schemeClr val="accent2">
              <a:alpha val="40671"/>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BEFD70C1-96D3-E64B-B01E-A2278D69E1DD}"/>
              </a:ext>
            </a:extLst>
          </p:cNvPr>
          <p:cNvSpPr/>
          <p:nvPr/>
        </p:nvSpPr>
        <p:spPr>
          <a:xfrm>
            <a:off x="2995272" y="2246056"/>
            <a:ext cx="1244122" cy="390264"/>
          </a:xfrm>
          <a:custGeom>
            <a:avLst/>
            <a:gdLst>
              <a:gd name="connsiteX0" fmla="*/ 0 w 1244122"/>
              <a:gd name="connsiteY0" fmla="*/ 0 h 390264"/>
              <a:gd name="connsiteX1" fmla="*/ 287305 w 1244122"/>
              <a:gd name="connsiteY1" fmla="*/ 22709 h 390264"/>
              <a:gd name="connsiteX2" fmla="*/ 1244122 w 1244122"/>
              <a:gd name="connsiteY2" fmla="*/ 390264 h 390264"/>
              <a:gd name="connsiteX3" fmla="*/ 1033747 w 1244122"/>
              <a:gd name="connsiteY3" fmla="*/ 390264 h 390264"/>
              <a:gd name="connsiteX4" fmla="*/ 205417 w 1244122"/>
              <a:gd name="connsiteY4" fmla="*/ 216550 h 390264"/>
              <a:gd name="connsiteX5" fmla="*/ 0 w 1244122"/>
              <a:gd name="connsiteY5" fmla="*/ 207686 h 390264"/>
              <a:gd name="connsiteX0" fmla="*/ 0 w 1244122"/>
              <a:gd name="connsiteY0" fmla="*/ 0 h 390264"/>
              <a:gd name="connsiteX1" fmla="*/ 287305 w 1244122"/>
              <a:gd name="connsiteY1" fmla="*/ 22709 h 390264"/>
              <a:gd name="connsiteX2" fmla="*/ 1244122 w 1244122"/>
              <a:gd name="connsiteY2" fmla="*/ 390264 h 390264"/>
              <a:gd name="connsiteX3" fmla="*/ 1033747 w 1244122"/>
              <a:gd name="connsiteY3" fmla="*/ 390264 h 390264"/>
              <a:gd name="connsiteX4" fmla="*/ 205417 w 1244122"/>
              <a:gd name="connsiteY4" fmla="*/ 216550 h 390264"/>
              <a:gd name="connsiteX5" fmla="*/ 0 w 1244122"/>
              <a:gd name="connsiteY5" fmla="*/ 155839 h 390264"/>
              <a:gd name="connsiteX6" fmla="*/ 0 w 1244122"/>
              <a:gd name="connsiteY6" fmla="*/ 0 h 390264"/>
              <a:gd name="connsiteX0" fmla="*/ 0 w 1244122"/>
              <a:gd name="connsiteY0" fmla="*/ 0 h 390264"/>
              <a:gd name="connsiteX1" fmla="*/ 287305 w 1244122"/>
              <a:gd name="connsiteY1" fmla="*/ 22709 h 390264"/>
              <a:gd name="connsiteX2" fmla="*/ 1244122 w 1244122"/>
              <a:gd name="connsiteY2" fmla="*/ 390264 h 390264"/>
              <a:gd name="connsiteX3" fmla="*/ 1033747 w 1244122"/>
              <a:gd name="connsiteY3" fmla="*/ 390264 h 390264"/>
              <a:gd name="connsiteX4" fmla="*/ 195990 w 1244122"/>
              <a:gd name="connsiteY4" fmla="*/ 169416 h 390264"/>
              <a:gd name="connsiteX5" fmla="*/ 0 w 1244122"/>
              <a:gd name="connsiteY5" fmla="*/ 155839 h 390264"/>
              <a:gd name="connsiteX6" fmla="*/ 0 w 1244122"/>
              <a:gd name="connsiteY6" fmla="*/ 0 h 39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4122" h="390264">
                <a:moveTo>
                  <a:pt x="0" y="0"/>
                </a:moveTo>
                <a:lnTo>
                  <a:pt x="287305" y="22709"/>
                </a:lnTo>
                <a:cubicBezTo>
                  <a:pt x="849586" y="83266"/>
                  <a:pt x="1244122" y="225033"/>
                  <a:pt x="1244122" y="390264"/>
                </a:cubicBezTo>
                <a:lnTo>
                  <a:pt x="1033747" y="390264"/>
                </a:lnTo>
                <a:cubicBezTo>
                  <a:pt x="1033747" y="312173"/>
                  <a:pt x="682765" y="198036"/>
                  <a:pt x="195990" y="169416"/>
                </a:cubicBezTo>
                <a:lnTo>
                  <a:pt x="0" y="155839"/>
                </a:lnTo>
                <a:lnTo>
                  <a:pt x="0" y="0"/>
                </a:lnTo>
                <a:close/>
              </a:path>
            </a:pathLst>
          </a:custGeom>
          <a:solidFill>
            <a:schemeClr val="accent2">
              <a:alpha val="6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5" name="TextBox 24">
            <a:extLst>
              <a:ext uri="{FF2B5EF4-FFF2-40B4-BE49-F238E27FC236}">
                <a16:creationId xmlns:a16="http://schemas.microsoft.com/office/drawing/2014/main" id="{1C2E2943-1EDD-E34D-B3F9-E5A16157271D}"/>
              </a:ext>
            </a:extLst>
          </p:cNvPr>
          <p:cNvSpPr txBox="1"/>
          <p:nvPr/>
        </p:nvSpPr>
        <p:spPr>
          <a:xfrm>
            <a:off x="701128" y="4238637"/>
            <a:ext cx="4269246" cy="1569660"/>
          </a:xfrm>
          <a:prstGeom prst="rect">
            <a:avLst/>
          </a:prstGeom>
          <a:noFill/>
        </p:spPr>
        <p:txBody>
          <a:bodyPr wrap="none" rtlCol="0">
            <a:spAutoFit/>
          </a:bodyPr>
          <a:lstStyle/>
          <a:p>
            <a:pPr algn="ctr"/>
            <a:r>
              <a:rPr lang="en-US" sz="2800" dirty="0">
                <a:latin typeface="Garamond" panose="02020404030301010803" pitchFamily="18" charset="0"/>
              </a:rPr>
              <a:t>HARPS-N</a:t>
            </a:r>
          </a:p>
          <a:p>
            <a:pPr algn="ctr"/>
            <a:r>
              <a:rPr lang="en-US" sz="2800" dirty="0">
                <a:latin typeface="Garamond" panose="02020404030301010803" pitchFamily="18" charset="0"/>
              </a:rPr>
              <a:t>6 hours on UHJ KELT-9b</a:t>
            </a:r>
          </a:p>
          <a:p>
            <a:pPr algn="ctr"/>
            <a:r>
              <a:rPr lang="en-US" sz="4000" b="1" dirty="0">
                <a:latin typeface="Garamond" panose="02020404030301010803" pitchFamily="18" charset="0"/>
              </a:rPr>
              <a:t>Fe I emission lines</a:t>
            </a:r>
          </a:p>
        </p:txBody>
      </p:sp>
      <p:sp>
        <p:nvSpPr>
          <p:cNvPr id="26" name="TextBox 25">
            <a:extLst>
              <a:ext uri="{FF2B5EF4-FFF2-40B4-BE49-F238E27FC236}">
                <a16:creationId xmlns:a16="http://schemas.microsoft.com/office/drawing/2014/main" id="{0B77B394-933C-824A-9F44-A67649D0E0A1}"/>
              </a:ext>
            </a:extLst>
          </p:cNvPr>
          <p:cNvSpPr txBox="1"/>
          <p:nvPr/>
        </p:nvSpPr>
        <p:spPr>
          <a:xfrm>
            <a:off x="1730320" y="5708406"/>
            <a:ext cx="2210862" cy="461665"/>
          </a:xfrm>
          <a:prstGeom prst="rect">
            <a:avLst/>
          </a:prstGeom>
          <a:noFill/>
        </p:spPr>
        <p:txBody>
          <a:bodyPr wrap="none" rtlCol="0">
            <a:spAutoFit/>
          </a:bodyPr>
          <a:lstStyle/>
          <a:p>
            <a:pPr algn="l"/>
            <a:r>
              <a:rPr lang="en-US" sz="2400" dirty="0">
                <a:latin typeface="Garamond" panose="02020404030301010803" pitchFamily="18" charset="0"/>
              </a:rPr>
              <a:t>Pino et al. (2020)</a:t>
            </a:r>
          </a:p>
        </p:txBody>
      </p:sp>
      <p:sp>
        <p:nvSpPr>
          <p:cNvPr id="27" name="TextBox 26">
            <a:extLst>
              <a:ext uri="{FF2B5EF4-FFF2-40B4-BE49-F238E27FC236}">
                <a16:creationId xmlns:a16="http://schemas.microsoft.com/office/drawing/2014/main" id="{E8F04E55-C1B6-BA40-820F-F4C79597A0BB}"/>
              </a:ext>
            </a:extLst>
          </p:cNvPr>
          <p:cNvSpPr txBox="1"/>
          <p:nvPr/>
        </p:nvSpPr>
        <p:spPr>
          <a:xfrm>
            <a:off x="5581606" y="3631667"/>
            <a:ext cx="2192780" cy="954107"/>
          </a:xfrm>
          <a:prstGeom prst="rect">
            <a:avLst/>
          </a:prstGeom>
          <a:noFill/>
        </p:spPr>
        <p:txBody>
          <a:bodyPr wrap="none" rtlCol="0">
            <a:spAutoFit/>
          </a:bodyPr>
          <a:lstStyle/>
          <a:p>
            <a:pPr algn="ctr"/>
            <a:r>
              <a:rPr lang="en-US" sz="2800" dirty="0">
                <a:latin typeface="Garamond" panose="02020404030301010803" pitchFamily="18" charset="0"/>
              </a:rPr>
              <a:t>Radial velocity</a:t>
            </a:r>
          </a:p>
          <a:p>
            <a:pPr algn="ctr"/>
            <a:r>
              <a:rPr lang="en-US" sz="2800" dirty="0">
                <a:latin typeface="Garamond" panose="02020404030301010803" pitchFamily="18" charset="0"/>
              </a:rPr>
              <a:t>[km/s]</a:t>
            </a:r>
          </a:p>
        </p:txBody>
      </p:sp>
      <p:pic>
        <p:nvPicPr>
          <p:cNvPr id="3" name="Picture 2">
            <a:extLst>
              <a:ext uri="{FF2B5EF4-FFF2-40B4-BE49-F238E27FC236}">
                <a16:creationId xmlns:a16="http://schemas.microsoft.com/office/drawing/2014/main" id="{2BADB9F9-0E40-AE40-9B1C-7115F29244FA}"/>
              </a:ext>
            </a:extLst>
          </p:cNvPr>
          <p:cNvPicPr>
            <a:picLocks noChangeAspect="1"/>
          </p:cNvPicPr>
          <p:nvPr/>
        </p:nvPicPr>
        <p:blipFill>
          <a:blip r:embed="rId6"/>
          <a:stretch>
            <a:fillRect/>
          </a:stretch>
        </p:blipFill>
        <p:spPr>
          <a:xfrm>
            <a:off x="5398419" y="4761108"/>
            <a:ext cx="2713211" cy="1321216"/>
          </a:xfrm>
          <a:prstGeom prst="rect">
            <a:avLst/>
          </a:prstGeom>
        </p:spPr>
      </p:pic>
    </p:spTree>
    <p:extLst>
      <p:ext uri="{BB962C8B-B14F-4D97-AF65-F5344CB8AC3E}">
        <p14:creationId xmlns:p14="http://schemas.microsoft.com/office/powerpoint/2010/main" val="2748903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A6351-E1D7-F946-B990-B40B4CBEE7E8}"/>
              </a:ext>
            </a:extLst>
          </p:cNvPr>
          <p:cNvSpPr>
            <a:spLocks noGrp="1"/>
          </p:cNvSpPr>
          <p:nvPr>
            <p:ph type="title"/>
          </p:nvPr>
        </p:nvSpPr>
        <p:spPr/>
        <p:txBody>
          <a:bodyPr/>
          <a:lstStyle/>
          <a:p>
            <a:r>
              <a:rPr lang="en-US" dirty="0"/>
              <a:t>A new tool to study (U)HJs, optical HR phase curves</a:t>
            </a:r>
          </a:p>
        </p:txBody>
      </p:sp>
      <p:pic>
        <p:nvPicPr>
          <p:cNvPr id="5" name="Results.mp4" descr="Results.mp4">
            <a:hlinkClick r:id="" action="ppaction://media"/>
            <a:extLst>
              <a:ext uri="{FF2B5EF4-FFF2-40B4-BE49-F238E27FC236}">
                <a16:creationId xmlns:a16="http://schemas.microsoft.com/office/drawing/2014/main" id="{E52D7434-D82F-EA40-A2C9-ED2503077C4A}"/>
              </a:ext>
            </a:extLst>
          </p:cNvPr>
          <p:cNvPicPr>
            <a:picLocks noGrp="1" noChangeAspect="1"/>
          </p:cNvPicPr>
          <p:nvPr>
            <p:ph idx="1"/>
            <a:videoFile r:link="rId1"/>
            <p:extLst>
              <p:ext uri="{DAA4B4D4-6D71-4841-9C94-3DE7FCFB9230}">
                <p14:media xmlns:p14="http://schemas.microsoft.com/office/powerpoint/2010/main" r:embed="rId2">
                  <p14:trim st="69804.1067" end="33319.688"/>
                </p14:media>
              </p:ext>
            </p:extLst>
          </p:nvPr>
        </p:nvPicPr>
        <p:blipFill>
          <a:blip r:embed="rId4"/>
          <a:stretch>
            <a:fillRect/>
          </a:stretch>
        </p:blipFill>
        <p:spPr>
          <a:xfrm>
            <a:off x="1264511" y="1150560"/>
            <a:ext cx="6613145" cy="4959467"/>
          </a:xfrm>
        </p:spPr>
      </p:pic>
      <p:sp>
        <p:nvSpPr>
          <p:cNvPr id="4" name="TextBox 3">
            <a:extLst>
              <a:ext uri="{FF2B5EF4-FFF2-40B4-BE49-F238E27FC236}">
                <a16:creationId xmlns:a16="http://schemas.microsoft.com/office/drawing/2014/main" id="{16BC5E72-611F-ED4B-9FBF-E8134861DDEE}"/>
              </a:ext>
            </a:extLst>
          </p:cNvPr>
          <p:cNvSpPr txBox="1"/>
          <p:nvPr/>
        </p:nvSpPr>
        <p:spPr>
          <a:xfrm>
            <a:off x="8648055" y="2090172"/>
            <a:ext cx="2535264" cy="2677656"/>
          </a:xfrm>
          <a:prstGeom prst="rect">
            <a:avLst/>
          </a:prstGeom>
          <a:noFill/>
        </p:spPr>
        <p:txBody>
          <a:bodyPr wrap="square" rtlCol="0">
            <a:spAutoFit/>
          </a:bodyPr>
          <a:lstStyle/>
          <a:p>
            <a:r>
              <a:rPr lang="en-US" sz="2800" dirty="0">
                <a:latin typeface="Garamond" panose="02020404030301010803" pitchFamily="18" charset="0"/>
              </a:rPr>
              <a:t>When correctly aligned in planet rest frame: average line </a:t>
            </a:r>
            <a:r>
              <a:rPr lang="en-US" sz="2800" dirty="0" err="1">
                <a:latin typeface="Garamond" panose="02020404030301010803" pitchFamily="18" charset="0"/>
              </a:rPr>
              <a:t>interstected</a:t>
            </a:r>
            <a:r>
              <a:rPr lang="en-US" sz="2800" dirty="0">
                <a:latin typeface="Garamond" panose="02020404030301010803" pitchFamily="18" charset="0"/>
              </a:rPr>
              <a:t> by G2 mask (iron)</a:t>
            </a:r>
          </a:p>
        </p:txBody>
      </p:sp>
      <p:sp>
        <p:nvSpPr>
          <p:cNvPr id="6" name="TextBox 5">
            <a:extLst>
              <a:ext uri="{FF2B5EF4-FFF2-40B4-BE49-F238E27FC236}">
                <a16:creationId xmlns:a16="http://schemas.microsoft.com/office/drawing/2014/main" id="{4355FC04-4FAC-6848-B704-FCC4369032B5}"/>
              </a:ext>
            </a:extLst>
          </p:cNvPr>
          <p:cNvSpPr txBox="1"/>
          <p:nvPr/>
        </p:nvSpPr>
        <p:spPr>
          <a:xfrm>
            <a:off x="1264511" y="6156295"/>
            <a:ext cx="1877437" cy="400110"/>
          </a:xfrm>
          <a:prstGeom prst="rect">
            <a:avLst/>
          </a:prstGeom>
          <a:noFill/>
        </p:spPr>
        <p:txBody>
          <a:bodyPr wrap="none" rtlCol="0">
            <a:spAutoFit/>
          </a:bodyPr>
          <a:lstStyle/>
          <a:p>
            <a:pPr algn="l"/>
            <a:r>
              <a:rPr lang="en-US" sz="2000" dirty="0">
                <a:latin typeface="Garamond" panose="02020404030301010803" pitchFamily="18" charset="0"/>
              </a:rPr>
              <a:t>Pino et al. (2020)</a:t>
            </a:r>
          </a:p>
        </p:txBody>
      </p:sp>
    </p:spTree>
    <p:extLst>
      <p:ext uri="{BB962C8B-B14F-4D97-AF65-F5344CB8AC3E}">
        <p14:creationId xmlns:p14="http://schemas.microsoft.com/office/powerpoint/2010/main" val="149487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97FAA-F228-9A4C-B373-1F3FAF6D026F}"/>
              </a:ext>
            </a:extLst>
          </p:cNvPr>
          <p:cNvSpPr>
            <a:spLocks noGrp="1"/>
          </p:cNvSpPr>
          <p:nvPr>
            <p:ph type="title"/>
          </p:nvPr>
        </p:nvSpPr>
        <p:spPr/>
        <p:txBody>
          <a:bodyPr>
            <a:normAutofit/>
          </a:bodyPr>
          <a:lstStyle/>
          <a:p>
            <a:r>
              <a:rPr lang="en-US" dirty="0"/>
              <a:t>A thermal inversion in KELT-9b through iron lines</a:t>
            </a:r>
          </a:p>
        </p:txBody>
      </p:sp>
      <p:pic>
        <p:nvPicPr>
          <p:cNvPr id="9" name="Picture 8" descr="Chart&#10;&#10;Description automatically generated">
            <a:extLst>
              <a:ext uri="{FF2B5EF4-FFF2-40B4-BE49-F238E27FC236}">
                <a16:creationId xmlns:a16="http://schemas.microsoft.com/office/drawing/2014/main" id="{D288A84B-4ECE-5947-89C0-02A2A58DF3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4257" y="1266685"/>
            <a:ext cx="6590772" cy="3707309"/>
          </a:xfrm>
          <a:prstGeom prst="rect">
            <a:avLst/>
          </a:prstGeom>
        </p:spPr>
      </p:pic>
      <p:pic>
        <p:nvPicPr>
          <p:cNvPr id="6" name="Picture 5">
            <a:extLst>
              <a:ext uri="{FF2B5EF4-FFF2-40B4-BE49-F238E27FC236}">
                <a16:creationId xmlns:a16="http://schemas.microsoft.com/office/drawing/2014/main" id="{3D1F322D-B1F2-1345-A8CA-9B7AC77670E4}"/>
              </a:ext>
            </a:extLst>
          </p:cNvPr>
          <p:cNvPicPr>
            <a:picLocks noChangeAspect="1"/>
          </p:cNvPicPr>
          <p:nvPr/>
        </p:nvPicPr>
        <p:blipFill rotWithShape="1">
          <a:blip r:embed="rId3"/>
          <a:srcRect r="7953"/>
          <a:stretch/>
        </p:blipFill>
        <p:spPr>
          <a:xfrm>
            <a:off x="810986" y="1842138"/>
            <a:ext cx="5168348" cy="3131856"/>
          </a:xfrm>
          <a:prstGeom prst="rect">
            <a:avLst/>
          </a:prstGeom>
        </p:spPr>
      </p:pic>
      <p:sp>
        <p:nvSpPr>
          <p:cNvPr id="8" name="TextBox 7">
            <a:extLst>
              <a:ext uri="{FF2B5EF4-FFF2-40B4-BE49-F238E27FC236}">
                <a16:creationId xmlns:a16="http://schemas.microsoft.com/office/drawing/2014/main" id="{C42994D8-750D-304B-B013-21F78BFEBF7E}"/>
              </a:ext>
            </a:extLst>
          </p:cNvPr>
          <p:cNvSpPr txBox="1"/>
          <p:nvPr/>
        </p:nvSpPr>
        <p:spPr>
          <a:xfrm>
            <a:off x="810986" y="1225292"/>
            <a:ext cx="2287806" cy="461665"/>
          </a:xfrm>
          <a:prstGeom prst="rect">
            <a:avLst/>
          </a:prstGeom>
          <a:noFill/>
        </p:spPr>
        <p:txBody>
          <a:bodyPr wrap="none" rtlCol="0">
            <a:spAutoFit/>
          </a:bodyPr>
          <a:lstStyle/>
          <a:p>
            <a:pPr algn="l"/>
            <a:r>
              <a:rPr lang="en-US" sz="2400" dirty="0">
                <a:latin typeface="Garamond" panose="02020404030301010803" pitchFamily="18" charset="0"/>
              </a:rPr>
              <a:t>Pino et al. (2020) </a:t>
            </a:r>
          </a:p>
        </p:txBody>
      </p:sp>
      <p:sp>
        <p:nvSpPr>
          <p:cNvPr id="5" name="TextBox 4">
            <a:extLst>
              <a:ext uri="{FF2B5EF4-FFF2-40B4-BE49-F238E27FC236}">
                <a16:creationId xmlns:a16="http://schemas.microsoft.com/office/drawing/2014/main" id="{32481896-6D2F-FF40-9B2E-B4B498A9F025}"/>
              </a:ext>
            </a:extLst>
          </p:cNvPr>
          <p:cNvSpPr txBox="1"/>
          <p:nvPr/>
        </p:nvSpPr>
        <p:spPr>
          <a:xfrm>
            <a:off x="6813754" y="4973994"/>
            <a:ext cx="4324454" cy="1077218"/>
          </a:xfrm>
          <a:prstGeom prst="rect">
            <a:avLst/>
          </a:prstGeom>
          <a:noFill/>
        </p:spPr>
        <p:txBody>
          <a:bodyPr wrap="none" rtlCol="0">
            <a:spAutoFit/>
          </a:bodyPr>
          <a:lstStyle/>
          <a:p>
            <a:pPr algn="ctr"/>
            <a:r>
              <a:rPr lang="en-US" sz="3200" dirty="0">
                <a:latin typeface="Garamond" panose="02020404030301010803" pitchFamily="18" charset="0"/>
              </a:rPr>
              <a:t>Thermal inversion </a:t>
            </a:r>
          </a:p>
          <a:p>
            <a:pPr algn="ctr"/>
            <a:r>
              <a:rPr lang="en-US" sz="3200" b="1" dirty="0">
                <a:latin typeface="Garamond" panose="02020404030301010803" pitchFamily="18" charset="0"/>
              </a:rPr>
              <a:t>unambiguously</a:t>
            </a:r>
            <a:r>
              <a:rPr lang="en-US" sz="3200" dirty="0">
                <a:latin typeface="Garamond" panose="02020404030301010803" pitchFamily="18" charset="0"/>
              </a:rPr>
              <a:t> detected</a:t>
            </a:r>
          </a:p>
        </p:txBody>
      </p:sp>
      <p:sp>
        <p:nvSpPr>
          <p:cNvPr id="10" name="TextBox 9">
            <a:extLst>
              <a:ext uri="{FF2B5EF4-FFF2-40B4-BE49-F238E27FC236}">
                <a16:creationId xmlns:a16="http://schemas.microsoft.com/office/drawing/2014/main" id="{75D8AECA-3298-664D-973B-2F032D83E4A9}"/>
              </a:ext>
            </a:extLst>
          </p:cNvPr>
          <p:cNvSpPr txBox="1"/>
          <p:nvPr/>
        </p:nvSpPr>
        <p:spPr>
          <a:xfrm>
            <a:off x="1962447" y="4878602"/>
            <a:ext cx="2885726" cy="1077218"/>
          </a:xfrm>
          <a:prstGeom prst="rect">
            <a:avLst/>
          </a:prstGeom>
          <a:noFill/>
        </p:spPr>
        <p:txBody>
          <a:bodyPr wrap="none" rtlCol="0">
            <a:spAutoFit/>
          </a:bodyPr>
          <a:lstStyle/>
          <a:p>
            <a:pPr algn="ctr"/>
            <a:r>
              <a:rPr lang="en-US" sz="3200" dirty="0">
                <a:latin typeface="Garamond" panose="02020404030301010803" pitchFamily="18" charset="0"/>
              </a:rPr>
              <a:t>Sensitive to </a:t>
            </a:r>
          </a:p>
          <a:p>
            <a:pPr algn="ctr"/>
            <a:r>
              <a:rPr lang="en-US" sz="3200" b="1" dirty="0">
                <a:latin typeface="Garamond" panose="02020404030301010803" pitchFamily="18" charset="0"/>
              </a:rPr>
              <a:t>Fe I abundance</a:t>
            </a:r>
          </a:p>
        </p:txBody>
      </p:sp>
    </p:spTree>
    <p:extLst>
      <p:ext uri="{BB962C8B-B14F-4D97-AF65-F5344CB8AC3E}">
        <p14:creationId xmlns:p14="http://schemas.microsoft.com/office/powerpoint/2010/main" val="2977678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120F6-6DF7-894B-ACA6-388E739F43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193ECA-3B33-234A-813B-59DD21F38678}"/>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FD646F08-B803-744B-AC65-18E392DD1EA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51237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4CEED68-1903-3B49-BD3F-AF073964FA7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553039" y="420729"/>
            <a:ext cx="7190279" cy="5396608"/>
          </a:xfrm>
        </p:spPr>
      </p:pic>
      <p:sp>
        <p:nvSpPr>
          <p:cNvPr id="2" name="Title 1">
            <a:extLst>
              <a:ext uri="{FF2B5EF4-FFF2-40B4-BE49-F238E27FC236}">
                <a16:creationId xmlns:a16="http://schemas.microsoft.com/office/drawing/2014/main" id="{96D1CF8E-AF4E-B543-A9A9-19AA62D90129}"/>
              </a:ext>
            </a:extLst>
          </p:cNvPr>
          <p:cNvSpPr>
            <a:spLocks noGrp="1"/>
          </p:cNvSpPr>
          <p:nvPr>
            <p:ph type="title"/>
          </p:nvPr>
        </p:nvSpPr>
        <p:spPr/>
        <p:txBody>
          <a:bodyPr>
            <a:normAutofit/>
          </a:bodyPr>
          <a:lstStyle/>
          <a:p>
            <a:r>
              <a:rPr lang="en-US" dirty="0"/>
              <a:t>15 - 20 UHJs characterized in the next 2 - 3 years</a:t>
            </a:r>
          </a:p>
        </p:txBody>
      </p:sp>
      <p:sp>
        <p:nvSpPr>
          <p:cNvPr id="6" name="TextBox 5">
            <a:extLst>
              <a:ext uri="{FF2B5EF4-FFF2-40B4-BE49-F238E27FC236}">
                <a16:creationId xmlns:a16="http://schemas.microsoft.com/office/drawing/2014/main" id="{07A172C2-1E2C-5542-842B-EFF8FAA361B9}"/>
              </a:ext>
            </a:extLst>
          </p:cNvPr>
          <p:cNvSpPr txBox="1"/>
          <p:nvPr/>
        </p:nvSpPr>
        <p:spPr>
          <a:xfrm>
            <a:off x="3820237" y="1441313"/>
            <a:ext cx="1821332" cy="400110"/>
          </a:xfrm>
          <a:prstGeom prst="rect">
            <a:avLst/>
          </a:prstGeom>
          <a:noFill/>
        </p:spPr>
        <p:txBody>
          <a:bodyPr wrap="none" rtlCol="0">
            <a:spAutoFit/>
          </a:bodyPr>
          <a:lstStyle/>
          <a:p>
            <a:pPr algn="l"/>
            <a:r>
              <a:rPr lang="en-US" sz="2000" dirty="0">
                <a:latin typeface="Garamond" panose="02020404030301010803" pitchFamily="18" charset="0"/>
              </a:rPr>
              <a:t>Pino et al (2020)</a:t>
            </a:r>
          </a:p>
        </p:txBody>
      </p:sp>
      <p:sp>
        <p:nvSpPr>
          <p:cNvPr id="4" name="Freeform 3">
            <a:extLst>
              <a:ext uri="{FF2B5EF4-FFF2-40B4-BE49-F238E27FC236}">
                <a16:creationId xmlns:a16="http://schemas.microsoft.com/office/drawing/2014/main" id="{B123C3AC-4376-1F42-8699-6FE9F5FA4C6C}"/>
              </a:ext>
            </a:extLst>
          </p:cNvPr>
          <p:cNvSpPr/>
          <p:nvPr/>
        </p:nvSpPr>
        <p:spPr>
          <a:xfrm>
            <a:off x="1493520" y="2854960"/>
            <a:ext cx="4338320" cy="2336800"/>
          </a:xfrm>
          <a:custGeom>
            <a:avLst/>
            <a:gdLst>
              <a:gd name="connsiteX0" fmla="*/ 0 w 4338320"/>
              <a:gd name="connsiteY0" fmla="*/ 2336800 h 2336800"/>
              <a:gd name="connsiteX1" fmla="*/ 20320 w 4338320"/>
              <a:gd name="connsiteY1" fmla="*/ 0 h 2336800"/>
              <a:gd name="connsiteX2" fmla="*/ 1076960 w 4338320"/>
              <a:gd name="connsiteY2" fmla="*/ 50800 h 2336800"/>
              <a:gd name="connsiteX3" fmla="*/ 1412240 w 4338320"/>
              <a:gd name="connsiteY3" fmla="*/ 640080 h 2336800"/>
              <a:gd name="connsiteX4" fmla="*/ 2590800 w 4338320"/>
              <a:gd name="connsiteY4" fmla="*/ 284480 h 2336800"/>
              <a:gd name="connsiteX5" fmla="*/ 4307840 w 4338320"/>
              <a:gd name="connsiteY5" fmla="*/ 447040 h 2336800"/>
              <a:gd name="connsiteX6" fmla="*/ 4338320 w 4338320"/>
              <a:gd name="connsiteY6" fmla="*/ 2255520 h 2336800"/>
              <a:gd name="connsiteX7" fmla="*/ 0 w 4338320"/>
              <a:gd name="connsiteY7" fmla="*/ 2336800 h 2336800"/>
              <a:gd name="connsiteX0" fmla="*/ 0 w 4338320"/>
              <a:gd name="connsiteY0" fmla="*/ 2336800 h 2336800"/>
              <a:gd name="connsiteX1" fmla="*/ 20320 w 4338320"/>
              <a:gd name="connsiteY1" fmla="*/ 0 h 2336800"/>
              <a:gd name="connsiteX2" fmla="*/ 1076960 w 4338320"/>
              <a:gd name="connsiteY2" fmla="*/ 50800 h 2336800"/>
              <a:gd name="connsiteX3" fmla="*/ 1432560 w 4338320"/>
              <a:gd name="connsiteY3" fmla="*/ 335280 h 2336800"/>
              <a:gd name="connsiteX4" fmla="*/ 2590800 w 4338320"/>
              <a:gd name="connsiteY4" fmla="*/ 284480 h 2336800"/>
              <a:gd name="connsiteX5" fmla="*/ 4307840 w 4338320"/>
              <a:gd name="connsiteY5" fmla="*/ 447040 h 2336800"/>
              <a:gd name="connsiteX6" fmla="*/ 4338320 w 4338320"/>
              <a:gd name="connsiteY6" fmla="*/ 2255520 h 2336800"/>
              <a:gd name="connsiteX7" fmla="*/ 0 w 4338320"/>
              <a:gd name="connsiteY7" fmla="*/ 2336800 h 2336800"/>
              <a:gd name="connsiteX0" fmla="*/ 0 w 4338320"/>
              <a:gd name="connsiteY0" fmla="*/ 2336800 h 2336800"/>
              <a:gd name="connsiteX1" fmla="*/ 20320 w 4338320"/>
              <a:gd name="connsiteY1" fmla="*/ 0 h 2336800"/>
              <a:gd name="connsiteX2" fmla="*/ 792480 w 4338320"/>
              <a:gd name="connsiteY2" fmla="*/ 193040 h 2336800"/>
              <a:gd name="connsiteX3" fmla="*/ 1432560 w 4338320"/>
              <a:gd name="connsiteY3" fmla="*/ 335280 h 2336800"/>
              <a:gd name="connsiteX4" fmla="*/ 2590800 w 4338320"/>
              <a:gd name="connsiteY4" fmla="*/ 284480 h 2336800"/>
              <a:gd name="connsiteX5" fmla="*/ 4307840 w 4338320"/>
              <a:gd name="connsiteY5" fmla="*/ 447040 h 2336800"/>
              <a:gd name="connsiteX6" fmla="*/ 4338320 w 4338320"/>
              <a:gd name="connsiteY6" fmla="*/ 2255520 h 2336800"/>
              <a:gd name="connsiteX7" fmla="*/ 0 w 4338320"/>
              <a:gd name="connsiteY7" fmla="*/ 2336800 h 2336800"/>
              <a:gd name="connsiteX0" fmla="*/ 0 w 4338320"/>
              <a:gd name="connsiteY0" fmla="*/ 2336800 h 2336800"/>
              <a:gd name="connsiteX1" fmla="*/ 20320 w 4338320"/>
              <a:gd name="connsiteY1" fmla="*/ 0 h 2336800"/>
              <a:gd name="connsiteX2" fmla="*/ 792480 w 4338320"/>
              <a:gd name="connsiteY2" fmla="*/ 193040 h 2336800"/>
              <a:gd name="connsiteX3" fmla="*/ 1432560 w 4338320"/>
              <a:gd name="connsiteY3" fmla="*/ 335280 h 2336800"/>
              <a:gd name="connsiteX4" fmla="*/ 2590800 w 4338320"/>
              <a:gd name="connsiteY4" fmla="*/ 284480 h 2336800"/>
              <a:gd name="connsiteX5" fmla="*/ 4307840 w 4338320"/>
              <a:gd name="connsiteY5" fmla="*/ 447040 h 2336800"/>
              <a:gd name="connsiteX6" fmla="*/ 4338320 w 4338320"/>
              <a:gd name="connsiteY6" fmla="*/ 2255520 h 2336800"/>
              <a:gd name="connsiteX7" fmla="*/ 0 w 4338320"/>
              <a:gd name="connsiteY7" fmla="*/ 2336800 h 2336800"/>
              <a:gd name="connsiteX0" fmla="*/ 0 w 4338320"/>
              <a:gd name="connsiteY0" fmla="*/ 2336800 h 2336800"/>
              <a:gd name="connsiteX1" fmla="*/ 20320 w 4338320"/>
              <a:gd name="connsiteY1" fmla="*/ 0 h 2336800"/>
              <a:gd name="connsiteX2" fmla="*/ 792480 w 4338320"/>
              <a:gd name="connsiteY2" fmla="*/ 193040 h 2336800"/>
              <a:gd name="connsiteX3" fmla="*/ 1432560 w 4338320"/>
              <a:gd name="connsiteY3" fmla="*/ 335280 h 2336800"/>
              <a:gd name="connsiteX4" fmla="*/ 2590800 w 4338320"/>
              <a:gd name="connsiteY4" fmla="*/ 284480 h 2336800"/>
              <a:gd name="connsiteX5" fmla="*/ 4307840 w 4338320"/>
              <a:gd name="connsiteY5" fmla="*/ 447040 h 2336800"/>
              <a:gd name="connsiteX6" fmla="*/ 4338320 w 4338320"/>
              <a:gd name="connsiteY6" fmla="*/ 2255520 h 2336800"/>
              <a:gd name="connsiteX7" fmla="*/ 0 w 4338320"/>
              <a:gd name="connsiteY7" fmla="*/ 2336800 h 2336800"/>
              <a:gd name="connsiteX0" fmla="*/ 0 w 4338320"/>
              <a:gd name="connsiteY0" fmla="*/ 2336800 h 2336800"/>
              <a:gd name="connsiteX1" fmla="*/ 20320 w 4338320"/>
              <a:gd name="connsiteY1" fmla="*/ 0 h 2336800"/>
              <a:gd name="connsiteX2" fmla="*/ 762000 w 4338320"/>
              <a:gd name="connsiteY2" fmla="*/ 243840 h 2336800"/>
              <a:gd name="connsiteX3" fmla="*/ 1432560 w 4338320"/>
              <a:gd name="connsiteY3" fmla="*/ 335280 h 2336800"/>
              <a:gd name="connsiteX4" fmla="*/ 2590800 w 4338320"/>
              <a:gd name="connsiteY4" fmla="*/ 284480 h 2336800"/>
              <a:gd name="connsiteX5" fmla="*/ 4307840 w 4338320"/>
              <a:gd name="connsiteY5" fmla="*/ 447040 h 2336800"/>
              <a:gd name="connsiteX6" fmla="*/ 4338320 w 4338320"/>
              <a:gd name="connsiteY6" fmla="*/ 2255520 h 2336800"/>
              <a:gd name="connsiteX7" fmla="*/ 0 w 4338320"/>
              <a:gd name="connsiteY7" fmla="*/ 2336800 h 2336800"/>
              <a:gd name="connsiteX0" fmla="*/ 0 w 4338320"/>
              <a:gd name="connsiteY0" fmla="*/ 2336800 h 2336800"/>
              <a:gd name="connsiteX1" fmla="*/ 20320 w 4338320"/>
              <a:gd name="connsiteY1" fmla="*/ 0 h 2336800"/>
              <a:gd name="connsiteX2" fmla="*/ 762000 w 4338320"/>
              <a:gd name="connsiteY2" fmla="*/ 243840 h 2336800"/>
              <a:gd name="connsiteX3" fmla="*/ 1432560 w 4338320"/>
              <a:gd name="connsiteY3" fmla="*/ 335280 h 2336800"/>
              <a:gd name="connsiteX4" fmla="*/ 2590800 w 4338320"/>
              <a:gd name="connsiteY4" fmla="*/ 284480 h 2336800"/>
              <a:gd name="connsiteX5" fmla="*/ 4307840 w 4338320"/>
              <a:gd name="connsiteY5" fmla="*/ 447040 h 2336800"/>
              <a:gd name="connsiteX6" fmla="*/ 4338320 w 4338320"/>
              <a:gd name="connsiteY6" fmla="*/ 2255520 h 2336800"/>
              <a:gd name="connsiteX7" fmla="*/ 0 w 4338320"/>
              <a:gd name="connsiteY7" fmla="*/ 2336800 h 2336800"/>
              <a:gd name="connsiteX0" fmla="*/ 0 w 4338320"/>
              <a:gd name="connsiteY0" fmla="*/ 2336800 h 2336800"/>
              <a:gd name="connsiteX1" fmla="*/ 20320 w 4338320"/>
              <a:gd name="connsiteY1" fmla="*/ 0 h 2336800"/>
              <a:gd name="connsiteX2" fmla="*/ 762000 w 4338320"/>
              <a:gd name="connsiteY2" fmla="*/ 243840 h 2336800"/>
              <a:gd name="connsiteX3" fmla="*/ 1432560 w 4338320"/>
              <a:gd name="connsiteY3" fmla="*/ 335280 h 2336800"/>
              <a:gd name="connsiteX4" fmla="*/ 2590800 w 4338320"/>
              <a:gd name="connsiteY4" fmla="*/ 284480 h 2336800"/>
              <a:gd name="connsiteX5" fmla="*/ 4307840 w 4338320"/>
              <a:gd name="connsiteY5" fmla="*/ 447040 h 2336800"/>
              <a:gd name="connsiteX6" fmla="*/ 4338320 w 4338320"/>
              <a:gd name="connsiteY6" fmla="*/ 2255520 h 2336800"/>
              <a:gd name="connsiteX7" fmla="*/ 0 w 4338320"/>
              <a:gd name="connsiteY7" fmla="*/ 2336800 h 233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8320" h="2336800">
                <a:moveTo>
                  <a:pt x="0" y="2336800"/>
                </a:moveTo>
                <a:lnTo>
                  <a:pt x="20320" y="0"/>
                </a:lnTo>
                <a:cubicBezTo>
                  <a:pt x="277707" y="64347"/>
                  <a:pt x="463973" y="189653"/>
                  <a:pt x="762000" y="243840"/>
                </a:cubicBezTo>
                <a:cubicBezTo>
                  <a:pt x="985520" y="362373"/>
                  <a:pt x="1219200" y="287867"/>
                  <a:pt x="1432560" y="335280"/>
                </a:cubicBezTo>
                <a:lnTo>
                  <a:pt x="2590800" y="284480"/>
                </a:lnTo>
                <a:lnTo>
                  <a:pt x="4307840" y="447040"/>
                </a:lnTo>
                <a:lnTo>
                  <a:pt x="4338320" y="2255520"/>
                </a:lnTo>
                <a:lnTo>
                  <a:pt x="0" y="23368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A01A8AB-9E31-3E4F-B4F1-08B312E21A4E}"/>
              </a:ext>
            </a:extLst>
          </p:cNvPr>
          <p:cNvSpPr txBox="1"/>
          <p:nvPr/>
        </p:nvSpPr>
        <p:spPr>
          <a:xfrm>
            <a:off x="3820237" y="1100639"/>
            <a:ext cx="1538691" cy="523220"/>
          </a:xfrm>
          <a:prstGeom prst="rect">
            <a:avLst/>
          </a:prstGeom>
          <a:noFill/>
        </p:spPr>
        <p:txBody>
          <a:bodyPr wrap="none" rtlCol="0">
            <a:spAutoFit/>
          </a:bodyPr>
          <a:lstStyle/>
          <a:p>
            <a:pPr algn="l"/>
            <a:r>
              <a:rPr lang="en-US" sz="2800" dirty="0">
                <a:latin typeface="Garamond" panose="02020404030301010803" pitchFamily="18" charset="0"/>
              </a:rPr>
              <a:t>KELT-9b</a:t>
            </a:r>
          </a:p>
        </p:txBody>
      </p:sp>
      <p:sp>
        <p:nvSpPr>
          <p:cNvPr id="11" name="TextBox 10">
            <a:extLst>
              <a:ext uri="{FF2B5EF4-FFF2-40B4-BE49-F238E27FC236}">
                <a16:creationId xmlns:a16="http://schemas.microsoft.com/office/drawing/2014/main" id="{43947046-8D47-C340-8C64-129C76EF6319}"/>
              </a:ext>
            </a:extLst>
          </p:cNvPr>
          <p:cNvSpPr txBox="1"/>
          <p:nvPr/>
        </p:nvSpPr>
        <p:spPr>
          <a:xfrm>
            <a:off x="3820237" y="1441313"/>
            <a:ext cx="1821332" cy="400110"/>
          </a:xfrm>
          <a:prstGeom prst="rect">
            <a:avLst/>
          </a:prstGeom>
          <a:noFill/>
        </p:spPr>
        <p:txBody>
          <a:bodyPr wrap="none" rtlCol="0">
            <a:spAutoFit/>
          </a:bodyPr>
          <a:lstStyle/>
          <a:p>
            <a:pPr algn="l"/>
            <a:r>
              <a:rPr lang="en-US" sz="2000" dirty="0">
                <a:latin typeface="Garamond" panose="02020404030301010803" pitchFamily="18" charset="0"/>
              </a:rPr>
              <a:t>Pino et al (2020)</a:t>
            </a:r>
          </a:p>
        </p:txBody>
      </p:sp>
      <p:sp>
        <p:nvSpPr>
          <p:cNvPr id="12" name="TextBox 11">
            <a:extLst>
              <a:ext uri="{FF2B5EF4-FFF2-40B4-BE49-F238E27FC236}">
                <a16:creationId xmlns:a16="http://schemas.microsoft.com/office/drawing/2014/main" id="{95781AE6-6A90-7A4C-8883-55D6DEDCAD42}"/>
              </a:ext>
            </a:extLst>
          </p:cNvPr>
          <p:cNvSpPr txBox="1"/>
          <p:nvPr/>
        </p:nvSpPr>
        <p:spPr>
          <a:xfrm>
            <a:off x="3820237" y="1100639"/>
            <a:ext cx="1538691" cy="523220"/>
          </a:xfrm>
          <a:prstGeom prst="rect">
            <a:avLst/>
          </a:prstGeom>
          <a:noFill/>
        </p:spPr>
        <p:txBody>
          <a:bodyPr wrap="none" rtlCol="0">
            <a:spAutoFit/>
          </a:bodyPr>
          <a:lstStyle/>
          <a:p>
            <a:pPr algn="l"/>
            <a:r>
              <a:rPr lang="en-US" sz="2800" dirty="0">
                <a:latin typeface="Garamond" panose="02020404030301010803" pitchFamily="18" charset="0"/>
              </a:rPr>
              <a:t>KELT-9b</a:t>
            </a:r>
          </a:p>
        </p:txBody>
      </p:sp>
      <p:sp>
        <p:nvSpPr>
          <p:cNvPr id="14" name="TextBox 13">
            <a:extLst>
              <a:ext uri="{FF2B5EF4-FFF2-40B4-BE49-F238E27FC236}">
                <a16:creationId xmlns:a16="http://schemas.microsoft.com/office/drawing/2014/main" id="{57DF1700-9182-6C46-93D5-66491BB9EFB2}"/>
              </a:ext>
            </a:extLst>
          </p:cNvPr>
          <p:cNvSpPr txBox="1"/>
          <p:nvPr/>
        </p:nvSpPr>
        <p:spPr>
          <a:xfrm>
            <a:off x="3398263" y="2445969"/>
            <a:ext cx="1797287" cy="400110"/>
          </a:xfrm>
          <a:prstGeom prst="rect">
            <a:avLst/>
          </a:prstGeom>
          <a:noFill/>
        </p:spPr>
        <p:txBody>
          <a:bodyPr wrap="none" rtlCol="0">
            <a:spAutoFit/>
          </a:bodyPr>
          <a:lstStyle/>
          <a:p>
            <a:pPr algn="l"/>
            <a:r>
              <a:rPr lang="en-US" sz="2000" dirty="0">
                <a:latin typeface="Garamond" panose="02020404030301010803" pitchFamily="18" charset="0"/>
              </a:rPr>
              <a:t>Yan et al. (2020)</a:t>
            </a:r>
          </a:p>
        </p:txBody>
      </p:sp>
      <p:sp>
        <p:nvSpPr>
          <p:cNvPr id="17" name="TextBox 16">
            <a:extLst>
              <a:ext uri="{FF2B5EF4-FFF2-40B4-BE49-F238E27FC236}">
                <a16:creationId xmlns:a16="http://schemas.microsoft.com/office/drawing/2014/main" id="{FF27ACB8-79E8-A449-95D5-53E380549414}"/>
              </a:ext>
            </a:extLst>
          </p:cNvPr>
          <p:cNvSpPr txBox="1"/>
          <p:nvPr/>
        </p:nvSpPr>
        <p:spPr>
          <a:xfrm>
            <a:off x="3398263" y="2113309"/>
            <a:ext cx="1889684" cy="523220"/>
          </a:xfrm>
          <a:prstGeom prst="rect">
            <a:avLst/>
          </a:prstGeom>
          <a:noFill/>
        </p:spPr>
        <p:txBody>
          <a:bodyPr wrap="none" rtlCol="0">
            <a:spAutoFit/>
          </a:bodyPr>
          <a:lstStyle/>
          <a:p>
            <a:pPr algn="l"/>
            <a:r>
              <a:rPr lang="en-US" sz="2800" dirty="0">
                <a:latin typeface="Garamond" panose="02020404030301010803" pitchFamily="18" charset="0"/>
              </a:rPr>
              <a:t>WASP-189b</a:t>
            </a:r>
          </a:p>
        </p:txBody>
      </p:sp>
      <p:sp>
        <p:nvSpPr>
          <p:cNvPr id="18" name="TextBox 17">
            <a:extLst>
              <a:ext uri="{FF2B5EF4-FFF2-40B4-BE49-F238E27FC236}">
                <a16:creationId xmlns:a16="http://schemas.microsoft.com/office/drawing/2014/main" id="{B889A710-8853-9345-9A3D-0E94DBB9A087}"/>
              </a:ext>
            </a:extLst>
          </p:cNvPr>
          <p:cNvSpPr txBox="1"/>
          <p:nvPr/>
        </p:nvSpPr>
        <p:spPr>
          <a:xfrm>
            <a:off x="1718488" y="1771214"/>
            <a:ext cx="2334293" cy="400110"/>
          </a:xfrm>
          <a:prstGeom prst="rect">
            <a:avLst/>
          </a:prstGeom>
          <a:noFill/>
        </p:spPr>
        <p:txBody>
          <a:bodyPr wrap="none" rtlCol="0">
            <a:spAutoFit/>
          </a:bodyPr>
          <a:lstStyle/>
          <a:p>
            <a:pPr algn="ctr"/>
            <a:r>
              <a:rPr lang="en-US" sz="2000" dirty="0">
                <a:latin typeface="Garamond" panose="02020404030301010803" pitchFamily="18" charset="0"/>
              </a:rPr>
              <a:t>Nugroho et al. (2020)</a:t>
            </a:r>
          </a:p>
        </p:txBody>
      </p:sp>
      <p:sp>
        <p:nvSpPr>
          <p:cNvPr id="19" name="TextBox 18">
            <a:extLst>
              <a:ext uri="{FF2B5EF4-FFF2-40B4-BE49-F238E27FC236}">
                <a16:creationId xmlns:a16="http://schemas.microsoft.com/office/drawing/2014/main" id="{1C266661-9C33-2242-AFB4-703B5B51F53F}"/>
              </a:ext>
            </a:extLst>
          </p:cNvPr>
          <p:cNvSpPr txBox="1"/>
          <p:nvPr/>
        </p:nvSpPr>
        <p:spPr>
          <a:xfrm>
            <a:off x="1718488" y="1448049"/>
            <a:ext cx="1721369" cy="523220"/>
          </a:xfrm>
          <a:prstGeom prst="rect">
            <a:avLst/>
          </a:prstGeom>
          <a:noFill/>
        </p:spPr>
        <p:txBody>
          <a:bodyPr wrap="none" rtlCol="0">
            <a:spAutoFit/>
          </a:bodyPr>
          <a:lstStyle/>
          <a:p>
            <a:pPr algn="l"/>
            <a:r>
              <a:rPr lang="en-US" sz="2800" dirty="0">
                <a:latin typeface="Garamond" panose="02020404030301010803" pitchFamily="18" charset="0"/>
              </a:rPr>
              <a:t>WASP-33b</a:t>
            </a:r>
          </a:p>
        </p:txBody>
      </p:sp>
      <p:sp>
        <p:nvSpPr>
          <p:cNvPr id="20" name="Oval 19">
            <a:extLst>
              <a:ext uri="{FF2B5EF4-FFF2-40B4-BE49-F238E27FC236}">
                <a16:creationId xmlns:a16="http://schemas.microsoft.com/office/drawing/2014/main" id="{977C41A9-CDE0-DA4D-9557-AB91C005CE3B}"/>
              </a:ext>
            </a:extLst>
          </p:cNvPr>
          <p:cNvSpPr/>
          <p:nvPr/>
        </p:nvSpPr>
        <p:spPr>
          <a:xfrm>
            <a:off x="3228949" y="3259496"/>
            <a:ext cx="169702" cy="169702"/>
          </a:xfrm>
          <a:prstGeom prst="ellipse">
            <a:avLst/>
          </a:prstGeom>
          <a:solidFill>
            <a:srgbClr val="A7F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EAEDC15-F83A-B04E-8D25-B02C1DACD9EE}"/>
              </a:ext>
            </a:extLst>
          </p:cNvPr>
          <p:cNvSpPr txBox="1"/>
          <p:nvPr/>
        </p:nvSpPr>
        <p:spPr>
          <a:xfrm>
            <a:off x="3772080" y="3135789"/>
            <a:ext cx="1981633" cy="707886"/>
          </a:xfrm>
          <a:prstGeom prst="rect">
            <a:avLst/>
          </a:prstGeom>
          <a:noFill/>
        </p:spPr>
        <p:txBody>
          <a:bodyPr wrap="none" rtlCol="0">
            <a:spAutoFit/>
          </a:bodyPr>
          <a:lstStyle/>
          <a:p>
            <a:pPr algn="l"/>
            <a:r>
              <a:rPr lang="en-US" sz="2000" dirty="0">
                <a:latin typeface="Garamond" panose="02020404030301010803" pitchFamily="18" charset="0"/>
              </a:rPr>
              <a:t>Yan et al. (2022)</a:t>
            </a:r>
          </a:p>
          <a:p>
            <a:pPr algn="l"/>
            <a:r>
              <a:rPr lang="en-US" sz="2000" dirty="0" err="1">
                <a:latin typeface="Garamond" panose="02020404030301010803" pitchFamily="18" charset="0"/>
              </a:rPr>
              <a:t>Borsa</a:t>
            </a:r>
            <a:r>
              <a:rPr lang="en-US" sz="2000" dirty="0">
                <a:latin typeface="Garamond" panose="02020404030301010803" pitchFamily="18" charset="0"/>
              </a:rPr>
              <a:t> et al. (2022)</a:t>
            </a:r>
          </a:p>
        </p:txBody>
      </p:sp>
      <p:sp>
        <p:nvSpPr>
          <p:cNvPr id="22" name="TextBox 21">
            <a:extLst>
              <a:ext uri="{FF2B5EF4-FFF2-40B4-BE49-F238E27FC236}">
                <a16:creationId xmlns:a16="http://schemas.microsoft.com/office/drawing/2014/main" id="{5308C3DF-2DF7-5441-891A-6800558BBE92}"/>
              </a:ext>
            </a:extLst>
          </p:cNvPr>
          <p:cNvSpPr txBox="1"/>
          <p:nvPr/>
        </p:nvSpPr>
        <p:spPr>
          <a:xfrm>
            <a:off x="3819032" y="2805888"/>
            <a:ext cx="1707006" cy="523220"/>
          </a:xfrm>
          <a:prstGeom prst="rect">
            <a:avLst/>
          </a:prstGeom>
          <a:noFill/>
        </p:spPr>
        <p:txBody>
          <a:bodyPr wrap="none" rtlCol="0">
            <a:spAutoFit/>
          </a:bodyPr>
          <a:lstStyle/>
          <a:p>
            <a:pPr algn="l"/>
            <a:r>
              <a:rPr lang="en-US" sz="2800" dirty="0">
                <a:latin typeface="Garamond" panose="02020404030301010803" pitchFamily="18" charset="0"/>
              </a:rPr>
              <a:t>KELT-20b</a:t>
            </a:r>
          </a:p>
        </p:txBody>
      </p:sp>
      <p:cxnSp>
        <p:nvCxnSpPr>
          <p:cNvPr id="23" name="Straight Connector 22">
            <a:extLst>
              <a:ext uri="{FF2B5EF4-FFF2-40B4-BE49-F238E27FC236}">
                <a16:creationId xmlns:a16="http://schemas.microsoft.com/office/drawing/2014/main" id="{30265F01-E4F6-8D46-A7ED-1DABD3AB27AD}"/>
              </a:ext>
            </a:extLst>
          </p:cNvPr>
          <p:cNvCxnSpPr>
            <a:cxnSpLocks/>
            <a:stCxn id="17" idx="1"/>
          </p:cNvCxnSpPr>
          <p:nvPr/>
        </p:nvCxnSpPr>
        <p:spPr>
          <a:xfrm flipH="1">
            <a:off x="2732992" y="2374919"/>
            <a:ext cx="665271" cy="5731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6DF6FFF-B619-784A-9860-875003411CA8}"/>
              </a:ext>
            </a:extLst>
          </p:cNvPr>
          <p:cNvCxnSpPr/>
          <p:nvPr/>
        </p:nvCxnSpPr>
        <p:spPr>
          <a:xfrm>
            <a:off x="3228949" y="3259496"/>
            <a:ext cx="169314" cy="169314"/>
          </a:xfrm>
          <a:prstGeom prst="line">
            <a:avLst/>
          </a:prstGeom>
          <a:ln w="31750">
            <a:solidFill>
              <a:srgbClr val="238BC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A0C6AE-FFB8-A644-A365-62BAC6D3DB6E}"/>
              </a:ext>
            </a:extLst>
          </p:cNvPr>
          <p:cNvCxnSpPr>
            <a:cxnSpLocks/>
          </p:cNvCxnSpPr>
          <p:nvPr/>
        </p:nvCxnSpPr>
        <p:spPr>
          <a:xfrm flipH="1">
            <a:off x="3225688" y="3264878"/>
            <a:ext cx="169314" cy="169314"/>
          </a:xfrm>
          <a:prstGeom prst="line">
            <a:avLst/>
          </a:prstGeom>
          <a:ln w="31750">
            <a:solidFill>
              <a:srgbClr val="238BC3"/>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C63888B-CA2C-7F46-BC8A-BC3A03A34743}"/>
              </a:ext>
            </a:extLst>
          </p:cNvPr>
          <p:cNvSpPr/>
          <p:nvPr/>
        </p:nvSpPr>
        <p:spPr>
          <a:xfrm>
            <a:off x="3225688" y="3259496"/>
            <a:ext cx="169314" cy="169314"/>
          </a:xfrm>
          <a:prstGeom prst="ellipse">
            <a:avLst/>
          </a:prstGeom>
          <a:noFill/>
          <a:ln w="25400">
            <a:solidFill>
              <a:srgbClr val="23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5044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6CB23-EE70-4B44-AFF7-C630F6CB31B6}"/>
              </a:ext>
            </a:extLst>
          </p:cNvPr>
          <p:cNvSpPr>
            <a:spLocks noGrp="1"/>
          </p:cNvSpPr>
          <p:nvPr>
            <p:ph type="title"/>
          </p:nvPr>
        </p:nvSpPr>
        <p:spPr/>
        <p:txBody>
          <a:bodyPr/>
          <a:lstStyle/>
          <a:p>
            <a:endParaRPr lang="en-US"/>
          </a:p>
        </p:txBody>
      </p:sp>
      <p:sp>
        <p:nvSpPr>
          <p:cNvPr id="8" name="Content Placeholder 7">
            <a:extLst>
              <a:ext uri="{FF2B5EF4-FFF2-40B4-BE49-F238E27FC236}">
                <a16:creationId xmlns:a16="http://schemas.microsoft.com/office/drawing/2014/main" id="{48FCBC54-9CE0-2743-AA87-ACB64272548C}"/>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8C1CBA2B-28C5-5C43-8F92-DE576B9A379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63538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4CEED68-1903-3B49-BD3F-AF073964FA7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553039" y="420729"/>
            <a:ext cx="7190279" cy="5396608"/>
          </a:xfrm>
        </p:spPr>
      </p:pic>
      <p:sp>
        <p:nvSpPr>
          <p:cNvPr id="2" name="Title 1">
            <a:extLst>
              <a:ext uri="{FF2B5EF4-FFF2-40B4-BE49-F238E27FC236}">
                <a16:creationId xmlns:a16="http://schemas.microsoft.com/office/drawing/2014/main" id="{96D1CF8E-AF4E-B543-A9A9-19AA62D90129}"/>
              </a:ext>
            </a:extLst>
          </p:cNvPr>
          <p:cNvSpPr>
            <a:spLocks noGrp="1"/>
          </p:cNvSpPr>
          <p:nvPr>
            <p:ph type="title"/>
          </p:nvPr>
        </p:nvSpPr>
        <p:spPr/>
        <p:txBody>
          <a:bodyPr>
            <a:normAutofit/>
          </a:bodyPr>
          <a:lstStyle/>
          <a:p>
            <a:r>
              <a:rPr lang="en-US" dirty="0"/>
              <a:t>15 - 20 UHJs characterized in the next 2 - 3 years</a:t>
            </a:r>
          </a:p>
        </p:txBody>
      </p:sp>
      <p:sp>
        <p:nvSpPr>
          <p:cNvPr id="17" name="TextBox 16">
            <a:extLst>
              <a:ext uri="{FF2B5EF4-FFF2-40B4-BE49-F238E27FC236}">
                <a16:creationId xmlns:a16="http://schemas.microsoft.com/office/drawing/2014/main" id="{353E9465-F792-0D48-BFAF-F036EED25874}"/>
              </a:ext>
            </a:extLst>
          </p:cNvPr>
          <p:cNvSpPr txBox="1"/>
          <p:nvPr/>
        </p:nvSpPr>
        <p:spPr>
          <a:xfrm>
            <a:off x="1515262" y="5672943"/>
            <a:ext cx="4238451" cy="954107"/>
          </a:xfrm>
          <a:prstGeom prst="rect">
            <a:avLst/>
          </a:prstGeom>
          <a:noFill/>
        </p:spPr>
        <p:txBody>
          <a:bodyPr wrap="square" rtlCol="0">
            <a:spAutoFit/>
          </a:bodyPr>
          <a:lstStyle/>
          <a:p>
            <a:pPr algn="ctr"/>
            <a:r>
              <a:rPr lang="en-US" sz="2800" dirty="0">
                <a:latin typeface="Garamond" panose="02020404030301010803" pitchFamily="18" charset="0"/>
              </a:rPr>
              <a:t>Symbol size proportional to expected SNR</a:t>
            </a:r>
            <a:endParaRPr lang="en-US" sz="2000" dirty="0">
              <a:latin typeface="Garamond" panose="02020404030301010803" pitchFamily="18" charset="0"/>
            </a:endParaRPr>
          </a:p>
        </p:txBody>
      </p:sp>
      <p:sp>
        <p:nvSpPr>
          <p:cNvPr id="31" name="TextBox 30">
            <a:extLst>
              <a:ext uri="{FF2B5EF4-FFF2-40B4-BE49-F238E27FC236}">
                <a16:creationId xmlns:a16="http://schemas.microsoft.com/office/drawing/2014/main" id="{2C94FD74-2835-0948-8B4A-506F6C179033}"/>
              </a:ext>
            </a:extLst>
          </p:cNvPr>
          <p:cNvSpPr txBox="1"/>
          <p:nvPr/>
        </p:nvSpPr>
        <p:spPr>
          <a:xfrm>
            <a:off x="3820237" y="1441313"/>
            <a:ext cx="1821332" cy="400110"/>
          </a:xfrm>
          <a:prstGeom prst="rect">
            <a:avLst/>
          </a:prstGeom>
          <a:noFill/>
        </p:spPr>
        <p:txBody>
          <a:bodyPr wrap="none" rtlCol="0">
            <a:spAutoFit/>
          </a:bodyPr>
          <a:lstStyle/>
          <a:p>
            <a:pPr algn="l"/>
            <a:r>
              <a:rPr lang="en-US" sz="2000" dirty="0">
                <a:latin typeface="Garamond" panose="02020404030301010803" pitchFamily="18" charset="0"/>
              </a:rPr>
              <a:t>Pino et al (2020)</a:t>
            </a:r>
          </a:p>
        </p:txBody>
      </p:sp>
      <p:sp>
        <p:nvSpPr>
          <p:cNvPr id="34" name="TextBox 33">
            <a:extLst>
              <a:ext uri="{FF2B5EF4-FFF2-40B4-BE49-F238E27FC236}">
                <a16:creationId xmlns:a16="http://schemas.microsoft.com/office/drawing/2014/main" id="{1DEC2A26-3622-A440-B0B9-DF7183B85CC8}"/>
              </a:ext>
            </a:extLst>
          </p:cNvPr>
          <p:cNvSpPr txBox="1"/>
          <p:nvPr/>
        </p:nvSpPr>
        <p:spPr>
          <a:xfrm>
            <a:off x="3820237" y="1100639"/>
            <a:ext cx="1538691" cy="523220"/>
          </a:xfrm>
          <a:prstGeom prst="rect">
            <a:avLst/>
          </a:prstGeom>
          <a:noFill/>
        </p:spPr>
        <p:txBody>
          <a:bodyPr wrap="none" rtlCol="0">
            <a:spAutoFit/>
          </a:bodyPr>
          <a:lstStyle/>
          <a:p>
            <a:pPr algn="l"/>
            <a:r>
              <a:rPr lang="en-US" sz="2800" dirty="0">
                <a:latin typeface="Garamond" panose="02020404030301010803" pitchFamily="18" charset="0"/>
              </a:rPr>
              <a:t>KELT-9b</a:t>
            </a:r>
          </a:p>
        </p:txBody>
      </p:sp>
      <p:sp>
        <p:nvSpPr>
          <p:cNvPr id="40" name="TextBox 39">
            <a:extLst>
              <a:ext uri="{FF2B5EF4-FFF2-40B4-BE49-F238E27FC236}">
                <a16:creationId xmlns:a16="http://schemas.microsoft.com/office/drawing/2014/main" id="{842EC07E-EC8A-3E4F-8564-075C7F550A5E}"/>
              </a:ext>
            </a:extLst>
          </p:cNvPr>
          <p:cNvSpPr txBox="1"/>
          <p:nvPr/>
        </p:nvSpPr>
        <p:spPr>
          <a:xfrm>
            <a:off x="3398263" y="2445969"/>
            <a:ext cx="1797287" cy="400110"/>
          </a:xfrm>
          <a:prstGeom prst="rect">
            <a:avLst/>
          </a:prstGeom>
          <a:noFill/>
        </p:spPr>
        <p:txBody>
          <a:bodyPr wrap="none" rtlCol="0">
            <a:spAutoFit/>
          </a:bodyPr>
          <a:lstStyle/>
          <a:p>
            <a:pPr algn="l"/>
            <a:r>
              <a:rPr lang="en-US" sz="2000" dirty="0">
                <a:latin typeface="Garamond" panose="02020404030301010803" pitchFamily="18" charset="0"/>
              </a:rPr>
              <a:t>Yan et al. (2020)</a:t>
            </a:r>
          </a:p>
        </p:txBody>
      </p:sp>
      <p:sp>
        <p:nvSpPr>
          <p:cNvPr id="41" name="TextBox 40">
            <a:extLst>
              <a:ext uri="{FF2B5EF4-FFF2-40B4-BE49-F238E27FC236}">
                <a16:creationId xmlns:a16="http://schemas.microsoft.com/office/drawing/2014/main" id="{04B3C7BE-3EB4-6945-A113-9FDAB6A08F8D}"/>
              </a:ext>
            </a:extLst>
          </p:cNvPr>
          <p:cNvSpPr txBox="1"/>
          <p:nvPr/>
        </p:nvSpPr>
        <p:spPr>
          <a:xfrm>
            <a:off x="3398263" y="2113309"/>
            <a:ext cx="1889684" cy="523220"/>
          </a:xfrm>
          <a:prstGeom prst="rect">
            <a:avLst/>
          </a:prstGeom>
          <a:noFill/>
        </p:spPr>
        <p:txBody>
          <a:bodyPr wrap="none" rtlCol="0">
            <a:spAutoFit/>
          </a:bodyPr>
          <a:lstStyle/>
          <a:p>
            <a:pPr algn="l"/>
            <a:r>
              <a:rPr lang="en-US" sz="2800" dirty="0">
                <a:latin typeface="Garamond" panose="02020404030301010803" pitchFamily="18" charset="0"/>
              </a:rPr>
              <a:t>WASP-189b</a:t>
            </a:r>
          </a:p>
        </p:txBody>
      </p:sp>
      <p:sp>
        <p:nvSpPr>
          <p:cNvPr id="42" name="TextBox 41">
            <a:extLst>
              <a:ext uri="{FF2B5EF4-FFF2-40B4-BE49-F238E27FC236}">
                <a16:creationId xmlns:a16="http://schemas.microsoft.com/office/drawing/2014/main" id="{7130F307-A491-0E4D-8796-E51E45E8015F}"/>
              </a:ext>
            </a:extLst>
          </p:cNvPr>
          <p:cNvSpPr txBox="1"/>
          <p:nvPr/>
        </p:nvSpPr>
        <p:spPr>
          <a:xfrm>
            <a:off x="1718488" y="1771214"/>
            <a:ext cx="2334293" cy="400110"/>
          </a:xfrm>
          <a:prstGeom prst="rect">
            <a:avLst/>
          </a:prstGeom>
          <a:noFill/>
        </p:spPr>
        <p:txBody>
          <a:bodyPr wrap="none" rtlCol="0">
            <a:spAutoFit/>
          </a:bodyPr>
          <a:lstStyle/>
          <a:p>
            <a:pPr algn="ctr"/>
            <a:r>
              <a:rPr lang="en-US" sz="2000" dirty="0">
                <a:latin typeface="Garamond" panose="02020404030301010803" pitchFamily="18" charset="0"/>
              </a:rPr>
              <a:t>Nugroho et al. (2020)</a:t>
            </a:r>
          </a:p>
        </p:txBody>
      </p:sp>
      <p:sp>
        <p:nvSpPr>
          <p:cNvPr id="43" name="TextBox 42">
            <a:extLst>
              <a:ext uri="{FF2B5EF4-FFF2-40B4-BE49-F238E27FC236}">
                <a16:creationId xmlns:a16="http://schemas.microsoft.com/office/drawing/2014/main" id="{574902F3-7CE5-2F40-8E5A-8F0A4EEC7F8A}"/>
              </a:ext>
            </a:extLst>
          </p:cNvPr>
          <p:cNvSpPr txBox="1"/>
          <p:nvPr/>
        </p:nvSpPr>
        <p:spPr>
          <a:xfrm>
            <a:off x="1718488" y="1448049"/>
            <a:ext cx="1721369" cy="523220"/>
          </a:xfrm>
          <a:prstGeom prst="rect">
            <a:avLst/>
          </a:prstGeom>
          <a:noFill/>
        </p:spPr>
        <p:txBody>
          <a:bodyPr wrap="none" rtlCol="0">
            <a:spAutoFit/>
          </a:bodyPr>
          <a:lstStyle/>
          <a:p>
            <a:pPr algn="l"/>
            <a:r>
              <a:rPr lang="en-US" sz="2800" dirty="0">
                <a:latin typeface="Garamond" panose="02020404030301010803" pitchFamily="18" charset="0"/>
              </a:rPr>
              <a:t>WASP-33b</a:t>
            </a:r>
          </a:p>
        </p:txBody>
      </p:sp>
      <p:sp>
        <p:nvSpPr>
          <p:cNvPr id="44" name="TextBox 43">
            <a:extLst>
              <a:ext uri="{FF2B5EF4-FFF2-40B4-BE49-F238E27FC236}">
                <a16:creationId xmlns:a16="http://schemas.microsoft.com/office/drawing/2014/main" id="{B2B100C2-EB5F-314D-80CC-6C8E94502EF7}"/>
              </a:ext>
            </a:extLst>
          </p:cNvPr>
          <p:cNvSpPr txBox="1"/>
          <p:nvPr/>
        </p:nvSpPr>
        <p:spPr>
          <a:xfrm>
            <a:off x="9166044" y="1426622"/>
            <a:ext cx="2766333" cy="2462213"/>
          </a:xfrm>
          <a:prstGeom prst="rect">
            <a:avLst/>
          </a:prstGeom>
          <a:noFill/>
        </p:spPr>
        <p:txBody>
          <a:bodyPr wrap="square" rtlCol="0">
            <a:spAutoFit/>
          </a:bodyPr>
          <a:lstStyle/>
          <a:p>
            <a:pPr algn="ctr"/>
            <a:r>
              <a:rPr lang="en-US" sz="2800" b="1" dirty="0">
                <a:solidFill>
                  <a:srgbClr val="FFC000"/>
                </a:solidFill>
                <a:latin typeface="Garamond" panose="02020404030301010803" pitchFamily="18" charset="0"/>
              </a:rPr>
              <a:t>MAROON-X</a:t>
            </a:r>
            <a:r>
              <a:rPr lang="en-US" sz="2800" b="1" dirty="0">
                <a:latin typeface="Garamond" panose="02020404030301010803" pitchFamily="18" charset="0"/>
              </a:rPr>
              <a:t> </a:t>
            </a:r>
          </a:p>
          <a:p>
            <a:pPr algn="ctr"/>
            <a:r>
              <a:rPr lang="en-US" b="1" dirty="0">
                <a:solidFill>
                  <a:srgbClr val="FFC000"/>
                </a:solidFill>
                <a:latin typeface="Garamond" panose="02020404030301010803" pitchFamily="18" charset="0"/>
              </a:rPr>
              <a:t>(500 – 900 nm)</a:t>
            </a:r>
            <a:r>
              <a:rPr lang="en-US" sz="2000" b="1" dirty="0">
                <a:solidFill>
                  <a:srgbClr val="FFC000"/>
                </a:solidFill>
                <a:latin typeface="Garamond" panose="02020404030301010803" pitchFamily="18" charset="0"/>
              </a:rPr>
              <a:t>:</a:t>
            </a:r>
          </a:p>
          <a:p>
            <a:pPr algn="ctr"/>
            <a:r>
              <a:rPr lang="en-US" sz="2000" dirty="0">
                <a:latin typeface="Garamond" panose="02020404030301010803" pitchFamily="18" charset="0"/>
              </a:rPr>
              <a:t>∼50 hours acquired</a:t>
            </a:r>
          </a:p>
          <a:p>
            <a:pPr algn="ctr"/>
            <a:endParaRPr lang="en-US" sz="2000" dirty="0">
              <a:latin typeface="Garamond" panose="02020404030301010803" pitchFamily="18" charset="0"/>
            </a:endParaRPr>
          </a:p>
          <a:p>
            <a:pPr algn="ctr"/>
            <a:r>
              <a:rPr lang="en-US" sz="2800" b="1" dirty="0">
                <a:solidFill>
                  <a:srgbClr val="00B0F0"/>
                </a:solidFill>
                <a:latin typeface="Garamond" panose="02020404030301010803" pitchFamily="18" charset="0"/>
              </a:rPr>
              <a:t>ESPRESSO</a:t>
            </a:r>
          </a:p>
          <a:p>
            <a:pPr algn="ctr"/>
            <a:r>
              <a:rPr lang="en-US" b="1" dirty="0">
                <a:solidFill>
                  <a:srgbClr val="00B0F0"/>
                </a:solidFill>
                <a:latin typeface="Garamond" panose="02020404030301010803" pitchFamily="18" charset="0"/>
              </a:rPr>
              <a:t>(380 -800 nm):</a:t>
            </a:r>
          </a:p>
          <a:p>
            <a:pPr algn="ctr"/>
            <a:r>
              <a:rPr lang="en-US" sz="2000" dirty="0">
                <a:latin typeface="Garamond" panose="02020404030301010803" pitchFamily="18" charset="0"/>
              </a:rPr>
              <a:t>∼60 hours acquired</a:t>
            </a:r>
          </a:p>
        </p:txBody>
      </p:sp>
      <p:sp>
        <p:nvSpPr>
          <p:cNvPr id="5" name="TextBox 4">
            <a:extLst>
              <a:ext uri="{FF2B5EF4-FFF2-40B4-BE49-F238E27FC236}">
                <a16:creationId xmlns:a16="http://schemas.microsoft.com/office/drawing/2014/main" id="{E26CE214-0FF8-734A-953F-7563B6186905}"/>
              </a:ext>
            </a:extLst>
          </p:cNvPr>
          <p:cNvSpPr txBox="1"/>
          <p:nvPr/>
        </p:nvSpPr>
        <p:spPr>
          <a:xfrm>
            <a:off x="9591255" y="731307"/>
            <a:ext cx="1915909" cy="630942"/>
          </a:xfrm>
          <a:prstGeom prst="rect">
            <a:avLst/>
          </a:prstGeom>
          <a:noFill/>
        </p:spPr>
        <p:txBody>
          <a:bodyPr wrap="none" rtlCol="0">
            <a:spAutoFit/>
          </a:bodyPr>
          <a:lstStyle/>
          <a:p>
            <a:pPr algn="l"/>
            <a:r>
              <a:rPr lang="en-US" sz="3500" dirty="0">
                <a:latin typeface="Garamond" panose="02020404030301010803" pitchFamily="18" charset="0"/>
              </a:rPr>
              <a:t>PI: PINO</a:t>
            </a:r>
          </a:p>
        </p:txBody>
      </p:sp>
      <p:sp>
        <p:nvSpPr>
          <p:cNvPr id="3" name="Oval 2">
            <a:extLst>
              <a:ext uri="{FF2B5EF4-FFF2-40B4-BE49-F238E27FC236}">
                <a16:creationId xmlns:a16="http://schemas.microsoft.com/office/drawing/2014/main" id="{915BB829-43C5-B347-AFAE-40353168E4AE}"/>
              </a:ext>
            </a:extLst>
          </p:cNvPr>
          <p:cNvSpPr/>
          <p:nvPr/>
        </p:nvSpPr>
        <p:spPr>
          <a:xfrm>
            <a:off x="3228949" y="3259496"/>
            <a:ext cx="169702" cy="169702"/>
          </a:xfrm>
          <a:prstGeom prst="ellipse">
            <a:avLst/>
          </a:prstGeom>
          <a:solidFill>
            <a:srgbClr val="A7F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3255EDF-7683-1440-B66D-2B226E1559DC}"/>
              </a:ext>
            </a:extLst>
          </p:cNvPr>
          <p:cNvSpPr txBox="1"/>
          <p:nvPr/>
        </p:nvSpPr>
        <p:spPr>
          <a:xfrm>
            <a:off x="3772080" y="3135789"/>
            <a:ext cx="1981633" cy="707886"/>
          </a:xfrm>
          <a:prstGeom prst="rect">
            <a:avLst/>
          </a:prstGeom>
          <a:noFill/>
        </p:spPr>
        <p:txBody>
          <a:bodyPr wrap="none" rtlCol="0">
            <a:spAutoFit/>
          </a:bodyPr>
          <a:lstStyle/>
          <a:p>
            <a:pPr algn="l"/>
            <a:r>
              <a:rPr lang="en-US" sz="2000" dirty="0">
                <a:latin typeface="Garamond" panose="02020404030301010803" pitchFamily="18" charset="0"/>
              </a:rPr>
              <a:t>Yan et al. (2022)</a:t>
            </a:r>
          </a:p>
          <a:p>
            <a:pPr algn="l"/>
            <a:r>
              <a:rPr lang="en-US" sz="2000" dirty="0" err="1">
                <a:latin typeface="Garamond" panose="02020404030301010803" pitchFamily="18" charset="0"/>
              </a:rPr>
              <a:t>Borsa</a:t>
            </a:r>
            <a:r>
              <a:rPr lang="en-US" sz="2000" dirty="0">
                <a:latin typeface="Garamond" panose="02020404030301010803" pitchFamily="18" charset="0"/>
              </a:rPr>
              <a:t> et al. (2022)</a:t>
            </a:r>
          </a:p>
        </p:txBody>
      </p:sp>
      <p:sp>
        <p:nvSpPr>
          <p:cNvPr id="15" name="TextBox 14">
            <a:extLst>
              <a:ext uri="{FF2B5EF4-FFF2-40B4-BE49-F238E27FC236}">
                <a16:creationId xmlns:a16="http://schemas.microsoft.com/office/drawing/2014/main" id="{0FFC5E92-941A-244D-9FF1-7850A503A917}"/>
              </a:ext>
            </a:extLst>
          </p:cNvPr>
          <p:cNvSpPr txBox="1"/>
          <p:nvPr/>
        </p:nvSpPr>
        <p:spPr>
          <a:xfrm>
            <a:off x="3819032" y="2805888"/>
            <a:ext cx="1707006" cy="523220"/>
          </a:xfrm>
          <a:prstGeom prst="rect">
            <a:avLst/>
          </a:prstGeom>
          <a:noFill/>
        </p:spPr>
        <p:txBody>
          <a:bodyPr wrap="none" rtlCol="0">
            <a:spAutoFit/>
          </a:bodyPr>
          <a:lstStyle/>
          <a:p>
            <a:pPr algn="l"/>
            <a:r>
              <a:rPr lang="en-US" sz="2800" dirty="0">
                <a:latin typeface="Garamond" panose="02020404030301010803" pitchFamily="18" charset="0"/>
              </a:rPr>
              <a:t>KELT-20b</a:t>
            </a:r>
          </a:p>
        </p:txBody>
      </p:sp>
      <p:cxnSp>
        <p:nvCxnSpPr>
          <p:cNvPr id="9" name="Straight Connector 8">
            <a:extLst>
              <a:ext uri="{FF2B5EF4-FFF2-40B4-BE49-F238E27FC236}">
                <a16:creationId xmlns:a16="http://schemas.microsoft.com/office/drawing/2014/main" id="{184FC2DC-6450-FF4C-A930-FDBE2F147F54}"/>
              </a:ext>
            </a:extLst>
          </p:cNvPr>
          <p:cNvCxnSpPr/>
          <p:nvPr/>
        </p:nvCxnSpPr>
        <p:spPr>
          <a:xfrm>
            <a:off x="3228949" y="3259496"/>
            <a:ext cx="169314" cy="169314"/>
          </a:xfrm>
          <a:prstGeom prst="line">
            <a:avLst/>
          </a:prstGeom>
          <a:ln w="31750">
            <a:solidFill>
              <a:srgbClr val="238BC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6487BA2-AF5A-9442-98B8-EE68892D700B}"/>
              </a:ext>
            </a:extLst>
          </p:cNvPr>
          <p:cNvCxnSpPr>
            <a:cxnSpLocks/>
          </p:cNvCxnSpPr>
          <p:nvPr/>
        </p:nvCxnSpPr>
        <p:spPr>
          <a:xfrm flipH="1">
            <a:off x="3225688" y="3264878"/>
            <a:ext cx="169314" cy="169314"/>
          </a:xfrm>
          <a:prstGeom prst="line">
            <a:avLst/>
          </a:prstGeom>
          <a:ln w="31750">
            <a:solidFill>
              <a:srgbClr val="238BC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DEBB9AD-0763-FA43-9A2A-136BBEF5CE49}"/>
              </a:ext>
            </a:extLst>
          </p:cNvPr>
          <p:cNvCxnSpPr>
            <a:cxnSpLocks/>
          </p:cNvCxnSpPr>
          <p:nvPr/>
        </p:nvCxnSpPr>
        <p:spPr>
          <a:xfrm flipH="1">
            <a:off x="2732992" y="2374919"/>
            <a:ext cx="665271" cy="5731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E3276A0A-DC34-A342-A3FF-9570229CE452}"/>
              </a:ext>
            </a:extLst>
          </p:cNvPr>
          <p:cNvSpPr/>
          <p:nvPr/>
        </p:nvSpPr>
        <p:spPr>
          <a:xfrm>
            <a:off x="3225688" y="3259496"/>
            <a:ext cx="169314" cy="169314"/>
          </a:xfrm>
          <a:prstGeom prst="ellipse">
            <a:avLst/>
          </a:prstGeom>
          <a:noFill/>
          <a:ln w="25400">
            <a:solidFill>
              <a:srgbClr val="23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107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4CEED68-1903-3B49-BD3F-AF073964FA7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553039" y="420729"/>
            <a:ext cx="7190279" cy="5396608"/>
          </a:xfrm>
        </p:spPr>
      </p:pic>
      <p:sp>
        <p:nvSpPr>
          <p:cNvPr id="2" name="Title 1">
            <a:extLst>
              <a:ext uri="{FF2B5EF4-FFF2-40B4-BE49-F238E27FC236}">
                <a16:creationId xmlns:a16="http://schemas.microsoft.com/office/drawing/2014/main" id="{96D1CF8E-AF4E-B543-A9A9-19AA62D90129}"/>
              </a:ext>
            </a:extLst>
          </p:cNvPr>
          <p:cNvSpPr>
            <a:spLocks noGrp="1"/>
          </p:cNvSpPr>
          <p:nvPr>
            <p:ph type="title"/>
          </p:nvPr>
        </p:nvSpPr>
        <p:spPr/>
        <p:txBody>
          <a:bodyPr>
            <a:normAutofit/>
          </a:bodyPr>
          <a:lstStyle/>
          <a:p>
            <a:r>
              <a:rPr lang="en-US" dirty="0"/>
              <a:t>15 - 20 UHJs characterized in the next 2 - 3 years</a:t>
            </a:r>
          </a:p>
        </p:txBody>
      </p:sp>
      <p:grpSp>
        <p:nvGrpSpPr>
          <p:cNvPr id="3" name="Group 2">
            <a:extLst>
              <a:ext uri="{FF2B5EF4-FFF2-40B4-BE49-F238E27FC236}">
                <a16:creationId xmlns:a16="http://schemas.microsoft.com/office/drawing/2014/main" id="{D1A3A52F-2F94-F04F-8808-F018FA6EA280}"/>
              </a:ext>
            </a:extLst>
          </p:cNvPr>
          <p:cNvGrpSpPr/>
          <p:nvPr/>
        </p:nvGrpSpPr>
        <p:grpSpPr>
          <a:xfrm>
            <a:off x="7349392" y="1040663"/>
            <a:ext cx="1797287" cy="3804259"/>
            <a:chOff x="7684794" y="1963881"/>
            <a:chExt cx="1870363" cy="3958937"/>
          </a:xfrm>
        </p:grpSpPr>
        <p:sp>
          <p:nvSpPr>
            <p:cNvPr id="9" name="Up-Down Arrow 8">
              <a:extLst>
                <a:ext uri="{FF2B5EF4-FFF2-40B4-BE49-F238E27FC236}">
                  <a16:creationId xmlns:a16="http://schemas.microsoft.com/office/drawing/2014/main" id="{4D2D2E00-4E13-CC40-A01C-C67A879E07E1}"/>
                </a:ext>
              </a:extLst>
            </p:cNvPr>
            <p:cNvSpPr/>
            <p:nvPr/>
          </p:nvSpPr>
          <p:spPr>
            <a:xfrm>
              <a:off x="7684794" y="1963881"/>
              <a:ext cx="1870363" cy="3958937"/>
            </a:xfrm>
            <a:prstGeom prst="upDownArrow">
              <a:avLst>
                <a:gd name="adj1" fmla="val 57986"/>
                <a:gd name="adj2" fmla="val 34915"/>
              </a:avLst>
            </a:prstGeom>
            <a:gradFill>
              <a:gsLst>
                <a:gs pos="0">
                  <a:srgbClr val="238BC3"/>
                </a:gs>
                <a:gs pos="100000">
                  <a:srgbClr val="FF000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1EA918C-5201-884F-A5D3-50BB57B56AB7}"/>
                </a:ext>
              </a:extLst>
            </p:cNvPr>
            <p:cNvSpPr txBox="1"/>
            <p:nvPr/>
          </p:nvSpPr>
          <p:spPr>
            <a:xfrm>
              <a:off x="8051998" y="2340705"/>
              <a:ext cx="1135952" cy="400110"/>
            </a:xfrm>
            <a:prstGeom prst="rect">
              <a:avLst/>
            </a:prstGeom>
            <a:noFill/>
          </p:spPr>
          <p:txBody>
            <a:bodyPr wrap="none" rtlCol="0">
              <a:spAutoFit/>
            </a:bodyPr>
            <a:lstStyle/>
            <a:p>
              <a:pPr algn="l"/>
              <a:r>
                <a:rPr lang="en-US" sz="2000" dirty="0">
                  <a:solidFill>
                    <a:schemeClr val="bg1"/>
                  </a:solidFill>
                  <a:latin typeface="Garamond" panose="02020404030301010803" pitchFamily="18" charset="0"/>
                </a:rPr>
                <a:t>Stronger?</a:t>
              </a:r>
            </a:p>
          </p:txBody>
        </p:sp>
        <p:sp>
          <p:nvSpPr>
            <p:cNvPr id="11" name="TextBox 10">
              <a:extLst>
                <a:ext uri="{FF2B5EF4-FFF2-40B4-BE49-F238E27FC236}">
                  <a16:creationId xmlns:a16="http://schemas.microsoft.com/office/drawing/2014/main" id="{132DF973-FDDC-3244-8C1E-1B0BA00DDCD8}"/>
                </a:ext>
              </a:extLst>
            </p:cNvPr>
            <p:cNvSpPr txBox="1"/>
            <p:nvPr/>
          </p:nvSpPr>
          <p:spPr>
            <a:xfrm>
              <a:off x="8117465" y="5194741"/>
              <a:ext cx="1005019" cy="400110"/>
            </a:xfrm>
            <a:prstGeom prst="rect">
              <a:avLst/>
            </a:prstGeom>
            <a:noFill/>
          </p:spPr>
          <p:txBody>
            <a:bodyPr wrap="none" rtlCol="0">
              <a:spAutoFit/>
            </a:bodyPr>
            <a:lstStyle/>
            <a:p>
              <a:pPr algn="l"/>
              <a:r>
                <a:rPr lang="en-US" sz="2000" dirty="0">
                  <a:solidFill>
                    <a:schemeClr val="bg1"/>
                  </a:solidFill>
                  <a:latin typeface="Garamond" panose="02020404030301010803" pitchFamily="18" charset="0"/>
                </a:rPr>
                <a:t>Weaker?</a:t>
              </a:r>
            </a:p>
          </p:txBody>
        </p:sp>
        <p:sp>
          <p:nvSpPr>
            <p:cNvPr id="12" name="TextBox 11">
              <a:extLst>
                <a:ext uri="{FF2B5EF4-FFF2-40B4-BE49-F238E27FC236}">
                  <a16:creationId xmlns:a16="http://schemas.microsoft.com/office/drawing/2014/main" id="{DF741864-E8B3-4341-A2DA-C9A411DD50E1}"/>
                </a:ext>
              </a:extLst>
            </p:cNvPr>
            <p:cNvSpPr txBox="1"/>
            <p:nvPr/>
          </p:nvSpPr>
          <p:spPr>
            <a:xfrm>
              <a:off x="8026029" y="3589406"/>
              <a:ext cx="1187889" cy="707886"/>
            </a:xfrm>
            <a:prstGeom prst="rect">
              <a:avLst/>
            </a:prstGeom>
            <a:noFill/>
          </p:spPr>
          <p:txBody>
            <a:bodyPr wrap="none" rtlCol="0">
              <a:spAutoFit/>
            </a:bodyPr>
            <a:lstStyle/>
            <a:p>
              <a:pPr algn="ctr"/>
              <a:r>
                <a:rPr lang="en-US" sz="2000" dirty="0">
                  <a:solidFill>
                    <a:schemeClr val="bg1"/>
                  </a:solidFill>
                  <a:latin typeface="Garamond" panose="02020404030301010803" pitchFamily="18" charset="0"/>
                </a:rPr>
                <a:t>Thermal</a:t>
              </a:r>
            </a:p>
            <a:p>
              <a:pPr algn="ctr"/>
              <a:r>
                <a:rPr lang="en-US" sz="2000" dirty="0">
                  <a:solidFill>
                    <a:schemeClr val="bg1"/>
                  </a:solidFill>
                  <a:latin typeface="Garamond" panose="02020404030301010803" pitchFamily="18" charset="0"/>
                </a:rPr>
                <a:t>inversions</a:t>
              </a:r>
            </a:p>
          </p:txBody>
        </p:sp>
      </p:grpSp>
      <p:sp>
        <p:nvSpPr>
          <p:cNvPr id="27" name="Rectangle 26">
            <a:extLst>
              <a:ext uri="{FF2B5EF4-FFF2-40B4-BE49-F238E27FC236}">
                <a16:creationId xmlns:a16="http://schemas.microsoft.com/office/drawing/2014/main" id="{0F07BD15-3EC9-2A46-90DE-14AEDC45960F}"/>
              </a:ext>
            </a:extLst>
          </p:cNvPr>
          <p:cNvSpPr/>
          <p:nvPr/>
        </p:nvSpPr>
        <p:spPr>
          <a:xfrm>
            <a:off x="1463039" y="3039050"/>
            <a:ext cx="4463627" cy="2183190"/>
          </a:xfrm>
          <a:prstGeom prst="rect">
            <a:avLst/>
          </a:prstGeom>
          <a:gradFill flip="none" rotWithShape="1">
            <a:gsLst>
              <a:gs pos="0">
                <a:schemeClr val="accent1">
                  <a:lumMod val="5000"/>
                  <a:lumOff val="95000"/>
                  <a:alpha val="0"/>
                </a:schemeClr>
              </a:gs>
              <a:gs pos="81000">
                <a:schemeClr val="accent1">
                  <a:lumMod val="40000"/>
                  <a:lumOff val="60000"/>
                </a:schemeClr>
              </a:gs>
              <a:gs pos="48000">
                <a:schemeClr val="accent1">
                  <a:lumMod val="20000"/>
                  <a:lumOff val="80000"/>
                  <a:alpha val="35617"/>
                </a:schemeClr>
              </a:gs>
              <a:gs pos="100000">
                <a:schemeClr val="accent1">
                  <a:lumMod val="60000"/>
                  <a:lumOff val="4000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CB4D4D81-CE7B-1043-B1DB-17BA596F0E71}"/>
              </a:ext>
            </a:extLst>
          </p:cNvPr>
          <p:cNvSpPr txBox="1"/>
          <p:nvPr/>
        </p:nvSpPr>
        <p:spPr>
          <a:xfrm>
            <a:off x="9166044" y="1426622"/>
            <a:ext cx="2766333" cy="2462213"/>
          </a:xfrm>
          <a:prstGeom prst="rect">
            <a:avLst/>
          </a:prstGeom>
          <a:noFill/>
        </p:spPr>
        <p:txBody>
          <a:bodyPr wrap="square" rtlCol="0">
            <a:spAutoFit/>
          </a:bodyPr>
          <a:lstStyle/>
          <a:p>
            <a:pPr algn="ctr"/>
            <a:r>
              <a:rPr lang="en-US" sz="2800" b="1" dirty="0">
                <a:solidFill>
                  <a:srgbClr val="FFC000"/>
                </a:solidFill>
                <a:latin typeface="Garamond" panose="02020404030301010803" pitchFamily="18" charset="0"/>
              </a:rPr>
              <a:t>MAROON-X</a:t>
            </a:r>
            <a:r>
              <a:rPr lang="en-US" sz="2800" b="1" dirty="0">
                <a:latin typeface="Garamond" panose="02020404030301010803" pitchFamily="18" charset="0"/>
              </a:rPr>
              <a:t> </a:t>
            </a:r>
          </a:p>
          <a:p>
            <a:pPr algn="ctr"/>
            <a:r>
              <a:rPr lang="en-US" b="1" dirty="0">
                <a:solidFill>
                  <a:srgbClr val="FFC000"/>
                </a:solidFill>
                <a:latin typeface="Garamond" panose="02020404030301010803" pitchFamily="18" charset="0"/>
              </a:rPr>
              <a:t>(500 – 900 nm)</a:t>
            </a:r>
            <a:r>
              <a:rPr lang="en-US" sz="2000" b="1" dirty="0">
                <a:solidFill>
                  <a:srgbClr val="FFC000"/>
                </a:solidFill>
                <a:latin typeface="Garamond" panose="02020404030301010803" pitchFamily="18" charset="0"/>
              </a:rPr>
              <a:t>:</a:t>
            </a:r>
          </a:p>
          <a:p>
            <a:pPr algn="ctr"/>
            <a:r>
              <a:rPr lang="en-US" sz="2000" dirty="0">
                <a:latin typeface="Garamond" panose="02020404030301010803" pitchFamily="18" charset="0"/>
              </a:rPr>
              <a:t>∼50 hours acquired</a:t>
            </a:r>
          </a:p>
          <a:p>
            <a:pPr algn="ctr"/>
            <a:endParaRPr lang="en-US" sz="2000" dirty="0">
              <a:latin typeface="Garamond" panose="02020404030301010803" pitchFamily="18" charset="0"/>
            </a:endParaRPr>
          </a:p>
          <a:p>
            <a:pPr algn="ctr"/>
            <a:r>
              <a:rPr lang="en-US" sz="2800" b="1" dirty="0">
                <a:solidFill>
                  <a:srgbClr val="00B0F0"/>
                </a:solidFill>
                <a:latin typeface="Garamond" panose="02020404030301010803" pitchFamily="18" charset="0"/>
              </a:rPr>
              <a:t>ESPRESSO</a:t>
            </a:r>
          </a:p>
          <a:p>
            <a:pPr algn="ctr"/>
            <a:r>
              <a:rPr lang="en-US" b="1" dirty="0">
                <a:solidFill>
                  <a:srgbClr val="00B0F0"/>
                </a:solidFill>
                <a:latin typeface="Garamond" panose="02020404030301010803" pitchFamily="18" charset="0"/>
              </a:rPr>
              <a:t>(380 -800 nm):</a:t>
            </a:r>
          </a:p>
          <a:p>
            <a:pPr algn="ctr"/>
            <a:r>
              <a:rPr lang="en-US" sz="2000" dirty="0">
                <a:latin typeface="Garamond" panose="02020404030301010803" pitchFamily="18" charset="0"/>
              </a:rPr>
              <a:t>∼60 hours acquired</a:t>
            </a:r>
          </a:p>
        </p:txBody>
      </p:sp>
      <p:sp>
        <p:nvSpPr>
          <p:cNvPr id="39" name="TextBox 38">
            <a:extLst>
              <a:ext uri="{FF2B5EF4-FFF2-40B4-BE49-F238E27FC236}">
                <a16:creationId xmlns:a16="http://schemas.microsoft.com/office/drawing/2014/main" id="{67E15FF5-733F-A245-ACB3-7C9265A9C198}"/>
              </a:ext>
            </a:extLst>
          </p:cNvPr>
          <p:cNvSpPr txBox="1"/>
          <p:nvPr/>
        </p:nvSpPr>
        <p:spPr>
          <a:xfrm>
            <a:off x="3415079" y="4524676"/>
            <a:ext cx="2307363" cy="523220"/>
          </a:xfrm>
          <a:prstGeom prst="rect">
            <a:avLst/>
          </a:prstGeom>
          <a:noFill/>
        </p:spPr>
        <p:txBody>
          <a:bodyPr wrap="none" rtlCol="0">
            <a:spAutoFit/>
          </a:bodyPr>
          <a:lstStyle/>
          <a:p>
            <a:pPr algn="l"/>
            <a:r>
              <a:rPr lang="en-US" sz="2800" dirty="0">
                <a:latin typeface="Garamond" panose="02020404030301010803" pitchFamily="18" charset="0"/>
              </a:rPr>
              <a:t>No Fe, </a:t>
            </a:r>
            <a:r>
              <a:rPr lang="en-US" sz="2800" dirty="0" err="1">
                <a:latin typeface="Garamond" panose="02020404030301010803" pitchFamily="18" charset="0"/>
              </a:rPr>
              <a:t>TiO</a:t>
            </a:r>
            <a:r>
              <a:rPr lang="en-US" sz="2800" dirty="0">
                <a:latin typeface="Garamond" panose="02020404030301010803" pitchFamily="18" charset="0"/>
              </a:rPr>
              <a:t>…?</a:t>
            </a:r>
          </a:p>
        </p:txBody>
      </p:sp>
      <p:sp>
        <p:nvSpPr>
          <p:cNvPr id="43" name="TextBox 42">
            <a:extLst>
              <a:ext uri="{FF2B5EF4-FFF2-40B4-BE49-F238E27FC236}">
                <a16:creationId xmlns:a16="http://schemas.microsoft.com/office/drawing/2014/main" id="{C3EDC787-8C49-964E-897E-06E77622847A}"/>
              </a:ext>
            </a:extLst>
          </p:cNvPr>
          <p:cNvSpPr txBox="1"/>
          <p:nvPr/>
        </p:nvSpPr>
        <p:spPr>
          <a:xfrm>
            <a:off x="7155025" y="4936458"/>
            <a:ext cx="4483936" cy="1384995"/>
          </a:xfrm>
          <a:prstGeom prst="rect">
            <a:avLst/>
          </a:prstGeom>
          <a:noFill/>
        </p:spPr>
        <p:txBody>
          <a:bodyPr wrap="square" rtlCol="0">
            <a:spAutoFit/>
          </a:bodyPr>
          <a:lstStyle/>
          <a:p>
            <a:pPr algn="l"/>
            <a:r>
              <a:rPr lang="en-US" sz="2800" b="1" dirty="0">
                <a:latin typeface="Garamond" panose="02020404030301010803" pitchFamily="18" charset="0"/>
              </a:rPr>
              <a:t>Main objectives: </a:t>
            </a:r>
          </a:p>
          <a:p>
            <a:pPr marL="514350" indent="-514350" algn="l">
              <a:buAutoNum type="arabicParenBoth"/>
            </a:pPr>
            <a:r>
              <a:rPr lang="en-US" sz="2800" dirty="0">
                <a:latin typeface="Garamond" panose="02020404030301010803" pitchFamily="18" charset="0"/>
              </a:rPr>
              <a:t>Thermal structure </a:t>
            </a:r>
          </a:p>
          <a:p>
            <a:pPr marL="514350" indent="-514350" algn="l">
              <a:buAutoNum type="arabicParenBoth"/>
            </a:pPr>
            <a:r>
              <a:rPr lang="en-US" sz="2800" dirty="0">
                <a:latin typeface="Garamond" panose="02020404030301010803" pitchFamily="18" charset="0"/>
              </a:rPr>
              <a:t>Chemical abundances</a:t>
            </a:r>
          </a:p>
        </p:txBody>
      </p:sp>
      <p:sp>
        <p:nvSpPr>
          <p:cNvPr id="44" name="TextBox 43">
            <a:extLst>
              <a:ext uri="{FF2B5EF4-FFF2-40B4-BE49-F238E27FC236}">
                <a16:creationId xmlns:a16="http://schemas.microsoft.com/office/drawing/2014/main" id="{EC129711-3C35-4441-B0F1-751BF92F2055}"/>
              </a:ext>
            </a:extLst>
          </p:cNvPr>
          <p:cNvSpPr txBox="1"/>
          <p:nvPr/>
        </p:nvSpPr>
        <p:spPr>
          <a:xfrm>
            <a:off x="1515262" y="5672943"/>
            <a:ext cx="4238451" cy="954107"/>
          </a:xfrm>
          <a:prstGeom prst="rect">
            <a:avLst/>
          </a:prstGeom>
          <a:noFill/>
        </p:spPr>
        <p:txBody>
          <a:bodyPr wrap="square" rtlCol="0">
            <a:spAutoFit/>
          </a:bodyPr>
          <a:lstStyle/>
          <a:p>
            <a:pPr algn="ctr"/>
            <a:r>
              <a:rPr lang="en-US" sz="2800" dirty="0">
                <a:latin typeface="Garamond" panose="02020404030301010803" pitchFamily="18" charset="0"/>
              </a:rPr>
              <a:t>Symbol size proportional to expected SNR</a:t>
            </a:r>
            <a:endParaRPr lang="en-US" sz="2000" dirty="0">
              <a:latin typeface="Garamond" panose="02020404030301010803" pitchFamily="18" charset="0"/>
            </a:endParaRPr>
          </a:p>
        </p:txBody>
      </p:sp>
      <p:sp>
        <p:nvSpPr>
          <p:cNvPr id="19" name="TextBox 18">
            <a:extLst>
              <a:ext uri="{FF2B5EF4-FFF2-40B4-BE49-F238E27FC236}">
                <a16:creationId xmlns:a16="http://schemas.microsoft.com/office/drawing/2014/main" id="{DC1FD4BC-BCF1-3C46-B38C-46A78A13934D}"/>
              </a:ext>
            </a:extLst>
          </p:cNvPr>
          <p:cNvSpPr txBox="1"/>
          <p:nvPr/>
        </p:nvSpPr>
        <p:spPr>
          <a:xfrm>
            <a:off x="3820237" y="1441313"/>
            <a:ext cx="1821332" cy="400110"/>
          </a:xfrm>
          <a:prstGeom prst="rect">
            <a:avLst/>
          </a:prstGeom>
          <a:noFill/>
        </p:spPr>
        <p:txBody>
          <a:bodyPr wrap="none" rtlCol="0">
            <a:spAutoFit/>
          </a:bodyPr>
          <a:lstStyle/>
          <a:p>
            <a:pPr algn="l"/>
            <a:r>
              <a:rPr lang="en-US" sz="2000" dirty="0">
                <a:latin typeface="Garamond" panose="02020404030301010803" pitchFamily="18" charset="0"/>
              </a:rPr>
              <a:t>Pino et al (2020)</a:t>
            </a:r>
          </a:p>
        </p:txBody>
      </p:sp>
      <p:sp>
        <p:nvSpPr>
          <p:cNvPr id="20" name="TextBox 19">
            <a:extLst>
              <a:ext uri="{FF2B5EF4-FFF2-40B4-BE49-F238E27FC236}">
                <a16:creationId xmlns:a16="http://schemas.microsoft.com/office/drawing/2014/main" id="{DC596679-C9E0-8B4A-B903-5DB831F651A4}"/>
              </a:ext>
            </a:extLst>
          </p:cNvPr>
          <p:cNvSpPr txBox="1"/>
          <p:nvPr/>
        </p:nvSpPr>
        <p:spPr>
          <a:xfrm>
            <a:off x="3820237" y="1100639"/>
            <a:ext cx="1538691" cy="523220"/>
          </a:xfrm>
          <a:prstGeom prst="rect">
            <a:avLst/>
          </a:prstGeom>
          <a:noFill/>
        </p:spPr>
        <p:txBody>
          <a:bodyPr wrap="none" rtlCol="0">
            <a:spAutoFit/>
          </a:bodyPr>
          <a:lstStyle/>
          <a:p>
            <a:pPr algn="l"/>
            <a:r>
              <a:rPr lang="en-US" sz="2800" dirty="0">
                <a:latin typeface="Garamond" panose="02020404030301010803" pitchFamily="18" charset="0"/>
              </a:rPr>
              <a:t>KELT-9b</a:t>
            </a:r>
          </a:p>
        </p:txBody>
      </p:sp>
      <p:sp>
        <p:nvSpPr>
          <p:cNvPr id="26" name="TextBox 25">
            <a:extLst>
              <a:ext uri="{FF2B5EF4-FFF2-40B4-BE49-F238E27FC236}">
                <a16:creationId xmlns:a16="http://schemas.microsoft.com/office/drawing/2014/main" id="{24D5F6B7-CDE2-E44E-B488-517C42B7EF6C}"/>
              </a:ext>
            </a:extLst>
          </p:cNvPr>
          <p:cNvSpPr txBox="1"/>
          <p:nvPr/>
        </p:nvSpPr>
        <p:spPr>
          <a:xfrm>
            <a:off x="9591255" y="731307"/>
            <a:ext cx="1915909" cy="630942"/>
          </a:xfrm>
          <a:prstGeom prst="rect">
            <a:avLst/>
          </a:prstGeom>
          <a:noFill/>
        </p:spPr>
        <p:txBody>
          <a:bodyPr wrap="none" rtlCol="0">
            <a:spAutoFit/>
          </a:bodyPr>
          <a:lstStyle/>
          <a:p>
            <a:pPr algn="l"/>
            <a:r>
              <a:rPr lang="en-US" sz="3500" dirty="0">
                <a:latin typeface="Garamond" panose="02020404030301010803" pitchFamily="18" charset="0"/>
              </a:rPr>
              <a:t>PI: PINO</a:t>
            </a:r>
          </a:p>
        </p:txBody>
      </p:sp>
      <p:sp>
        <p:nvSpPr>
          <p:cNvPr id="25" name="Oval 24">
            <a:extLst>
              <a:ext uri="{FF2B5EF4-FFF2-40B4-BE49-F238E27FC236}">
                <a16:creationId xmlns:a16="http://schemas.microsoft.com/office/drawing/2014/main" id="{B86591B5-0686-B443-9D8D-4FEBB7371416}"/>
              </a:ext>
            </a:extLst>
          </p:cNvPr>
          <p:cNvSpPr/>
          <p:nvPr/>
        </p:nvSpPr>
        <p:spPr>
          <a:xfrm>
            <a:off x="3228949" y="3259496"/>
            <a:ext cx="169702" cy="169702"/>
          </a:xfrm>
          <a:prstGeom prst="ellipse">
            <a:avLst/>
          </a:prstGeom>
          <a:solidFill>
            <a:srgbClr val="A7F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BEF63A1-DFC6-4E47-A2BB-0B88F21524B3}"/>
              </a:ext>
            </a:extLst>
          </p:cNvPr>
          <p:cNvSpPr txBox="1"/>
          <p:nvPr/>
        </p:nvSpPr>
        <p:spPr>
          <a:xfrm>
            <a:off x="3398263" y="2445969"/>
            <a:ext cx="1797287" cy="400110"/>
          </a:xfrm>
          <a:prstGeom prst="rect">
            <a:avLst/>
          </a:prstGeom>
          <a:noFill/>
        </p:spPr>
        <p:txBody>
          <a:bodyPr wrap="none" rtlCol="0">
            <a:spAutoFit/>
          </a:bodyPr>
          <a:lstStyle/>
          <a:p>
            <a:pPr algn="l"/>
            <a:r>
              <a:rPr lang="en-US" sz="2000" dirty="0">
                <a:latin typeface="Garamond" panose="02020404030301010803" pitchFamily="18" charset="0"/>
              </a:rPr>
              <a:t>Yan et al. (2020)</a:t>
            </a:r>
          </a:p>
        </p:txBody>
      </p:sp>
      <p:sp>
        <p:nvSpPr>
          <p:cNvPr id="29" name="TextBox 28">
            <a:extLst>
              <a:ext uri="{FF2B5EF4-FFF2-40B4-BE49-F238E27FC236}">
                <a16:creationId xmlns:a16="http://schemas.microsoft.com/office/drawing/2014/main" id="{9D206FDB-195B-034B-BD7F-11B6385719D4}"/>
              </a:ext>
            </a:extLst>
          </p:cNvPr>
          <p:cNvSpPr txBox="1"/>
          <p:nvPr/>
        </p:nvSpPr>
        <p:spPr>
          <a:xfrm>
            <a:off x="3398263" y="2113309"/>
            <a:ext cx="1889684" cy="523220"/>
          </a:xfrm>
          <a:prstGeom prst="rect">
            <a:avLst/>
          </a:prstGeom>
          <a:noFill/>
        </p:spPr>
        <p:txBody>
          <a:bodyPr wrap="none" rtlCol="0">
            <a:spAutoFit/>
          </a:bodyPr>
          <a:lstStyle/>
          <a:p>
            <a:pPr algn="l"/>
            <a:r>
              <a:rPr lang="en-US" sz="2800" dirty="0">
                <a:latin typeface="Garamond" panose="02020404030301010803" pitchFamily="18" charset="0"/>
              </a:rPr>
              <a:t>WASP-189b</a:t>
            </a:r>
          </a:p>
        </p:txBody>
      </p:sp>
      <p:sp>
        <p:nvSpPr>
          <p:cNvPr id="30" name="TextBox 29">
            <a:extLst>
              <a:ext uri="{FF2B5EF4-FFF2-40B4-BE49-F238E27FC236}">
                <a16:creationId xmlns:a16="http://schemas.microsoft.com/office/drawing/2014/main" id="{7585519F-7E0E-274F-AE57-23D0678274AA}"/>
              </a:ext>
            </a:extLst>
          </p:cNvPr>
          <p:cNvSpPr txBox="1"/>
          <p:nvPr/>
        </p:nvSpPr>
        <p:spPr>
          <a:xfrm>
            <a:off x="1718488" y="1771214"/>
            <a:ext cx="2334293" cy="400110"/>
          </a:xfrm>
          <a:prstGeom prst="rect">
            <a:avLst/>
          </a:prstGeom>
          <a:noFill/>
        </p:spPr>
        <p:txBody>
          <a:bodyPr wrap="none" rtlCol="0">
            <a:spAutoFit/>
          </a:bodyPr>
          <a:lstStyle/>
          <a:p>
            <a:pPr algn="ctr"/>
            <a:r>
              <a:rPr lang="en-US" sz="2000" dirty="0">
                <a:latin typeface="Garamond" panose="02020404030301010803" pitchFamily="18" charset="0"/>
              </a:rPr>
              <a:t>Nugroho et al. (2020)</a:t>
            </a:r>
          </a:p>
        </p:txBody>
      </p:sp>
      <p:sp>
        <p:nvSpPr>
          <p:cNvPr id="31" name="TextBox 30">
            <a:extLst>
              <a:ext uri="{FF2B5EF4-FFF2-40B4-BE49-F238E27FC236}">
                <a16:creationId xmlns:a16="http://schemas.microsoft.com/office/drawing/2014/main" id="{1F9ADF6A-2C20-284F-A4F2-7A3195189CDD}"/>
              </a:ext>
            </a:extLst>
          </p:cNvPr>
          <p:cNvSpPr txBox="1"/>
          <p:nvPr/>
        </p:nvSpPr>
        <p:spPr>
          <a:xfrm>
            <a:off x="1718488" y="1448049"/>
            <a:ext cx="1721369" cy="523220"/>
          </a:xfrm>
          <a:prstGeom prst="rect">
            <a:avLst/>
          </a:prstGeom>
          <a:noFill/>
        </p:spPr>
        <p:txBody>
          <a:bodyPr wrap="none" rtlCol="0">
            <a:spAutoFit/>
          </a:bodyPr>
          <a:lstStyle/>
          <a:p>
            <a:pPr algn="l"/>
            <a:r>
              <a:rPr lang="en-US" sz="2800" dirty="0">
                <a:latin typeface="Garamond" panose="02020404030301010803" pitchFamily="18" charset="0"/>
              </a:rPr>
              <a:t>WASP-33b</a:t>
            </a:r>
          </a:p>
        </p:txBody>
      </p:sp>
      <p:sp>
        <p:nvSpPr>
          <p:cNvPr id="32" name="TextBox 31">
            <a:extLst>
              <a:ext uri="{FF2B5EF4-FFF2-40B4-BE49-F238E27FC236}">
                <a16:creationId xmlns:a16="http://schemas.microsoft.com/office/drawing/2014/main" id="{071BCA88-64A0-CD49-85B0-507C1E5E24E0}"/>
              </a:ext>
            </a:extLst>
          </p:cNvPr>
          <p:cNvSpPr txBox="1"/>
          <p:nvPr/>
        </p:nvSpPr>
        <p:spPr>
          <a:xfrm>
            <a:off x="3772080" y="3135789"/>
            <a:ext cx="1981633" cy="707886"/>
          </a:xfrm>
          <a:prstGeom prst="rect">
            <a:avLst/>
          </a:prstGeom>
          <a:noFill/>
        </p:spPr>
        <p:txBody>
          <a:bodyPr wrap="none" rtlCol="0">
            <a:spAutoFit/>
          </a:bodyPr>
          <a:lstStyle/>
          <a:p>
            <a:pPr algn="l"/>
            <a:r>
              <a:rPr lang="en-US" sz="2000" dirty="0">
                <a:latin typeface="Garamond" panose="02020404030301010803" pitchFamily="18" charset="0"/>
              </a:rPr>
              <a:t>Yan et al. (2022)</a:t>
            </a:r>
          </a:p>
          <a:p>
            <a:pPr algn="l"/>
            <a:r>
              <a:rPr lang="en-US" sz="2000" dirty="0" err="1">
                <a:latin typeface="Garamond" panose="02020404030301010803" pitchFamily="18" charset="0"/>
              </a:rPr>
              <a:t>Borsa</a:t>
            </a:r>
            <a:r>
              <a:rPr lang="en-US" sz="2000" dirty="0">
                <a:latin typeface="Garamond" panose="02020404030301010803" pitchFamily="18" charset="0"/>
              </a:rPr>
              <a:t> et al. (2022)</a:t>
            </a:r>
          </a:p>
        </p:txBody>
      </p:sp>
      <p:sp>
        <p:nvSpPr>
          <p:cNvPr id="33" name="TextBox 32">
            <a:extLst>
              <a:ext uri="{FF2B5EF4-FFF2-40B4-BE49-F238E27FC236}">
                <a16:creationId xmlns:a16="http://schemas.microsoft.com/office/drawing/2014/main" id="{3C963AA1-E512-654F-84F8-0C82A5800254}"/>
              </a:ext>
            </a:extLst>
          </p:cNvPr>
          <p:cNvSpPr txBox="1"/>
          <p:nvPr/>
        </p:nvSpPr>
        <p:spPr>
          <a:xfrm>
            <a:off x="3819032" y="2805888"/>
            <a:ext cx="1707006" cy="523220"/>
          </a:xfrm>
          <a:prstGeom prst="rect">
            <a:avLst/>
          </a:prstGeom>
          <a:noFill/>
        </p:spPr>
        <p:txBody>
          <a:bodyPr wrap="none" rtlCol="0">
            <a:spAutoFit/>
          </a:bodyPr>
          <a:lstStyle/>
          <a:p>
            <a:pPr algn="l"/>
            <a:r>
              <a:rPr lang="en-US" sz="2800" dirty="0">
                <a:latin typeface="Garamond" panose="02020404030301010803" pitchFamily="18" charset="0"/>
              </a:rPr>
              <a:t>KELT-20b</a:t>
            </a:r>
          </a:p>
        </p:txBody>
      </p:sp>
      <p:cxnSp>
        <p:nvCxnSpPr>
          <p:cNvPr id="35" name="Straight Connector 34">
            <a:extLst>
              <a:ext uri="{FF2B5EF4-FFF2-40B4-BE49-F238E27FC236}">
                <a16:creationId xmlns:a16="http://schemas.microsoft.com/office/drawing/2014/main" id="{DF0030A8-8308-A349-88F8-BA0869C32FEB}"/>
              </a:ext>
            </a:extLst>
          </p:cNvPr>
          <p:cNvCxnSpPr/>
          <p:nvPr/>
        </p:nvCxnSpPr>
        <p:spPr>
          <a:xfrm>
            <a:off x="3228949" y="3259496"/>
            <a:ext cx="169314" cy="169314"/>
          </a:xfrm>
          <a:prstGeom prst="line">
            <a:avLst/>
          </a:prstGeom>
          <a:ln w="31750">
            <a:solidFill>
              <a:srgbClr val="238BC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9F89CB7-BEE3-624C-BB4C-0BE07E57AE44}"/>
              </a:ext>
            </a:extLst>
          </p:cNvPr>
          <p:cNvCxnSpPr>
            <a:cxnSpLocks/>
          </p:cNvCxnSpPr>
          <p:nvPr/>
        </p:nvCxnSpPr>
        <p:spPr>
          <a:xfrm flipH="1">
            <a:off x="3225688" y="3264878"/>
            <a:ext cx="169314" cy="169314"/>
          </a:xfrm>
          <a:prstGeom prst="line">
            <a:avLst/>
          </a:prstGeom>
          <a:ln w="31750">
            <a:solidFill>
              <a:srgbClr val="238BC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B1C8342-8795-0747-9C11-FC274E6CF8B3}"/>
              </a:ext>
            </a:extLst>
          </p:cNvPr>
          <p:cNvCxnSpPr>
            <a:cxnSpLocks/>
          </p:cNvCxnSpPr>
          <p:nvPr/>
        </p:nvCxnSpPr>
        <p:spPr>
          <a:xfrm flipH="1">
            <a:off x="2732992" y="2374919"/>
            <a:ext cx="665271" cy="5731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CED8A936-AB27-A544-B83E-B5794B6CA83D}"/>
              </a:ext>
            </a:extLst>
          </p:cNvPr>
          <p:cNvSpPr/>
          <p:nvPr/>
        </p:nvSpPr>
        <p:spPr>
          <a:xfrm>
            <a:off x="3225688" y="3259496"/>
            <a:ext cx="169314" cy="169314"/>
          </a:xfrm>
          <a:prstGeom prst="ellipse">
            <a:avLst/>
          </a:prstGeom>
          <a:noFill/>
          <a:ln w="25400">
            <a:solidFill>
              <a:srgbClr val="23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033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40B4CA-7808-9246-98EB-1752B316223A}"/>
              </a:ext>
            </a:extLst>
          </p:cNvPr>
          <p:cNvSpPr>
            <a:spLocks noGrp="1"/>
          </p:cNvSpPr>
          <p:nvPr>
            <p:ph idx="1"/>
          </p:nvPr>
        </p:nvSpPr>
        <p:spPr/>
        <p:txBody>
          <a:bodyPr/>
          <a:lstStyle/>
          <a:p>
            <a:endParaRPr lang="en-US" dirty="0"/>
          </a:p>
        </p:txBody>
      </p:sp>
      <p:sp>
        <p:nvSpPr>
          <p:cNvPr id="7" name="TextBox 6">
            <a:extLst>
              <a:ext uri="{FF2B5EF4-FFF2-40B4-BE49-F238E27FC236}">
                <a16:creationId xmlns:a16="http://schemas.microsoft.com/office/drawing/2014/main" id="{D2C1A0CC-EDF4-F340-B6E7-F23C63BE75BB}"/>
              </a:ext>
            </a:extLst>
          </p:cNvPr>
          <p:cNvSpPr txBox="1"/>
          <p:nvPr/>
        </p:nvSpPr>
        <p:spPr>
          <a:xfrm>
            <a:off x="838200" y="154410"/>
            <a:ext cx="10515599" cy="3554819"/>
          </a:xfrm>
          <a:prstGeom prst="rect">
            <a:avLst/>
          </a:prstGeom>
          <a:noFill/>
        </p:spPr>
        <p:txBody>
          <a:bodyPr wrap="square" rtlCol="0">
            <a:spAutoFit/>
          </a:bodyPr>
          <a:lstStyle/>
          <a:p>
            <a:pPr algn="ctr"/>
            <a:endParaRPr lang="en-US" sz="4000" b="1" dirty="0">
              <a:solidFill>
                <a:schemeClr val="bg1"/>
              </a:solidFill>
              <a:latin typeface="Helvetica" pitchFamily="2" charset="0"/>
            </a:endParaRPr>
          </a:p>
          <a:p>
            <a:pPr marL="742950" indent="-742950">
              <a:buAutoNum type="arabicParenR"/>
            </a:pPr>
            <a:endParaRPr lang="en-US" sz="4000" b="1" dirty="0">
              <a:solidFill>
                <a:schemeClr val="bg1"/>
              </a:solidFill>
              <a:latin typeface="Calibri" panose="020F0502020204030204" pitchFamily="34" charset="0"/>
              <a:cs typeface="Calibri" panose="020F0502020204030204" pitchFamily="34" charset="0"/>
            </a:endParaRPr>
          </a:p>
          <a:p>
            <a:pPr marL="742950" indent="-742950">
              <a:buAutoNum type="arabicParenR"/>
            </a:pPr>
            <a:endParaRPr lang="en-US" sz="4000" b="1" dirty="0">
              <a:solidFill>
                <a:schemeClr val="bg1"/>
              </a:solidFill>
              <a:latin typeface="Calibri" panose="020F0502020204030204" pitchFamily="34" charset="0"/>
              <a:cs typeface="Calibri" panose="020F0502020204030204" pitchFamily="34" charset="0"/>
            </a:endParaRPr>
          </a:p>
          <a:p>
            <a:pPr marL="742950" indent="-742950">
              <a:buFontTx/>
              <a:buAutoNum type="arabicParenR"/>
            </a:pPr>
            <a:r>
              <a:rPr lang="en-US" sz="4000" b="1" dirty="0">
                <a:solidFill>
                  <a:schemeClr val="bg1"/>
                </a:solidFill>
                <a:latin typeface="Calibri" panose="020F0502020204030204" pitchFamily="34" charset="0"/>
                <a:cs typeface="Calibri" panose="020F0502020204030204" pitchFamily="34" charset="0"/>
              </a:rPr>
              <a:t>Do we need to include more physics in our models?</a:t>
            </a:r>
          </a:p>
          <a:p>
            <a:pPr marL="742950" indent="-742950">
              <a:buAutoNum type="arabicParenR"/>
            </a:pPr>
            <a:endParaRPr lang="en-US" sz="2500" b="1" dirty="0">
              <a:solidFill>
                <a:schemeClr val="bg1"/>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B4C3C8F-EE37-AB4C-AF6D-E12951CD5F7B}"/>
              </a:ext>
            </a:extLst>
          </p:cNvPr>
          <p:cNvSpPr txBox="1"/>
          <p:nvPr/>
        </p:nvSpPr>
        <p:spPr>
          <a:xfrm>
            <a:off x="584743" y="599578"/>
            <a:ext cx="11094704" cy="707886"/>
          </a:xfrm>
          <a:prstGeom prst="rect">
            <a:avLst/>
          </a:prstGeom>
          <a:noFill/>
        </p:spPr>
        <p:txBody>
          <a:bodyPr wrap="none" rtlCol="0">
            <a:spAutoFit/>
          </a:bodyPr>
          <a:lstStyle/>
          <a:p>
            <a:r>
              <a:rPr lang="en-US" sz="4000" b="1" dirty="0">
                <a:solidFill>
                  <a:schemeClr val="bg1"/>
                </a:solidFill>
                <a:latin typeface="Helvetica" pitchFamily="2" charset="0"/>
              </a:rPr>
              <a:t>Main open questions on which I am working:</a:t>
            </a:r>
          </a:p>
        </p:txBody>
      </p:sp>
    </p:spTree>
    <p:extLst>
      <p:ext uri="{BB962C8B-B14F-4D97-AF65-F5344CB8AC3E}">
        <p14:creationId xmlns:p14="http://schemas.microsoft.com/office/powerpoint/2010/main" val="97464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9D5C8-AB2C-804C-95EB-A4BEAABF32A4}"/>
              </a:ext>
            </a:extLst>
          </p:cNvPr>
          <p:cNvSpPr>
            <a:spLocks noGrp="1"/>
          </p:cNvSpPr>
          <p:nvPr>
            <p:ph type="title"/>
          </p:nvPr>
        </p:nvSpPr>
        <p:spPr/>
        <p:txBody>
          <a:bodyPr/>
          <a:lstStyle/>
          <a:p>
            <a:r>
              <a:rPr lang="en-US" dirty="0"/>
              <a:t>Re-assessing KELT-9b iron emission (Pino + in prep.)</a:t>
            </a:r>
          </a:p>
        </p:txBody>
      </p:sp>
      <p:pic>
        <p:nvPicPr>
          <p:cNvPr id="5" name="Content Placeholder 4">
            <a:extLst>
              <a:ext uri="{FF2B5EF4-FFF2-40B4-BE49-F238E27FC236}">
                <a16:creationId xmlns:a16="http://schemas.microsoft.com/office/drawing/2014/main" id="{F1CCBD67-F73D-6343-AF3E-262DB967D78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796" b="11555"/>
          <a:stretch/>
        </p:blipFill>
        <p:spPr>
          <a:xfrm>
            <a:off x="1104915" y="2587830"/>
            <a:ext cx="5271822" cy="3876736"/>
          </a:xfrm>
        </p:spPr>
      </p:pic>
      <p:sp>
        <p:nvSpPr>
          <p:cNvPr id="6" name="TextBox 5">
            <a:extLst>
              <a:ext uri="{FF2B5EF4-FFF2-40B4-BE49-F238E27FC236}">
                <a16:creationId xmlns:a16="http://schemas.microsoft.com/office/drawing/2014/main" id="{73D9E38C-A5B5-2E4C-A4BB-B17ECFBBAFC7}"/>
              </a:ext>
            </a:extLst>
          </p:cNvPr>
          <p:cNvSpPr txBox="1"/>
          <p:nvPr/>
        </p:nvSpPr>
        <p:spPr>
          <a:xfrm>
            <a:off x="2434280" y="6360844"/>
            <a:ext cx="2059859" cy="523220"/>
          </a:xfrm>
          <a:prstGeom prst="rect">
            <a:avLst/>
          </a:prstGeom>
          <a:noFill/>
        </p:spPr>
        <p:txBody>
          <a:bodyPr wrap="none" rtlCol="0">
            <a:spAutoFit/>
          </a:bodyPr>
          <a:lstStyle/>
          <a:p>
            <a:pPr algn="l"/>
            <a:r>
              <a:rPr lang="en-US" sz="2800" dirty="0">
                <a:latin typeface="Calibri" panose="020F0502020204030204" pitchFamily="34" charset="0"/>
                <a:cs typeface="Calibri" panose="020F0502020204030204" pitchFamily="34" charset="0"/>
              </a:rPr>
              <a:t>Planet phase</a:t>
            </a:r>
          </a:p>
        </p:txBody>
      </p:sp>
      <p:sp>
        <p:nvSpPr>
          <p:cNvPr id="7" name="TextBox 6">
            <a:extLst>
              <a:ext uri="{FF2B5EF4-FFF2-40B4-BE49-F238E27FC236}">
                <a16:creationId xmlns:a16="http://schemas.microsoft.com/office/drawing/2014/main" id="{D4D64DB0-9F73-F547-BFDB-EB2E34732761}"/>
              </a:ext>
            </a:extLst>
          </p:cNvPr>
          <p:cNvSpPr txBox="1"/>
          <p:nvPr/>
        </p:nvSpPr>
        <p:spPr>
          <a:xfrm rot="16200000">
            <a:off x="-1152757" y="4117352"/>
            <a:ext cx="3582263" cy="523220"/>
          </a:xfrm>
          <a:prstGeom prst="rect">
            <a:avLst/>
          </a:prstGeom>
          <a:noFill/>
        </p:spPr>
        <p:txBody>
          <a:bodyPr wrap="none" rtlCol="0">
            <a:spAutoFit/>
          </a:bodyPr>
          <a:lstStyle/>
          <a:p>
            <a:pPr algn="l"/>
            <a:r>
              <a:rPr lang="en-US" sz="2800" dirty="0">
                <a:latin typeface="Calibri" panose="020F0502020204030204" pitchFamily="34" charset="0"/>
                <a:cs typeface="Calibri" panose="020F0502020204030204" pitchFamily="34" charset="0"/>
              </a:rPr>
              <a:t>Iron emission strengths</a:t>
            </a:r>
          </a:p>
        </p:txBody>
      </p:sp>
      <p:pic>
        <p:nvPicPr>
          <p:cNvPr id="8" name="Content Placeholder 6" descr="Diagram&#10;&#10;Description automatically generated">
            <a:extLst>
              <a:ext uri="{FF2B5EF4-FFF2-40B4-BE49-F238E27FC236}">
                <a16:creationId xmlns:a16="http://schemas.microsoft.com/office/drawing/2014/main" id="{4A486532-C176-C143-9F49-68B478D89E92}"/>
              </a:ext>
            </a:extLst>
          </p:cNvPr>
          <p:cNvPicPr>
            <a:picLocks noChangeAspect="1"/>
          </p:cNvPicPr>
          <p:nvPr/>
        </p:nvPicPr>
        <p:blipFill rotWithShape="1">
          <a:blip r:embed="rId3">
            <a:extLst>
              <a:ext uri="{28A0092B-C50C-407E-A947-70E740481C1C}">
                <a14:useLocalDpi xmlns:a14="http://schemas.microsoft.com/office/drawing/2010/main" val="0"/>
              </a:ext>
            </a:extLst>
          </a:blip>
          <a:srcRect b="63460"/>
          <a:stretch/>
        </p:blipFill>
        <p:spPr>
          <a:xfrm>
            <a:off x="1947754" y="1327308"/>
            <a:ext cx="3442486" cy="968078"/>
          </a:xfrm>
          <a:prstGeom prst="rect">
            <a:avLst/>
          </a:prstGeom>
        </p:spPr>
      </p:pic>
      <p:sp>
        <p:nvSpPr>
          <p:cNvPr id="13" name="Freeform 12">
            <a:extLst>
              <a:ext uri="{FF2B5EF4-FFF2-40B4-BE49-F238E27FC236}">
                <a16:creationId xmlns:a16="http://schemas.microsoft.com/office/drawing/2014/main" id="{DAC9E05C-F052-1F4B-970F-FB06F092B033}"/>
              </a:ext>
            </a:extLst>
          </p:cNvPr>
          <p:cNvSpPr/>
          <p:nvPr/>
        </p:nvSpPr>
        <p:spPr>
          <a:xfrm>
            <a:off x="1495168" y="1322173"/>
            <a:ext cx="1841156" cy="1371600"/>
          </a:xfrm>
          <a:custGeom>
            <a:avLst/>
            <a:gdLst>
              <a:gd name="connsiteX0" fmla="*/ 1841156 w 1841156"/>
              <a:gd name="connsiteY0" fmla="*/ 0 h 1371600"/>
              <a:gd name="connsiteX1" fmla="*/ 852616 w 1841156"/>
              <a:gd name="connsiteY1" fmla="*/ 49427 h 1371600"/>
              <a:gd name="connsiteX2" fmla="*/ 160637 w 1841156"/>
              <a:gd name="connsiteY2" fmla="*/ 593124 h 1371600"/>
              <a:gd name="connsiteX3" fmla="*/ 160637 w 1841156"/>
              <a:gd name="connsiteY3" fmla="*/ 1235676 h 1371600"/>
              <a:gd name="connsiteX4" fmla="*/ 0 w 1841156"/>
              <a:gd name="connsiteY4" fmla="*/ 1248032 h 1371600"/>
              <a:gd name="connsiteX5" fmla="*/ 271848 w 1841156"/>
              <a:gd name="connsiteY5" fmla="*/ 1371600 h 1371600"/>
              <a:gd name="connsiteX6" fmla="*/ 494270 w 1841156"/>
              <a:gd name="connsiteY6" fmla="*/ 1235676 h 1371600"/>
              <a:gd name="connsiteX7" fmla="*/ 321275 w 1841156"/>
              <a:gd name="connsiteY7" fmla="*/ 1223319 h 1371600"/>
              <a:gd name="connsiteX8" fmla="*/ 321275 w 1841156"/>
              <a:gd name="connsiteY8" fmla="*/ 667265 h 1371600"/>
              <a:gd name="connsiteX9" fmla="*/ 902043 w 1841156"/>
              <a:gd name="connsiteY9" fmla="*/ 197708 h 1371600"/>
              <a:gd name="connsiteX10" fmla="*/ 1816443 w 1841156"/>
              <a:gd name="connsiteY10" fmla="*/ 160638 h 1371600"/>
              <a:gd name="connsiteX11" fmla="*/ 1841156 w 1841156"/>
              <a:gd name="connsiteY11" fmla="*/ 0 h 1371600"/>
              <a:gd name="connsiteX0" fmla="*/ 1841156 w 1841156"/>
              <a:gd name="connsiteY0" fmla="*/ 19591 h 1391191"/>
              <a:gd name="connsiteX1" fmla="*/ 852616 w 1841156"/>
              <a:gd name="connsiteY1" fmla="*/ 69018 h 1391191"/>
              <a:gd name="connsiteX2" fmla="*/ 160637 w 1841156"/>
              <a:gd name="connsiteY2" fmla="*/ 612715 h 1391191"/>
              <a:gd name="connsiteX3" fmla="*/ 160637 w 1841156"/>
              <a:gd name="connsiteY3" fmla="*/ 1255267 h 1391191"/>
              <a:gd name="connsiteX4" fmla="*/ 0 w 1841156"/>
              <a:gd name="connsiteY4" fmla="*/ 1267623 h 1391191"/>
              <a:gd name="connsiteX5" fmla="*/ 271848 w 1841156"/>
              <a:gd name="connsiteY5" fmla="*/ 1391191 h 1391191"/>
              <a:gd name="connsiteX6" fmla="*/ 494270 w 1841156"/>
              <a:gd name="connsiteY6" fmla="*/ 1255267 h 1391191"/>
              <a:gd name="connsiteX7" fmla="*/ 321275 w 1841156"/>
              <a:gd name="connsiteY7" fmla="*/ 1242910 h 1391191"/>
              <a:gd name="connsiteX8" fmla="*/ 321275 w 1841156"/>
              <a:gd name="connsiteY8" fmla="*/ 686856 h 1391191"/>
              <a:gd name="connsiteX9" fmla="*/ 902043 w 1841156"/>
              <a:gd name="connsiteY9" fmla="*/ 217299 h 1391191"/>
              <a:gd name="connsiteX10" fmla="*/ 1816443 w 1841156"/>
              <a:gd name="connsiteY10" fmla="*/ 180229 h 1391191"/>
              <a:gd name="connsiteX11" fmla="*/ 1841156 w 1841156"/>
              <a:gd name="connsiteY11" fmla="*/ 19591 h 1391191"/>
              <a:gd name="connsiteX0" fmla="*/ 1841156 w 1841156"/>
              <a:gd name="connsiteY0" fmla="*/ 19591 h 1391191"/>
              <a:gd name="connsiteX1" fmla="*/ 852616 w 1841156"/>
              <a:gd name="connsiteY1" fmla="*/ 69018 h 1391191"/>
              <a:gd name="connsiteX2" fmla="*/ 160637 w 1841156"/>
              <a:gd name="connsiteY2" fmla="*/ 612715 h 1391191"/>
              <a:gd name="connsiteX3" fmla="*/ 160637 w 1841156"/>
              <a:gd name="connsiteY3" fmla="*/ 1255267 h 1391191"/>
              <a:gd name="connsiteX4" fmla="*/ 0 w 1841156"/>
              <a:gd name="connsiteY4" fmla="*/ 1267623 h 1391191"/>
              <a:gd name="connsiteX5" fmla="*/ 271848 w 1841156"/>
              <a:gd name="connsiteY5" fmla="*/ 1391191 h 1391191"/>
              <a:gd name="connsiteX6" fmla="*/ 494270 w 1841156"/>
              <a:gd name="connsiteY6" fmla="*/ 1255267 h 1391191"/>
              <a:gd name="connsiteX7" fmla="*/ 321275 w 1841156"/>
              <a:gd name="connsiteY7" fmla="*/ 1242910 h 1391191"/>
              <a:gd name="connsiteX8" fmla="*/ 321275 w 1841156"/>
              <a:gd name="connsiteY8" fmla="*/ 686856 h 1391191"/>
              <a:gd name="connsiteX9" fmla="*/ 902043 w 1841156"/>
              <a:gd name="connsiteY9" fmla="*/ 217299 h 1391191"/>
              <a:gd name="connsiteX10" fmla="*/ 1816443 w 1841156"/>
              <a:gd name="connsiteY10" fmla="*/ 180229 h 1391191"/>
              <a:gd name="connsiteX11" fmla="*/ 1841156 w 1841156"/>
              <a:gd name="connsiteY11" fmla="*/ 19591 h 1391191"/>
              <a:gd name="connsiteX0" fmla="*/ 1841156 w 1841156"/>
              <a:gd name="connsiteY0" fmla="*/ 19591 h 1391191"/>
              <a:gd name="connsiteX1" fmla="*/ 852616 w 1841156"/>
              <a:gd name="connsiteY1" fmla="*/ 69018 h 1391191"/>
              <a:gd name="connsiteX2" fmla="*/ 160637 w 1841156"/>
              <a:gd name="connsiteY2" fmla="*/ 612715 h 1391191"/>
              <a:gd name="connsiteX3" fmla="*/ 160637 w 1841156"/>
              <a:gd name="connsiteY3" fmla="*/ 1255267 h 1391191"/>
              <a:gd name="connsiteX4" fmla="*/ 0 w 1841156"/>
              <a:gd name="connsiteY4" fmla="*/ 1267623 h 1391191"/>
              <a:gd name="connsiteX5" fmla="*/ 271848 w 1841156"/>
              <a:gd name="connsiteY5" fmla="*/ 1391191 h 1391191"/>
              <a:gd name="connsiteX6" fmla="*/ 494270 w 1841156"/>
              <a:gd name="connsiteY6" fmla="*/ 1255267 h 1391191"/>
              <a:gd name="connsiteX7" fmla="*/ 321275 w 1841156"/>
              <a:gd name="connsiteY7" fmla="*/ 1242910 h 1391191"/>
              <a:gd name="connsiteX8" fmla="*/ 321275 w 1841156"/>
              <a:gd name="connsiteY8" fmla="*/ 686856 h 1391191"/>
              <a:gd name="connsiteX9" fmla="*/ 902043 w 1841156"/>
              <a:gd name="connsiteY9" fmla="*/ 217299 h 1391191"/>
              <a:gd name="connsiteX10" fmla="*/ 1816443 w 1841156"/>
              <a:gd name="connsiteY10" fmla="*/ 180229 h 1391191"/>
              <a:gd name="connsiteX11" fmla="*/ 1841156 w 1841156"/>
              <a:gd name="connsiteY11" fmla="*/ 19591 h 1391191"/>
              <a:gd name="connsiteX0" fmla="*/ 1841156 w 1841156"/>
              <a:gd name="connsiteY0" fmla="*/ 19591 h 1391191"/>
              <a:gd name="connsiteX1" fmla="*/ 852616 w 1841156"/>
              <a:gd name="connsiteY1" fmla="*/ 69018 h 1391191"/>
              <a:gd name="connsiteX2" fmla="*/ 160637 w 1841156"/>
              <a:gd name="connsiteY2" fmla="*/ 612715 h 1391191"/>
              <a:gd name="connsiteX3" fmla="*/ 160637 w 1841156"/>
              <a:gd name="connsiteY3" fmla="*/ 1255267 h 1391191"/>
              <a:gd name="connsiteX4" fmla="*/ 0 w 1841156"/>
              <a:gd name="connsiteY4" fmla="*/ 1267623 h 1391191"/>
              <a:gd name="connsiteX5" fmla="*/ 271848 w 1841156"/>
              <a:gd name="connsiteY5" fmla="*/ 1391191 h 1391191"/>
              <a:gd name="connsiteX6" fmla="*/ 494270 w 1841156"/>
              <a:gd name="connsiteY6" fmla="*/ 1255267 h 1391191"/>
              <a:gd name="connsiteX7" fmla="*/ 321275 w 1841156"/>
              <a:gd name="connsiteY7" fmla="*/ 1242910 h 1391191"/>
              <a:gd name="connsiteX8" fmla="*/ 321275 w 1841156"/>
              <a:gd name="connsiteY8" fmla="*/ 686856 h 1391191"/>
              <a:gd name="connsiteX9" fmla="*/ 902043 w 1841156"/>
              <a:gd name="connsiteY9" fmla="*/ 217299 h 1391191"/>
              <a:gd name="connsiteX10" fmla="*/ 1816443 w 1841156"/>
              <a:gd name="connsiteY10" fmla="*/ 180229 h 1391191"/>
              <a:gd name="connsiteX11" fmla="*/ 1841156 w 1841156"/>
              <a:gd name="connsiteY11" fmla="*/ 19591 h 1391191"/>
              <a:gd name="connsiteX0" fmla="*/ 1841156 w 1841156"/>
              <a:gd name="connsiteY0" fmla="*/ 19591 h 1391191"/>
              <a:gd name="connsiteX1" fmla="*/ 852616 w 1841156"/>
              <a:gd name="connsiteY1" fmla="*/ 69018 h 1391191"/>
              <a:gd name="connsiteX2" fmla="*/ 160637 w 1841156"/>
              <a:gd name="connsiteY2" fmla="*/ 612715 h 1391191"/>
              <a:gd name="connsiteX3" fmla="*/ 160637 w 1841156"/>
              <a:gd name="connsiteY3" fmla="*/ 1255267 h 1391191"/>
              <a:gd name="connsiteX4" fmla="*/ 0 w 1841156"/>
              <a:gd name="connsiteY4" fmla="*/ 1267623 h 1391191"/>
              <a:gd name="connsiteX5" fmla="*/ 271848 w 1841156"/>
              <a:gd name="connsiteY5" fmla="*/ 1391191 h 1391191"/>
              <a:gd name="connsiteX6" fmla="*/ 494270 w 1841156"/>
              <a:gd name="connsiteY6" fmla="*/ 1255267 h 1391191"/>
              <a:gd name="connsiteX7" fmla="*/ 321275 w 1841156"/>
              <a:gd name="connsiteY7" fmla="*/ 1242910 h 1391191"/>
              <a:gd name="connsiteX8" fmla="*/ 321275 w 1841156"/>
              <a:gd name="connsiteY8" fmla="*/ 686856 h 1391191"/>
              <a:gd name="connsiteX9" fmla="*/ 902043 w 1841156"/>
              <a:gd name="connsiteY9" fmla="*/ 217299 h 1391191"/>
              <a:gd name="connsiteX10" fmla="*/ 1816443 w 1841156"/>
              <a:gd name="connsiteY10" fmla="*/ 180229 h 1391191"/>
              <a:gd name="connsiteX11" fmla="*/ 1841156 w 1841156"/>
              <a:gd name="connsiteY11" fmla="*/ 19591 h 1391191"/>
              <a:gd name="connsiteX0" fmla="*/ 1841156 w 1841156"/>
              <a:gd name="connsiteY0" fmla="*/ 19591 h 1391191"/>
              <a:gd name="connsiteX1" fmla="*/ 852616 w 1841156"/>
              <a:gd name="connsiteY1" fmla="*/ 69018 h 1391191"/>
              <a:gd name="connsiteX2" fmla="*/ 160637 w 1841156"/>
              <a:gd name="connsiteY2" fmla="*/ 612715 h 1391191"/>
              <a:gd name="connsiteX3" fmla="*/ 160637 w 1841156"/>
              <a:gd name="connsiteY3" fmla="*/ 1255267 h 1391191"/>
              <a:gd name="connsiteX4" fmla="*/ 0 w 1841156"/>
              <a:gd name="connsiteY4" fmla="*/ 1267623 h 1391191"/>
              <a:gd name="connsiteX5" fmla="*/ 271848 w 1841156"/>
              <a:gd name="connsiteY5" fmla="*/ 1391191 h 1391191"/>
              <a:gd name="connsiteX6" fmla="*/ 494270 w 1841156"/>
              <a:gd name="connsiteY6" fmla="*/ 1255267 h 1391191"/>
              <a:gd name="connsiteX7" fmla="*/ 321275 w 1841156"/>
              <a:gd name="connsiteY7" fmla="*/ 1242910 h 1391191"/>
              <a:gd name="connsiteX8" fmla="*/ 321275 w 1841156"/>
              <a:gd name="connsiteY8" fmla="*/ 686856 h 1391191"/>
              <a:gd name="connsiteX9" fmla="*/ 902043 w 1841156"/>
              <a:gd name="connsiteY9" fmla="*/ 217299 h 1391191"/>
              <a:gd name="connsiteX10" fmla="*/ 1816443 w 1841156"/>
              <a:gd name="connsiteY10" fmla="*/ 180229 h 1391191"/>
              <a:gd name="connsiteX11" fmla="*/ 1841156 w 1841156"/>
              <a:gd name="connsiteY11" fmla="*/ 19591 h 1391191"/>
              <a:gd name="connsiteX0" fmla="*/ 1841156 w 1841156"/>
              <a:gd name="connsiteY0" fmla="*/ 4811 h 1376411"/>
              <a:gd name="connsiteX1" fmla="*/ 852616 w 1841156"/>
              <a:gd name="connsiteY1" fmla="*/ 54238 h 1376411"/>
              <a:gd name="connsiteX2" fmla="*/ 160637 w 1841156"/>
              <a:gd name="connsiteY2" fmla="*/ 597935 h 1376411"/>
              <a:gd name="connsiteX3" fmla="*/ 160637 w 1841156"/>
              <a:gd name="connsiteY3" fmla="*/ 1240487 h 1376411"/>
              <a:gd name="connsiteX4" fmla="*/ 0 w 1841156"/>
              <a:gd name="connsiteY4" fmla="*/ 1252843 h 1376411"/>
              <a:gd name="connsiteX5" fmla="*/ 271848 w 1841156"/>
              <a:gd name="connsiteY5" fmla="*/ 1376411 h 1376411"/>
              <a:gd name="connsiteX6" fmla="*/ 494270 w 1841156"/>
              <a:gd name="connsiteY6" fmla="*/ 1240487 h 1376411"/>
              <a:gd name="connsiteX7" fmla="*/ 321275 w 1841156"/>
              <a:gd name="connsiteY7" fmla="*/ 1228130 h 1376411"/>
              <a:gd name="connsiteX8" fmla="*/ 321275 w 1841156"/>
              <a:gd name="connsiteY8" fmla="*/ 672076 h 1376411"/>
              <a:gd name="connsiteX9" fmla="*/ 902043 w 1841156"/>
              <a:gd name="connsiteY9" fmla="*/ 202519 h 1376411"/>
              <a:gd name="connsiteX10" fmla="*/ 1816443 w 1841156"/>
              <a:gd name="connsiteY10" fmla="*/ 165449 h 1376411"/>
              <a:gd name="connsiteX11" fmla="*/ 1841156 w 1841156"/>
              <a:gd name="connsiteY11" fmla="*/ 4811 h 1376411"/>
              <a:gd name="connsiteX0" fmla="*/ 1841156 w 1841156"/>
              <a:gd name="connsiteY0" fmla="*/ 4811 h 1376411"/>
              <a:gd name="connsiteX1" fmla="*/ 852616 w 1841156"/>
              <a:gd name="connsiteY1" fmla="*/ 54238 h 1376411"/>
              <a:gd name="connsiteX2" fmla="*/ 160637 w 1841156"/>
              <a:gd name="connsiteY2" fmla="*/ 597935 h 1376411"/>
              <a:gd name="connsiteX3" fmla="*/ 160637 w 1841156"/>
              <a:gd name="connsiteY3" fmla="*/ 1240487 h 1376411"/>
              <a:gd name="connsiteX4" fmla="*/ 0 w 1841156"/>
              <a:gd name="connsiteY4" fmla="*/ 1252843 h 1376411"/>
              <a:gd name="connsiteX5" fmla="*/ 271848 w 1841156"/>
              <a:gd name="connsiteY5" fmla="*/ 1376411 h 1376411"/>
              <a:gd name="connsiteX6" fmla="*/ 494270 w 1841156"/>
              <a:gd name="connsiteY6" fmla="*/ 1240487 h 1376411"/>
              <a:gd name="connsiteX7" fmla="*/ 321275 w 1841156"/>
              <a:gd name="connsiteY7" fmla="*/ 1228130 h 1376411"/>
              <a:gd name="connsiteX8" fmla="*/ 321275 w 1841156"/>
              <a:gd name="connsiteY8" fmla="*/ 672076 h 1376411"/>
              <a:gd name="connsiteX9" fmla="*/ 902043 w 1841156"/>
              <a:gd name="connsiteY9" fmla="*/ 202519 h 1376411"/>
              <a:gd name="connsiteX10" fmla="*/ 1816443 w 1841156"/>
              <a:gd name="connsiteY10" fmla="*/ 165449 h 1376411"/>
              <a:gd name="connsiteX11" fmla="*/ 1841156 w 1841156"/>
              <a:gd name="connsiteY11" fmla="*/ 4811 h 1376411"/>
              <a:gd name="connsiteX0" fmla="*/ 1841156 w 1841156"/>
              <a:gd name="connsiteY0" fmla="*/ 0 h 1371600"/>
              <a:gd name="connsiteX1" fmla="*/ 852616 w 1841156"/>
              <a:gd name="connsiteY1" fmla="*/ 49427 h 1371600"/>
              <a:gd name="connsiteX2" fmla="*/ 160637 w 1841156"/>
              <a:gd name="connsiteY2" fmla="*/ 593124 h 1371600"/>
              <a:gd name="connsiteX3" fmla="*/ 160637 w 1841156"/>
              <a:gd name="connsiteY3" fmla="*/ 1235676 h 1371600"/>
              <a:gd name="connsiteX4" fmla="*/ 0 w 1841156"/>
              <a:gd name="connsiteY4" fmla="*/ 1248032 h 1371600"/>
              <a:gd name="connsiteX5" fmla="*/ 271848 w 1841156"/>
              <a:gd name="connsiteY5" fmla="*/ 1371600 h 1371600"/>
              <a:gd name="connsiteX6" fmla="*/ 494270 w 1841156"/>
              <a:gd name="connsiteY6" fmla="*/ 1235676 h 1371600"/>
              <a:gd name="connsiteX7" fmla="*/ 321275 w 1841156"/>
              <a:gd name="connsiteY7" fmla="*/ 1223319 h 1371600"/>
              <a:gd name="connsiteX8" fmla="*/ 321275 w 1841156"/>
              <a:gd name="connsiteY8" fmla="*/ 667265 h 1371600"/>
              <a:gd name="connsiteX9" fmla="*/ 902043 w 1841156"/>
              <a:gd name="connsiteY9" fmla="*/ 197708 h 1371600"/>
              <a:gd name="connsiteX10" fmla="*/ 1816443 w 1841156"/>
              <a:gd name="connsiteY10" fmla="*/ 160638 h 1371600"/>
              <a:gd name="connsiteX11" fmla="*/ 1841156 w 1841156"/>
              <a:gd name="connsiteY11" fmla="*/ 0 h 1371600"/>
              <a:gd name="connsiteX0" fmla="*/ 1841156 w 1841156"/>
              <a:gd name="connsiteY0" fmla="*/ 0 h 1371600"/>
              <a:gd name="connsiteX1" fmla="*/ 852616 w 1841156"/>
              <a:gd name="connsiteY1" fmla="*/ 49427 h 1371600"/>
              <a:gd name="connsiteX2" fmla="*/ 160637 w 1841156"/>
              <a:gd name="connsiteY2" fmla="*/ 593124 h 1371600"/>
              <a:gd name="connsiteX3" fmla="*/ 160637 w 1841156"/>
              <a:gd name="connsiteY3" fmla="*/ 1235676 h 1371600"/>
              <a:gd name="connsiteX4" fmla="*/ 0 w 1841156"/>
              <a:gd name="connsiteY4" fmla="*/ 1248032 h 1371600"/>
              <a:gd name="connsiteX5" fmla="*/ 271848 w 1841156"/>
              <a:gd name="connsiteY5" fmla="*/ 1371600 h 1371600"/>
              <a:gd name="connsiteX6" fmla="*/ 494270 w 1841156"/>
              <a:gd name="connsiteY6" fmla="*/ 1235676 h 1371600"/>
              <a:gd name="connsiteX7" fmla="*/ 321275 w 1841156"/>
              <a:gd name="connsiteY7" fmla="*/ 1223319 h 1371600"/>
              <a:gd name="connsiteX8" fmla="*/ 321275 w 1841156"/>
              <a:gd name="connsiteY8" fmla="*/ 667265 h 1371600"/>
              <a:gd name="connsiteX9" fmla="*/ 902043 w 1841156"/>
              <a:gd name="connsiteY9" fmla="*/ 197708 h 1371600"/>
              <a:gd name="connsiteX10" fmla="*/ 1816443 w 1841156"/>
              <a:gd name="connsiteY10" fmla="*/ 160638 h 1371600"/>
              <a:gd name="connsiteX11" fmla="*/ 1841156 w 1841156"/>
              <a:gd name="connsiteY11" fmla="*/ 0 h 1371600"/>
              <a:gd name="connsiteX0" fmla="*/ 1841156 w 1841156"/>
              <a:gd name="connsiteY0" fmla="*/ 0 h 1371600"/>
              <a:gd name="connsiteX1" fmla="*/ 852616 w 1841156"/>
              <a:gd name="connsiteY1" fmla="*/ 49427 h 1371600"/>
              <a:gd name="connsiteX2" fmla="*/ 160637 w 1841156"/>
              <a:gd name="connsiteY2" fmla="*/ 593124 h 1371600"/>
              <a:gd name="connsiteX3" fmla="*/ 160637 w 1841156"/>
              <a:gd name="connsiteY3" fmla="*/ 1235676 h 1371600"/>
              <a:gd name="connsiteX4" fmla="*/ 0 w 1841156"/>
              <a:gd name="connsiteY4" fmla="*/ 1248032 h 1371600"/>
              <a:gd name="connsiteX5" fmla="*/ 271848 w 1841156"/>
              <a:gd name="connsiteY5" fmla="*/ 1371600 h 1371600"/>
              <a:gd name="connsiteX6" fmla="*/ 494270 w 1841156"/>
              <a:gd name="connsiteY6" fmla="*/ 1235676 h 1371600"/>
              <a:gd name="connsiteX7" fmla="*/ 321275 w 1841156"/>
              <a:gd name="connsiteY7" fmla="*/ 1223319 h 1371600"/>
              <a:gd name="connsiteX8" fmla="*/ 321275 w 1841156"/>
              <a:gd name="connsiteY8" fmla="*/ 667265 h 1371600"/>
              <a:gd name="connsiteX9" fmla="*/ 902043 w 1841156"/>
              <a:gd name="connsiteY9" fmla="*/ 197708 h 1371600"/>
              <a:gd name="connsiteX10" fmla="*/ 1816443 w 1841156"/>
              <a:gd name="connsiteY10" fmla="*/ 160638 h 1371600"/>
              <a:gd name="connsiteX11" fmla="*/ 1841156 w 1841156"/>
              <a:gd name="connsiteY11"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1156" h="1371600">
                <a:moveTo>
                  <a:pt x="1841156" y="0"/>
                </a:moveTo>
                <a:cubicBezTo>
                  <a:pt x="1680518" y="10586"/>
                  <a:pt x="1132702" y="20464"/>
                  <a:pt x="852616" y="49427"/>
                </a:cubicBezTo>
                <a:cubicBezTo>
                  <a:pt x="572530" y="78390"/>
                  <a:pt x="160637" y="378940"/>
                  <a:pt x="160637" y="593124"/>
                </a:cubicBezTo>
                <a:lnTo>
                  <a:pt x="160637" y="1235676"/>
                </a:lnTo>
                <a:lnTo>
                  <a:pt x="0" y="1248032"/>
                </a:lnTo>
                <a:lnTo>
                  <a:pt x="271848" y="1371600"/>
                </a:lnTo>
                <a:lnTo>
                  <a:pt x="494270" y="1235676"/>
                </a:lnTo>
                <a:lnTo>
                  <a:pt x="321275" y="1223319"/>
                </a:lnTo>
                <a:cubicBezTo>
                  <a:pt x="309915" y="1134408"/>
                  <a:pt x="306019" y="867321"/>
                  <a:pt x="321275" y="667265"/>
                </a:cubicBezTo>
                <a:cubicBezTo>
                  <a:pt x="336531" y="467209"/>
                  <a:pt x="652848" y="229728"/>
                  <a:pt x="902043" y="197708"/>
                </a:cubicBezTo>
                <a:cubicBezTo>
                  <a:pt x="1151238" y="165688"/>
                  <a:pt x="1659924" y="158644"/>
                  <a:pt x="1816443" y="160638"/>
                </a:cubicBezTo>
                <a:lnTo>
                  <a:pt x="1841156" y="0"/>
                </a:ln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8C29923-DE5B-E24D-8420-39E16BA0DC1C}"/>
              </a:ext>
            </a:extLst>
          </p:cNvPr>
          <p:cNvSpPr txBox="1"/>
          <p:nvPr/>
        </p:nvSpPr>
        <p:spPr>
          <a:xfrm>
            <a:off x="1769611" y="927420"/>
            <a:ext cx="1329338" cy="400110"/>
          </a:xfrm>
          <a:prstGeom prst="rect">
            <a:avLst/>
          </a:prstGeom>
          <a:noFill/>
        </p:spPr>
        <p:txBody>
          <a:bodyPr wrap="none" rtlCol="0">
            <a:spAutoFit/>
          </a:bodyPr>
          <a:lstStyle/>
          <a:p>
            <a:pPr algn="l"/>
            <a:r>
              <a:rPr lang="en-US" sz="2000" dirty="0">
                <a:latin typeface="Calibri" panose="020F0502020204030204" pitchFamily="34" charset="0"/>
                <a:cs typeface="Calibri" panose="020F0502020204030204" pitchFamily="34" charset="0"/>
              </a:rPr>
              <a:t>Pre-eclipse</a:t>
            </a:r>
          </a:p>
        </p:txBody>
      </p:sp>
      <p:sp>
        <p:nvSpPr>
          <p:cNvPr id="15" name="Freeform 14">
            <a:extLst>
              <a:ext uri="{FF2B5EF4-FFF2-40B4-BE49-F238E27FC236}">
                <a16:creationId xmlns:a16="http://schemas.microsoft.com/office/drawing/2014/main" id="{BC9614E4-E9CA-BF43-96C5-5DE6D74F59C4}"/>
              </a:ext>
            </a:extLst>
          </p:cNvPr>
          <p:cNvSpPr/>
          <p:nvPr/>
        </p:nvSpPr>
        <p:spPr>
          <a:xfrm flipH="1">
            <a:off x="4106832" y="1318313"/>
            <a:ext cx="1841156" cy="1371600"/>
          </a:xfrm>
          <a:custGeom>
            <a:avLst/>
            <a:gdLst>
              <a:gd name="connsiteX0" fmla="*/ 1841156 w 1841156"/>
              <a:gd name="connsiteY0" fmla="*/ 0 h 1371600"/>
              <a:gd name="connsiteX1" fmla="*/ 852616 w 1841156"/>
              <a:gd name="connsiteY1" fmla="*/ 49427 h 1371600"/>
              <a:gd name="connsiteX2" fmla="*/ 160637 w 1841156"/>
              <a:gd name="connsiteY2" fmla="*/ 593124 h 1371600"/>
              <a:gd name="connsiteX3" fmla="*/ 160637 w 1841156"/>
              <a:gd name="connsiteY3" fmla="*/ 1235676 h 1371600"/>
              <a:gd name="connsiteX4" fmla="*/ 0 w 1841156"/>
              <a:gd name="connsiteY4" fmla="*/ 1248032 h 1371600"/>
              <a:gd name="connsiteX5" fmla="*/ 271848 w 1841156"/>
              <a:gd name="connsiteY5" fmla="*/ 1371600 h 1371600"/>
              <a:gd name="connsiteX6" fmla="*/ 494270 w 1841156"/>
              <a:gd name="connsiteY6" fmla="*/ 1235676 h 1371600"/>
              <a:gd name="connsiteX7" fmla="*/ 321275 w 1841156"/>
              <a:gd name="connsiteY7" fmla="*/ 1223319 h 1371600"/>
              <a:gd name="connsiteX8" fmla="*/ 321275 w 1841156"/>
              <a:gd name="connsiteY8" fmla="*/ 667265 h 1371600"/>
              <a:gd name="connsiteX9" fmla="*/ 902043 w 1841156"/>
              <a:gd name="connsiteY9" fmla="*/ 197708 h 1371600"/>
              <a:gd name="connsiteX10" fmla="*/ 1816443 w 1841156"/>
              <a:gd name="connsiteY10" fmla="*/ 160638 h 1371600"/>
              <a:gd name="connsiteX11" fmla="*/ 1841156 w 1841156"/>
              <a:gd name="connsiteY11" fmla="*/ 0 h 1371600"/>
              <a:gd name="connsiteX0" fmla="*/ 1841156 w 1841156"/>
              <a:gd name="connsiteY0" fmla="*/ 19591 h 1391191"/>
              <a:gd name="connsiteX1" fmla="*/ 852616 w 1841156"/>
              <a:gd name="connsiteY1" fmla="*/ 69018 h 1391191"/>
              <a:gd name="connsiteX2" fmla="*/ 160637 w 1841156"/>
              <a:gd name="connsiteY2" fmla="*/ 612715 h 1391191"/>
              <a:gd name="connsiteX3" fmla="*/ 160637 w 1841156"/>
              <a:gd name="connsiteY3" fmla="*/ 1255267 h 1391191"/>
              <a:gd name="connsiteX4" fmla="*/ 0 w 1841156"/>
              <a:gd name="connsiteY4" fmla="*/ 1267623 h 1391191"/>
              <a:gd name="connsiteX5" fmla="*/ 271848 w 1841156"/>
              <a:gd name="connsiteY5" fmla="*/ 1391191 h 1391191"/>
              <a:gd name="connsiteX6" fmla="*/ 494270 w 1841156"/>
              <a:gd name="connsiteY6" fmla="*/ 1255267 h 1391191"/>
              <a:gd name="connsiteX7" fmla="*/ 321275 w 1841156"/>
              <a:gd name="connsiteY7" fmla="*/ 1242910 h 1391191"/>
              <a:gd name="connsiteX8" fmla="*/ 321275 w 1841156"/>
              <a:gd name="connsiteY8" fmla="*/ 686856 h 1391191"/>
              <a:gd name="connsiteX9" fmla="*/ 902043 w 1841156"/>
              <a:gd name="connsiteY9" fmla="*/ 217299 h 1391191"/>
              <a:gd name="connsiteX10" fmla="*/ 1816443 w 1841156"/>
              <a:gd name="connsiteY10" fmla="*/ 180229 h 1391191"/>
              <a:gd name="connsiteX11" fmla="*/ 1841156 w 1841156"/>
              <a:gd name="connsiteY11" fmla="*/ 19591 h 1391191"/>
              <a:gd name="connsiteX0" fmla="*/ 1841156 w 1841156"/>
              <a:gd name="connsiteY0" fmla="*/ 19591 h 1391191"/>
              <a:gd name="connsiteX1" fmla="*/ 852616 w 1841156"/>
              <a:gd name="connsiteY1" fmla="*/ 69018 h 1391191"/>
              <a:gd name="connsiteX2" fmla="*/ 160637 w 1841156"/>
              <a:gd name="connsiteY2" fmla="*/ 612715 h 1391191"/>
              <a:gd name="connsiteX3" fmla="*/ 160637 w 1841156"/>
              <a:gd name="connsiteY3" fmla="*/ 1255267 h 1391191"/>
              <a:gd name="connsiteX4" fmla="*/ 0 w 1841156"/>
              <a:gd name="connsiteY4" fmla="*/ 1267623 h 1391191"/>
              <a:gd name="connsiteX5" fmla="*/ 271848 w 1841156"/>
              <a:gd name="connsiteY5" fmla="*/ 1391191 h 1391191"/>
              <a:gd name="connsiteX6" fmla="*/ 494270 w 1841156"/>
              <a:gd name="connsiteY6" fmla="*/ 1255267 h 1391191"/>
              <a:gd name="connsiteX7" fmla="*/ 321275 w 1841156"/>
              <a:gd name="connsiteY7" fmla="*/ 1242910 h 1391191"/>
              <a:gd name="connsiteX8" fmla="*/ 321275 w 1841156"/>
              <a:gd name="connsiteY8" fmla="*/ 686856 h 1391191"/>
              <a:gd name="connsiteX9" fmla="*/ 902043 w 1841156"/>
              <a:gd name="connsiteY9" fmla="*/ 217299 h 1391191"/>
              <a:gd name="connsiteX10" fmla="*/ 1816443 w 1841156"/>
              <a:gd name="connsiteY10" fmla="*/ 180229 h 1391191"/>
              <a:gd name="connsiteX11" fmla="*/ 1841156 w 1841156"/>
              <a:gd name="connsiteY11" fmla="*/ 19591 h 1391191"/>
              <a:gd name="connsiteX0" fmla="*/ 1841156 w 1841156"/>
              <a:gd name="connsiteY0" fmla="*/ 19591 h 1391191"/>
              <a:gd name="connsiteX1" fmla="*/ 852616 w 1841156"/>
              <a:gd name="connsiteY1" fmla="*/ 69018 h 1391191"/>
              <a:gd name="connsiteX2" fmla="*/ 160637 w 1841156"/>
              <a:gd name="connsiteY2" fmla="*/ 612715 h 1391191"/>
              <a:gd name="connsiteX3" fmla="*/ 160637 w 1841156"/>
              <a:gd name="connsiteY3" fmla="*/ 1255267 h 1391191"/>
              <a:gd name="connsiteX4" fmla="*/ 0 w 1841156"/>
              <a:gd name="connsiteY4" fmla="*/ 1267623 h 1391191"/>
              <a:gd name="connsiteX5" fmla="*/ 271848 w 1841156"/>
              <a:gd name="connsiteY5" fmla="*/ 1391191 h 1391191"/>
              <a:gd name="connsiteX6" fmla="*/ 494270 w 1841156"/>
              <a:gd name="connsiteY6" fmla="*/ 1255267 h 1391191"/>
              <a:gd name="connsiteX7" fmla="*/ 321275 w 1841156"/>
              <a:gd name="connsiteY7" fmla="*/ 1242910 h 1391191"/>
              <a:gd name="connsiteX8" fmla="*/ 321275 w 1841156"/>
              <a:gd name="connsiteY8" fmla="*/ 686856 h 1391191"/>
              <a:gd name="connsiteX9" fmla="*/ 902043 w 1841156"/>
              <a:gd name="connsiteY9" fmla="*/ 217299 h 1391191"/>
              <a:gd name="connsiteX10" fmla="*/ 1816443 w 1841156"/>
              <a:gd name="connsiteY10" fmla="*/ 180229 h 1391191"/>
              <a:gd name="connsiteX11" fmla="*/ 1841156 w 1841156"/>
              <a:gd name="connsiteY11" fmla="*/ 19591 h 1391191"/>
              <a:gd name="connsiteX0" fmla="*/ 1841156 w 1841156"/>
              <a:gd name="connsiteY0" fmla="*/ 19591 h 1391191"/>
              <a:gd name="connsiteX1" fmla="*/ 852616 w 1841156"/>
              <a:gd name="connsiteY1" fmla="*/ 69018 h 1391191"/>
              <a:gd name="connsiteX2" fmla="*/ 160637 w 1841156"/>
              <a:gd name="connsiteY2" fmla="*/ 612715 h 1391191"/>
              <a:gd name="connsiteX3" fmla="*/ 160637 w 1841156"/>
              <a:gd name="connsiteY3" fmla="*/ 1255267 h 1391191"/>
              <a:gd name="connsiteX4" fmla="*/ 0 w 1841156"/>
              <a:gd name="connsiteY4" fmla="*/ 1267623 h 1391191"/>
              <a:gd name="connsiteX5" fmla="*/ 271848 w 1841156"/>
              <a:gd name="connsiteY5" fmla="*/ 1391191 h 1391191"/>
              <a:gd name="connsiteX6" fmla="*/ 494270 w 1841156"/>
              <a:gd name="connsiteY6" fmla="*/ 1255267 h 1391191"/>
              <a:gd name="connsiteX7" fmla="*/ 321275 w 1841156"/>
              <a:gd name="connsiteY7" fmla="*/ 1242910 h 1391191"/>
              <a:gd name="connsiteX8" fmla="*/ 321275 w 1841156"/>
              <a:gd name="connsiteY8" fmla="*/ 686856 h 1391191"/>
              <a:gd name="connsiteX9" fmla="*/ 902043 w 1841156"/>
              <a:gd name="connsiteY9" fmla="*/ 217299 h 1391191"/>
              <a:gd name="connsiteX10" fmla="*/ 1816443 w 1841156"/>
              <a:gd name="connsiteY10" fmla="*/ 180229 h 1391191"/>
              <a:gd name="connsiteX11" fmla="*/ 1841156 w 1841156"/>
              <a:gd name="connsiteY11" fmla="*/ 19591 h 1391191"/>
              <a:gd name="connsiteX0" fmla="*/ 1841156 w 1841156"/>
              <a:gd name="connsiteY0" fmla="*/ 19591 h 1391191"/>
              <a:gd name="connsiteX1" fmla="*/ 852616 w 1841156"/>
              <a:gd name="connsiteY1" fmla="*/ 69018 h 1391191"/>
              <a:gd name="connsiteX2" fmla="*/ 160637 w 1841156"/>
              <a:gd name="connsiteY2" fmla="*/ 612715 h 1391191"/>
              <a:gd name="connsiteX3" fmla="*/ 160637 w 1841156"/>
              <a:gd name="connsiteY3" fmla="*/ 1255267 h 1391191"/>
              <a:gd name="connsiteX4" fmla="*/ 0 w 1841156"/>
              <a:gd name="connsiteY4" fmla="*/ 1267623 h 1391191"/>
              <a:gd name="connsiteX5" fmla="*/ 271848 w 1841156"/>
              <a:gd name="connsiteY5" fmla="*/ 1391191 h 1391191"/>
              <a:gd name="connsiteX6" fmla="*/ 494270 w 1841156"/>
              <a:gd name="connsiteY6" fmla="*/ 1255267 h 1391191"/>
              <a:gd name="connsiteX7" fmla="*/ 321275 w 1841156"/>
              <a:gd name="connsiteY7" fmla="*/ 1242910 h 1391191"/>
              <a:gd name="connsiteX8" fmla="*/ 321275 w 1841156"/>
              <a:gd name="connsiteY8" fmla="*/ 686856 h 1391191"/>
              <a:gd name="connsiteX9" fmla="*/ 902043 w 1841156"/>
              <a:gd name="connsiteY9" fmla="*/ 217299 h 1391191"/>
              <a:gd name="connsiteX10" fmla="*/ 1816443 w 1841156"/>
              <a:gd name="connsiteY10" fmla="*/ 180229 h 1391191"/>
              <a:gd name="connsiteX11" fmla="*/ 1841156 w 1841156"/>
              <a:gd name="connsiteY11" fmla="*/ 19591 h 1391191"/>
              <a:gd name="connsiteX0" fmla="*/ 1841156 w 1841156"/>
              <a:gd name="connsiteY0" fmla="*/ 19591 h 1391191"/>
              <a:gd name="connsiteX1" fmla="*/ 852616 w 1841156"/>
              <a:gd name="connsiteY1" fmla="*/ 69018 h 1391191"/>
              <a:gd name="connsiteX2" fmla="*/ 160637 w 1841156"/>
              <a:gd name="connsiteY2" fmla="*/ 612715 h 1391191"/>
              <a:gd name="connsiteX3" fmla="*/ 160637 w 1841156"/>
              <a:gd name="connsiteY3" fmla="*/ 1255267 h 1391191"/>
              <a:gd name="connsiteX4" fmla="*/ 0 w 1841156"/>
              <a:gd name="connsiteY4" fmla="*/ 1267623 h 1391191"/>
              <a:gd name="connsiteX5" fmla="*/ 271848 w 1841156"/>
              <a:gd name="connsiteY5" fmla="*/ 1391191 h 1391191"/>
              <a:gd name="connsiteX6" fmla="*/ 494270 w 1841156"/>
              <a:gd name="connsiteY6" fmla="*/ 1255267 h 1391191"/>
              <a:gd name="connsiteX7" fmla="*/ 321275 w 1841156"/>
              <a:gd name="connsiteY7" fmla="*/ 1242910 h 1391191"/>
              <a:gd name="connsiteX8" fmla="*/ 321275 w 1841156"/>
              <a:gd name="connsiteY8" fmla="*/ 686856 h 1391191"/>
              <a:gd name="connsiteX9" fmla="*/ 902043 w 1841156"/>
              <a:gd name="connsiteY9" fmla="*/ 217299 h 1391191"/>
              <a:gd name="connsiteX10" fmla="*/ 1816443 w 1841156"/>
              <a:gd name="connsiteY10" fmla="*/ 180229 h 1391191"/>
              <a:gd name="connsiteX11" fmla="*/ 1841156 w 1841156"/>
              <a:gd name="connsiteY11" fmla="*/ 19591 h 1391191"/>
              <a:gd name="connsiteX0" fmla="*/ 1841156 w 1841156"/>
              <a:gd name="connsiteY0" fmla="*/ 4811 h 1376411"/>
              <a:gd name="connsiteX1" fmla="*/ 852616 w 1841156"/>
              <a:gd name="connsiteY1" fmla="*/ 54238 h 1376411"/>
              <a:gd name="connsiteX2" fmla="*/ 160637 w 1841156"/>
              <a:gd name="connsiteY2" fmla="*/ 597935 h 1376411"/>
              <a:gd name="connsiteX3" fmla="*/ 160637 w 1841156"/>
              <a:gd name="connsiteY3" fmla="*/ 1240487 h 1376411"/>
              <a:gd name="connsiteX4" fmla="*/ 0 w 1841156"/>
              <a:gd name="connsiteY4" fmla="*/ 1252843 h 1376411"/>
              <a:gd name="connsiteX5" fmla="*/ 271848 w 1841156"/>
              <a:gd name="connsiteY5" fmla="*/ 1376411 h 1376411"/>
              <a:gd name="connsiteX6" fmla="*/ 494270 w 1841156"/>
              <a:gd name="connsiteY6" fmla="*/ 1240487 h 1376411"/>
              <a:gd name="connsiteX7" fmla="*/ 321275 w 1841156"/>
              <a:gd name="connsiteY7" fmla="*/ 1228130 h 1376411"/>
              <a:gd name="connsiteX8" fmla="*/ 321275 w 1841156"/>
              <a:gd name="connsiteY8" fmla="*/ 672076 h 1376411"/>
              <a:gd name="connsiteX9" fmla="*/ 902043 w 1841156"/>
              <a:gd name="connsiteY9" fmla="*/ 202519 h 1376411"/>
              <a:gd name="connsiteX10" fmla="*/ 1816443 w 1841156"/>
              <a:gd name="connsiteY10" fmla="*/ 165449 h 1376411"/>
              <a:gd name="connsiteX11" fmla="*/ 1841156 w 1841156"/>
              <a:gd name="connsiteY11" fmla="*/ 4811 h 1376411"/>
              <a:gd name="connsiteX0" fmla="*/ 1841156 w 1841156"/>
              <a:gd name="connsiteY0" fmla="*/ 4811 h 1376411"/>
              <a:gd name="connsiteX1" fmla="*/ 852616 w 1841156"/>
              <a:gd name="connsiteY1" fmla="*/ 54238 h 1376411"/>
              <a:gd name="connsiteX2" fmla="*/ 160637 w 1841156"/>
              <a:gd name="connsiteY2" fmla="*/ 597935 h 1376411"/>
              <a:gd name="connsiteX3" fmla="*/ 160637 w 1841156"/>
              <a:gd name="connsiteY3" fmla="*/ 1240487 h 1376411"/>
              <a:gd name="connsiteX4" fmla="*/ 0 w 1841156"/>
              <a:gd name="connsiteY4" fmla="*/ 1252843 h 1376411"/>
              <a:gd name="connsiteX5" fmla="*/ 271848 w 1841156"/>
              <a:gd name="connsiteY5" fmla="*/ 1376411 h 1376411"/>
              <a:gd name="connsiteX6" fmla="*/ 494270 w 1841156"/>
              <a:gd name="connsiteY6" fmla="*/ 1240487 h 1376411"/>
              <a:gd name="connsiteX7" fmla="*/ 321275 w 1841156"/>
              <a:gd name="connsiteY7" fmla="*/ 1228130 h 1376411"/>
              <a:gd name="connsiteX8" fmla="*/ 321275 w 1841156"/>
              <a:gd name="connsiteY8" fmla="*/ 672076 h 1376411"/>
              <a:gd name="connsiteX9" fmla="*/ 902043 w 1841156"/>
              <a:gd name="connsiteY9" fmla="*/ 202519 h 1376411"/>
              <a:gd name="connsiteX10" fmla="*/ 1816443 w 1841156"/>
              <a:gd name="connsiteY10" fmla="*/ 165449 h 1376411"/>
              <a:gd name="connsiteX11" fmla="*/ 1841156 w 1841156"/>
              <a:gd name="connsiteY11" fmla="*/ 4811 h 1376411"/>
              <a:gd name="connsiteX0" fmla="*/ 1841156 w 1841156"/>
              <a:gd name="connsiteY0" fmla="*/ 0 h 1371600"/>
              <a:gd name="connsiteX1" fmla="*/ 852616 w 1841156"/>
              <a:gd name="connsiteY1" fmla="*/ 49427 h 1371600"/>
              <a:gd name="connsiteX2" fmla="*/ 160637 w 1841156"/>
              <a:gd name="connsiteY2" fmla="*/ 593124 h 1371600"/>
              <a:gd name="connsiteX3" fmla="*/ 160637 w 1841156"/>
              <a:gd name="connsiteY3" fmla="*/ 1235676 h 1371600"/>
              <a:gd name="connsiteX4" fmla="*/ 0 w 1841156"/>
              <a:gd name="connsiteY4" fmla="*/ 1248032 h 1371600"/>
              <a:gd name="connsiteX5" fmla="*/ 271848 w 1841156"/>
              <a:gd name="connsiteY5" fmla="*/ 1371600 h 1371600"/>
              <a:gd name="connsiteX6" fmla="*/ 494270 w 1841156"/>
              <a:gd name="connsiteY6" fmla="*/ 1235676 h 1371600"/>
              <a:gd name="connsiteX7" fmla="*/ 321275 w 1841156"/>
              <a:gd name="connsiteY7" fmla="*/ 1223319 h 1371600"/>
              <a:gd name="connsiteX8" fmla="*/ 321275 w 1841156"/>
              <a:gd name="connsiteY8" fmla="*/ 667265 h 1371600"/>
              <a:gd name="connsiteX9" fmla="*/ 902043 w 1841156"/>
              <a:gd name="connsiteY9" fmla="*/ 197708 h 1371600"/>
              <a:gd name="connsiteX10" fmla="*/ 1816443 w 1841156"/>
              <a:gd name="connsiteY10" fmla="*/ 160638 h 1371600"/>
              <a:gd name="connsiteX11" fmla="*/ 1841156 w 1841156"/>
              <a:gd name="connsiteY11" fmla="*/ 0 h 1371600"/>
              <a:gd name="connsiteX0" fmla="*/ 1841156 w 1841156"/>
              <a:gd name="connsiteY0" fmla="*/ 0 h 1371600"/>
              <a:gd name="connsiteX1" fmla="*/ 852616 w 1841156"/>
              <a:gd name="connsiteY1" fmla="*/ 49427 h 1371600"/>
              <a:gd name="connsiteX2" fmla="*/ 160637 w 1841156"/>
              <a:gd name="connsiteY2" fmla="*/ 593124 h 1371600"/>
              <a:gd name="connsiteX3" fmla="*/ 160637 w 1841156"/>
              <a:gd name="connsiteY3" fmla="*/ 1235676 h 1371600"/>
              <a:gd name="connsiteX4" fmla="*/ 0 w 1841156"/>
              <a:gd name="connsiteY4" fmla="*/ 1248032 h 1371600"/>
              <a:gd name="connsiteX5" fmla="*/ 271848 w 1841156"/>
              <a:gd name="connsiteY5" fmla="*/ 1371600 h 1371600"/>
              <a:gd name="connsiteX6" fmla="*/ 494270 w 1841156"/>
              <a:gd name="connsiteY6" fmla="*/ 1235676 h 1371600"/>
              <a:gd name="connsiteX7" fmla="*/ 321275 w 1841156"/>
              <a:gd name="connsiteY7" fmla="*/ 1223319 h 1371600"/>
              <a:gd name="connsiteX8" fmla="*/ 321275 w 1841156"/>
              <a:gd name="connsiteY8" fmla="*/ 667265 h 1371600"/>
              <a:gd name="connsiteX9" fmla="*/ 902043 w 1841156"/>
              <a:gd name="connsiteY9" fmla="*/ 197708 h 1371600"/>
              <a:gd name="connsiteX10" fmla="*/ 1816443 w 1841156"/>
              <a:gd name="connsiteY10" fmla="*/ 160638 h 1371600"/>
              <a:gd name="connsiteX11" fmla="*/ 1841156 w 1841156"/>
              <a:gd name="connsiteY11" fmla="*/ 0 h 1371600"/>
              <a:gd name="connsiteX0" fmla="*/ 1841156 w 1841156"/>
              <a:gd name="connsiteY0" fmla="*/ 0 h 1371600"/>
              <a:gd name="connsiteX1" fmla="*/ 852616 w 1841156"/>
              <a:gd name="connsiteY1" fmla="*/ 49427 h 1371600"/>
              <a:gd name="connsiteX2" fmla="*/ 160637 w 1841156"/>
              <a:gd name="connsiteY2" fmla="*/ 593124 h 1371600"/>
              <a:gd name="connsiteX3" fmla="*/ 160637 w 1841156"/>
              <a:gd name="connsiteY3" fmla="*/ 1235676 h 1371600"/>
              <a:gd name="connsiteX4" fmla="*/ 0 w 1841156"/>
              <a:gd name="connsiteY4" fmla="*/ 1248032 h 1371600"/>
              <a:gd name="connsiteX5" fmla="*/ 271848 w 1841156"/>
              <a:gd name="connsiteY5" fmla="*/ 1371600 h 1371600"/>
              <a:gd name="connsiteX6" fmla="*/ 494270 w 1841156"/>
              <a:gd name="connsiteY6" fmla="*/ 1235676 h 1371600"/>
              <a:gd name="connsiteX7" fmla="*/ 321275 w 1841156"/>
              <a:gd name="connsiteY7" fmla="*/ 1223319 h 1371600"/>
              <a:gd name="connsiteX8" fmla="*/ 321275 w 1841156"/>
              <a:gd name="connsiteY8" fmla="*/ 667265 h 1371600"/>
              <a:gd name="connsiteX9" fmla="*/ 902043 w 1841156"/>
              <a:gd name="connsiteY9" fmla="*/ 197708 h 1371600"/>
              <a:gd name="connsiteX10" fmla="*/ 1816443 w 1841156"/>
              <a:gd name="connsiteY10" fmla="*/ 160638 h 1371600"/>
              <a:gd name="connsiteX11" fmla="*/ 1841156 w 1841156"/>
              <a:gd name="connsiteY11"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1156" h="1371600">
                <a:moveTo>
                  <a:pt x="1841156" y="0"/>
                </a:moveTo>
                <a:cubicBezTo>
                  <a:pt x="1680518" y="10586"/>
                  <a:pt x="1132702" y="20464"/>
                  <a:pt x="852616" y="49427"/>
                </a:cubicBezTo>
                <a:cubicBezTo>
                  <a:pt x="572530" y="78390"/>
                  <a:pt x="160637" y="378940"/>
                  <a:pt x="160637" y="593124"/>
                </a:cubicBezTo>
                <a:lnTo>
                  <a:pt x="160637" y="1235676"/>
                </a:lnTo>
                <a:lnTo>
                  <a:pt x="0" y="1248032"/>
                </a:lnTo>
                <a:lnTo>
                  <a:pt x="271848" y="1371600"/>
                </a:lnTo>
                <a:lnTo>
                  <a:pt x="494270" y="1235676"/>
                </a:lnTo>
                <a:lnTo>
                  <a:pt x="321275" y="1223319"/>
                </a:lnTo>
                <a:cubicBezTo>
                  <a:pt x="309915" y="1134408"/>
                  <a:pt x="306019" y="867321"/>
                  <a:pt x="321275" y="667265"/>
                </a:cubicBezTo>
                <a:cubicBezTo>
                  <a:pt x="336531" y="467209"/>
                  <a:pt x="652848" y="229728"/>
                  <a:pt x="902043" y="197708"/>
                </a:cubicBezTo>
                <a:cubicBezTo>
                  <a:pt x="1151238" y="165688"/>
                  <a:pt x="1659924" y="158644"/>
                  <a:pt x="1816443" y="160638"/>
                </a:cubicBezTo>
                <a:lnTo>
                  <a:pt x="1841156" y="0"/>
                </a:ln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78F37DCA-646C-7740-9C76-7B03E6171290}"/>
              </a:ext>
            </a:extLst>
          </p:cNvPr>
          <p:cNvSpPr txBox="1"/>
          <p:nvPr/>
        </p:nvSpPr>
        <p:spPr>
          <a:xfrm>
            <a:off x="4030360" y="913065"/>
            <a:ext cx="1421030" cy="400110"/>
          </a:xfrm>
          <a:prstGeom prst="rect">
            <a:avLst/>
          </a:prstGeom>
          <a:noFill/>
        </p:spPr>
        <p:txBody>
          <a:bodyPr wrap="none" rtlCol="0">
            <a:spAutoFit/>
          </a:bodyPr>
          <a:lstStyle/>
          <a:p>
            <a:pPr algn="l"/>
            <a:r>
              <a:rPr lang="en-US" sz="2000" dirty="0">
                <a:latin typeface="Calibri" panose="020F0502020204030204" pitchFamily="34" charset="0"/>
                <a:cs typeface="Calibri" panose="020F0502020204030204" pitchFamily="34" charset="0"/>
              </a:rPr>
              <a:t>Post-eclipse</a:t>
            </a:r>
          </a:p>
        </p:txBody>
      </p:sp>
      <p:sp>
        <p:nvSpPr>
          <p:cNvPr id="20" name="Arc 19">
            <a:extLst>
              <a:ext uri="{FF2B5EF4-FFF2-40B4-BE49-F238E27FC236}">
                <a16:creationId xmlns:a16="http://schemas.microsoft.com/office/drawing/2014/main" id="{F95ED37E-7F0E-4C40-BF66-E760BFF37416}"/>
              </a:ext>
            </a:extLst>
          </p:cNvPr>
          <p:cNvSpPr/>
          <p:nvPr/>
        </p:nvSpPr>
        <p:spPr>
          <a:xfrm>
            <a:off x="2101945" y="1846575"/>
            <a:ext cx="3134103" cy="541421"/>
          </a:xfrm>
          <a:prstGeom prst="arc">
            <a:avLst>
              <a:gd name="adj1" fmla="val 319534"/>
              <a:gd name="adj2" fmla="val 10233343"/>
            </a:avLst>
          </a:prstGeom>
          <a:ln w="635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5268D1F0-C30E-F94B-A822-9F7C22293100}"/>
              </a:ext>
            </a:extLst>
          </p:cNvPr>
          <p:cNvSpPr txBox="1"/>
          <p:nvPr/>
        </p:nvSpPr>
        <p:spPr>
          <a:xfrm>
            <a:off x="2938581" y="2355931"/>
            <a:ext cx="1674561" cy="400110"/>
          </a:xfrm>
          <a:prstGeom prst="rect">
            <a:avLst/>
          </a:prstGeom>
          <a:noFill/>
        </p:spPr>
        <p:txBody>
          <a:bodyPr wrap="none" rtlCol="0">
            <a:spAutoFit/>
          </a:bodyPr>
          <a:lstStyle/>
          <a:p>
            <a:pPr algn="l"/>
            <a:r>
              <a:rPr lang="en-US" sz="2000" dirty="0">
                <a:latin typeface="Calibri" panose="020F0502020204030204" pitchFamily="34" charset="0"/>
                <a:cs typeface="Calibri" panose="020F0502020204030204" pitchFamily="34" charset="0"/>
              </a:rPr>
              <a:t>Planet moving</a:t>
            </a:r>
          </a:p>
        </p:txBody>
      </p:sp>
      <p:sp>
        <p:nvSpPr>
          <p:cNvPr id="22" name="TextBox 21">
            <a:extLst>
              <a:ext uri="{FF2B5EF4-FFF2-40B4-BE49-F238E27FC236}">
                <a16:creationId xmlns:a16="http://schemas.microsoft.com/office/drawing/2014/main" id="{8C5A9AAF-D911-0844-AC4B-8B1331CF3EF5}"/>
              </a:ext>
            </a:extLst>
          </p:cNvPr>
          <p:cNvSpPr txBox="1"/>
          <p:nvPr/>
        </p:nvSpPr>
        <p:spPr>
          <a:xfrm>
            <a:off x="7069714" y="1113120"/>
            <a:ext cx="4225206" cy="4401205"/>
          </a:xfrm>
          <a:prstGeom prst="rect">
            <a:avLst/>
          </a:prstGeom>
          <a:noFill/>
        </p:spPr>
        <p:txBody>
          <a:bodyPr wrap="square" rtlCol="0">
            <a:spAutoFit/>
          </a:bodyPr>
          <a:lstStyle/>
          <a:p>
            <a:pPr algn="l"/>
            <a:r>
              <a:rPr lang="en-US" sz="2800" b="1" dirty="0">
                <a:latin typeface="Garamond" panose="02020404030301010803" pitchFamily="18" charset="0"/>
              </a:rPr>
              <a:t>PRELIMINARY.</a:t>
            </a:r>
          </a:p>
          <a:p>
            <a:pPr algn="l"/>
            <a:r>
              <a:rPr lang="en-US" sz="2800" dirty="0">
                <a:latin typeface="Garamond" panose="02020404030301010803" pitchFamily="18" charset="0"/>
              </a:rPr>
              <a:t>Combination of 5 nights with 4-m class telescopes.</a:t>
            </a:r>
          </a:p>
          <a:p>
            <a:pPr algn="l"/>
            <a:endParaRPr lang="en-US" sz="2800" dirty="0">
              <a:latin typeface="Garamond" panose="02020404030301010803" pitchFamily="18" charset="0"/>
            </a:endParaRPr>
          </a:p>
          <a:p>
            <a:pPr algn="l"/>
            <a:r>
              <a:rPr lang="en-US" sz="2800" dirty="0">
                <a:latin typeface="Garamond" panose="02020404030301010803" pitchFamily="18" charset="0"/>
              </a:rPr>
              <a:t>Potential to observe three-dimensional effects in the planet atmosphere.</a:t>
            </a:r>
          </a:p>
          <a:p>
            <a:pPr algn="l"/>
            <a:endParaRPr lang="en-US" sz="2800" dirty="0">
              <a:latin typeface="Garamond" panose="02020404030301010803" pitchFamily="18" charset="0"/>
            </a:endParaRPr>
          </a:p>
          <a:p>
            <a:pPr algn="l"/>
            <a:r>
              <a:rPr lang="en-US" sz="2800" dirty="0">
                <a:latin typeface="Garamond" panose="02020404030301010803" pitchFamily="18" charset="0"/>
              </a:rPr>
              <a:t>Here, tentative symmetry around the sub-stellar point.</a:t>
            </a:r>
          </a:p>
        </p:txBody>
      </p:sp>
      <p:sp>
        <p:nvSpPr>
          <p:cNvPr id="23" name="TextBox 22">
            <a:extLst>
              <a:ext uri="{FF2B5EF4-FFF2-40B4-BE49-F238E27FC236}">
                <a16:creationId xmlns:a16="http://schemas.microsoft.com/office/drawing/2014/main" id="{BA6B03B6-0820-FA40-9318-075E40D02B30}"/>
              </a:ext>
            </a:extLst>
          </p:cNvPr>
          <p:cNvSpPr txBox="1"/>
          <p:nvPr/>
        </p:nvSpPr>
        <p:spPr>
          <a:xfrm>
            <a:off x="7069714" y="5730525"/>
            <a:ext cx="4914651" cy="707886"/>
          </a:xfrm>
          <a:prstGeom prst="rect">
            <a:avLst/>
          </a:prstGeom>
          <a:noFill/>
        </p:spPr>
        <p:txBody>
          <a:bodyPr wrap="square" rtlCol="0">
            <a:spAutoFit/>
          </a:bodyPr>
          <a:lstStyle/>
          <a:p>
            <a:pPr algn="l"/>
            <a:r>
              <a:rPr lang="en-US" sz="2000" dirty="0">
                <a:latin typeface="Garamond" panose="02020404030301010803" pitchFamily="18" charset="0"/>
              </a:rPr>
              <a:t>See also Zhang et al. (2017), </a:t>
            </a:r>
            <a:r>
              <a:rPr lang="en-US" sz="2000" dirty="0" err="1">
                <a:latin typeface="Garamond" panose="02020404030301010803" pitchFamily="18" charset="0"/>
              </a:rPr>
              <a:t>Beltz</a:t>
            </a:r>
            <a:r>
              <a:rPr lang="en-US" sz="2000" dirty="0">
                <a:latin typeface="Garamond" panose="02020404030301010803" pitchFamily="18" charset="0"/>
              </a:rPr>
              <a:t> et al. (2021), Herman et al. (2022), Van </a:t>
            </a:r>
            <a:r>
              <a:rPr lang="en-US" sz="2000" dirty="0" err="1">
                <a:latin typeface="Garamond" panose="02020404030301010803" pitchFamily="18" charset="0"/>
              </a:rPr>
              <a:t>Sluijs</a:t>
            </a:r>
            <a:r>
              <a:rPr lang="en-US" sz="2000" dirty="0">
                <a:latin typeface="Garamond" panose="02020404030301010803" pitchFamily="18" charset="0"/>
              </a:rPr>
              <a:t> (2022)</a:t>
            </a:r>
          </a:p>
        </p:txBody>
      </p:sp>
      <p:sp>
        <p:nvSpPr>
          <p:cNvPr id="3" name="TextBox 2">
            <a:extLst>
              <a:ext uri="{FF2B5EF4-FFF2-40B4-BE49-F238E27FC236}">
                <a16:creationId xmlns:a16="http://schemas.microsoft.com/office/drawing/2014/main" id="{A8F164A9-0CBF-A141-95AE-A4718F75EAD4}"/>
              </a:ext>
            </a:extLst>
          </p:cNvPr>
          <p:cNvSpPr txBox="1"/>
          <p:nvPr/>
        </p:nvSpPr>
        <p:spPr>
          <a:xfrm>
            <a:off x="1495168" y="705973"/>
            <a:ext cx="1877437" cy="400110"/>
          </a:xfrm>
          <a:prstGeom prst="rect">
            <a:avLst/>
          </a:prstGeom>
          <a:noFill/>
        </p:spPr>
        <p:txBody>
          <a:bodyPr wrap="none" rtlCol="0">
            <a:spAutoFit/>
          </a:bodyPr>
          <a:lstStyle/>
          <a:p>
            <a:pPr algn="l"/>
            <a:r>
              <a:rPr lang="en-US" sz="2000" dirty="0">
                <a:latin typeface="Garamond" panose="02020404030301010803" pitchFamily="18" charset="0"/>
              </a:rPr>
              <a:t>Pino et al. (2020)</a:t>
            </a:r>
          </a:p>
        </p:txBody>
      </p:sp>
    </p:spTree>
    <p:extLst>
      <p:ext uri="{BB962C8B-B14F-4D97-AF65-F5344CB8AC3E}">
        <p14:creationId xmlns:p14="http://schemas.microsoft.com/office/powerpoint/2010/main" val="43033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animBg="1"/>
      <p:bldP spid="15" grpId="0" animBg="1"/>
      <p:bldP spid="16" grpId="0"/>
      <p:bldP spid="2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40B4CA-7808-9246-98EB-1752B316223A}"/>
              </a:ext>
            </a:extLst>
          </p:cNvPr>
          <p:cNvSpPr>
            <a:spLocks noGrp="1"/>
          </p:cNvSpPr>
          <p:nvPr>
            <p:ph idx="1"/>
          </p:nvPr>
        </p:nvSpPr>
        <p:spPr/>
        <p:txBody>
          <a:bodyPr/>
          <a:lstStyle/>
          <a:p>
            <a:endParaRPr lang="en-US" dirty="0"/>
          </a:p>
        </p:txBody>
      </p:sp>
      <p:sp>
        <p:nvSpPr>
          <p:cNvPr id="7" name="TextBox 6">
            <a:extLst>
              <a:ext uri="{FF2B5EF4-FFF2-40B4-BE49-F238E27FC236}">
                <a16:creationId xmlns:a16="http://schemas.microsoft.com/office/drawing/2014/main" id="{D2C1A0CC-EDF4-F340-B6E7-F23C63BE75BB}"/>
              </a:ext>
            </a:extLst>
          </p:cNvPr>
          <p:cNvSpPr txBox="1"/>
          <p:nvPr/>
        </p:nvSpPr>
        <p:spPr>
          <a:xfrm>
            <a:off x="838200" y="-326036"/>
            <a:ext cx="10515599" cy="7417415"/>
          </a:xfrm>
          <a:prstGeom prst="rect">
            <a:avLst/>
          </a:prstGeom>
          <a:noFill/>
        </p:spPr>
        <p:txBody>
          <a:bodyPr wrap="square" rtlCol="0">
            <a:spAutoFit/>
          </a:bodyPr>
          <a:lstStyle/>
          <a:p>
            <a:pPr algn="ctr"/>
            <a:endParaRPr lang="en-US" sz="4000" b="1" dirty="0">
              <a:solidFill>
                <a:schemeClr val="bg1"/>
              </a:solidFill>
              <a:latin typeface="Helvetica" pitchFamily="2" charset="0"/>
            </a:endParaRPr>
          </a:p>
          <a:p>
            <a:pPr marL="742950" indent="-742950">
              <a:buAutoNum type="arabicParenR"/>
            </a:pPr>
            <a:endParaRPr lang="en-US" sz="4000" b="1" dirty="0">
              <a:solidFill>
                <a:schemeClr val="bg1"/>
              </a:solidFill>
              <a:latin typeface="Calibri" panose="020F0502020204030204" pitchFamily="34" charset="0"/>
              <a:cs typeface="Calibri" panose="020F0502020204030204" pitchFamily="34" charset="0"/>
            </a:endParaRPr>
          </a:p>
          <a:p>
            <a:pPr marL="742950" indent="-742950">
              <a:buAutoNum type="arabicParenR"/>
            </a:pPr>
            <a:endParaRPr lang="en-US" sz="4000" b="1" dirty="0">
              <a:solidFill>
                <a:schemeClr val="bg1"/>
              </a:solidFill>
              <a:latin typeface="Calibri" panose="020F0502020204030204" pitchFamily="34" charset="0"/>
              <a:cs typeface="Calibri" panose="020F0502020204030204" pitchFamily="34" charset="0"/>
            </a:endParaRPr>
          </a:p>
          <a:p>
            <a:pPr marL="742950" indent="-742950">
              <a:buFontTx/>
              <a:buAutoNum type="arabicParenR"/>
            </a:pPr>
            <a:r>
              <a:rPr lang="en-US" sz="4000" b="1" dirty="0">
                <a:solidFill>
                  <a:schemeClr val="bg1"/>
                </a:solidFill>
                <a:latin typeface="Calibri" panose="020F0502020204030204" pitchFamily="34" charset="0"/>
                <a:cs typeface="Calibri" panose="020F0502020204030204" pitchFamily="34" charset="0"/>
              </a:rPr>
              <a:t>Do we need to include more physics in our models?</a:t>
            </a:r>
          </a:p>
          <a:p>
            <a:pPr marL="742950" indent="-742950">
              <a:buFontTx/>
              <a:buAutoNum type="arabicParenR"/>
            </a:pPr>
            <a:endParaRPr lang="en-US" sz="4000" b="1" dirty="0">
              <a:solidFill>
                <a:schemeClr val="bg1"/>
              </a:solidFill>
              <a:latin typeface="Calibri" panose="020F0502020204030204" pitchFamily="34" charset="0"/>
              <a:cs typeface="Calibri" panose="020F0502020204030204" pitchFamily="34" charset="0"/>
            </a:endParaRPr>
          </a:p>
          <a:p>
            <a:pPr marL="742950" indent="-742950">
              <a:buAutoNum type="arabicParenR"/>
            </a:pPr>
            <a:r>
              <a:rPr lang="en-US" sz="4000" b="1" dirty="0">
                <a:solidFill>
                  <a:schemeClr val="bg1"/>
                </a:solidFill>
                <a:latin typeface="Calibri" panose="020F0502020204030204" pitchFamily="34" charset="0"/>
                <a:cs typeface="Calibri" panose="020F0502020204030204" pitchFamily="34" charset="0"/>
              </a:rPr>
              <a:t>Are there unique tracers of individual planet formation/evolution processes?</a:t>
            </a:r>
            <a:br>
              <a:rPr lang="en-US" sz="4000" b="1" dirty="0">
                <a:solidFill>
                  <a:schemeClr val="bg1"/>
                </a:solidFill>
                <a:latin typeface="Calibri" panose="020F0502020204030204" pitchFamily="34" charset="0"/>
                <a:cs typeface="Calibri" panose="020F0502020204030204" pitchFamily="34" charset="0"/>
              </a:rPr>
            </a:br>
            <a:r>
              <a:rPr lang="en-US" sz="2500" b="1" dirty="0">
                <a:solidFill>
                  <a:schemeClr val="bg1"/>
                </a:solidFill>
                <a:latin typeface="Calibri" panose="020F0502020204030204" pitchFamily="34" charset="0"/>
                <a:cs typeface="Calibri" panose="020F0502020204030204" pitchFamily="34" charset="0"/>
              </a:rPr>
              <a:t>E.g.: migration within the disk; instauration of semi-convective interior; presence of condensates (clouds, aerosols)</a:t>
            </a:r>
          </a:p>
          <a:p>
            <a:pPr marL="742950" indent="-742950">
              <a:buAutoNum type="arabicParenR"/>
            </a:pPr>
            <a:endParaRPr lang="en-US" sz="2500" b="1" dirty="0">
              <a:solidFill>
                <a:schemeClr val="bg1"/>
              </a:solidFill>
              <a:latin typeface="Calibri" panose="020F0502020204030204" pitchFamily="34" charset="0"/>
              <a:cs typeface="Calibri" panose="020F0502020204030204" pitchFamily="34" charset="0"/>
            </a:endParaRPr>
          </a:p>
          <a:p>
            <a:r>
              <a:rPr lang="en-US" sz="2800" dirty="0">
                <a:solidFill>
                  <a:srgbClr val="FFFF00"/>
                </a:solidFill>
                <a:latin typeface="Helvetica" pitchFamily="2" charset="0"/>
              </a:rPr>
              <a:t>→ Multiple species resolved in longitude (time)…</a:t>
            </a:r>
          </a:p>
          <a:p>
            <a:r>
              <a:rPr lang="en-US" sz="2800" dirty="0">
                <a:solidFill>
                  <a:srgbClr val="FFFF00"/>
                </a:solidFill>
                <a:latin typeface="Helvetica" pitchFamily="2" charset="0"/>
              </a:rPr>
              <a:t>→ For many planets.</a:t>
            </a:r>
          </a:p>
          <a:p>
            <a:pPr marL="742950" indent="-742950">
              <a:buAutoNum type="arabicParenR"/>
            </a:pPr>
            <a:endParaRPr lang="en-US" sz="2500" b="1" dirty="0">
              <a:solidFill>
                <a:schemeClr val="bg1"/>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B4C3C8F-EE37-AB4C-AF6D-E12951CD5F7B}"/>
              </a:ext>
            </a:extLst>
          </p:cNvPr>
          <p:cNvSpPr txBox="1"/>
          <p:nvPr/>
        </p:nvSpPr>
        <p:spPr>
          <a:xfrm>
            <a:off x="584743" y="599578"/>
            <a:ext cx="11094704" cy="707886"/>
          </a:xfrm>
          <a:prstGeom prst="rect">
            <a:avLst/>
          </a:prstGeom>
          <a:noFill/>
        </p:spPr>
        <p:txBody>
          <a:bodyPr wrap="none" rtlCol="0">
            <a:spAutoFit/>
          </a:bodyPr>
          <a:lstStyle/>
          <a:p>
            <a:r>
              <a:rPr lang="en-US" sz="4000" b="1" dirty="0">
                <a:solidFill>
                  <a:schemeClr val="bg1"/>
                </a:solidFill>
                <a:latin typeface="Helvetica" pitchFamily="2" charset="0"/>
              </a:rPr>
              <a:t>Main open questions on which I am working:</a:t>
            </a:r>
          </a:p>
        </p:txBody>
      </p:sp>
    </p:spTree>
    <p:extLst>
      <p:ext uri="{BB962C8B-B14F-4D97-AF65-F5344CB8AC3E}">
        <p14:creationId xmlns:p14="http://schemas.microsoft.com/office/powerpoint/2010/main" val="166214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93" name="TextBox 192">
            <a:extLst>
              <a:ext uri="{FF2B5EF4-FFF2-40B4-BE49-F238E27FC236}">
                <a16:creationId xmlns:a16="http://schemas.microsoft.com/office/drawing/2014/main" id="{A7DABECA-59E2-3B41-AB3F-8FBF462AC4B9}"/>
              </a:ext>
            </a:extLst>
          </p:cNvPr>
          <p:cNvSpPr txBox="1"/>
          <p:nvPr/>
        </p:nvSpPr>
        <p:spPr>
          <a:xfrm>
            <a:off x="5854343" y="1186191"/>
            <a:ext cx="6349302" cy="954107"/>
          </a:xfrm>
          <a:prstGeom prst="rect">
            <a:avLst/>
          </a:prstGeom>
          <a:noFill/>
        </p:spPr>
        <p:txBody>
          <a:bodyPr wrap="none" rtlCol="0">
            <a:spAutoFit/>
          </a:bodyPr>
          <a:lstStyle/>
          <a:p>
            <a:pPr algn="l"/>
            <a:r>
              <a:rPr lang="en-US" sz="2800" dirty="0">
                <a:solidFill>
                  <a:schemeClr val="bg1"/>
                </a:solidFill>
                <a:latin typeface="Calibri" panose="020F0502020204030204" pitchFamily="34" charset="0"/>
                <a:cs typeface="Calibri" panose="020F0502020204030204" pitchFamily="34" charset="0"/>
              </a:rPr>
              <a:t>Later accretion determines composition?</a:t>
            </a:r>
          </a:p>
          <a:p>
            <a:r>
              <a:rPr lang="en-US" sz="2800" dirty="0">
                <a:solidFill>
                  <a:schemeClr val="bg1"/>
                </a:solidFill>
                <a:latin typeface="Calibri" panose="020F0502020204030204" pitchFamily="34" charset="0"/>
                <a:cs typeface="Calibri" panose="020F0502020204030204" pitchFamily="34" charset="0"/>
              </a:rPr>
              <a:t>Earlier accretion determines composition?</a:t>
            </a:r>
          </a:p>
        </p:txBody>
      </p:sp>
      <p:sp>
        <p:nvSpPr>
          <p:cNvPr id="6" name="Oval 5">
            <a:extLst>
              <a:ext uri="{FF2B5EF4-FFF2-40B4-BE49-F238E27FC236}">
                <a16:creationId xmlns:a16="http://schemas.microsoft.com/office/drawing/2014/main" id="{DF0CF630-AE91-144C-A257-D7ACA2289BF4}"/>
              </a:ext>
            </a:extLst>
          </p:cNvPr>
          <p:cNvSpPr/>
          <p:nvPr/>
        </p:nvSpPr>
        <p:spPr>
          <a:xfrm>
            <a:off x="1725307" y="2023886"/>
            <a:ext cx="4515551" cy="4515551"/>
          </a:xfrm>
          <a:prstGeom prst="ellipse">
            <a:avLst/>
          </a:prstGeom>
          <a:gradFill flip="none" rotWithShape="1">
            <a:gsLst>
              <a:gs pos="0">
                <a:srgbClr val="C00000">
                  <a:alpha val="50000"/>
                </a:srgbClr>
              </a:gs>
              <a:gs pos="100000">
                <a:srgbClr val="FFFF00">
                  <a:lumMod val="43000"/>
                  <a:lumOff val="57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D07EDB68-2A8A-F24E-8882-3359DB49F0D7}"/>
              </a:ext>
            </a:extLst>
          </p:cNvPr>
          <p:cNvSpPr/>
          <p:nvPr/>
        </p:nvSpPr>
        <p:spPr>
          <a:xfrm flipV="1">
            <a:off x="1727612" y="4295891"/>
            <a:ext cx="4513246" cy="2234960"/>
          </a:xfrm>
          <a:custGeom>
            <a:avLst/>
            <a:gdLst>
              <a:gd name="connsiteX0" fmla="*/ 1960028 w 3920056"/>
              <a:gd name="connsiteY0" fmla="*/ 0 h 1941212"/>
              <a:gd name="connsiteX1" fmla="*/ 3910932 w 3920056"/>
              <a:gd name="connsiteY1" fmla="*/ 1760525 h 1941212"/>
              <a:gd name="connsiteX2" fmla="*/ 3920056 w 3920056"/>
              <a:gd name="connsiteY2" fmla="*/ 1941212 h 1941212"/>
              <a:gd name="connsiteX3" fmla="*/ 0 w 3920056"/>
              <a:gd name="connsiteY3" fmla="*/ 1941212 h 1941212"/>
              <a:gd name="connsiteX4" fmla="*/ 9124 w 3920056"/>
              <a:gd name="connsiteY4" fmla="*/ 1760525 h 1941212"/>
              <a:gd name="connsiteX5" fmla="*/ 1960028 w 3920056"/>
              <a:gd name="connsiteY5" fmla="*/ 0 h 194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056" h="1941212">
                <a:moveTo>
                  <a:pt x="1960028" y="0"/>
                </a:moveTo>
                <a:cubicBezTo>
                  <a:pt x="2975384" y="0"/>
                  <a:pt x="3810508" y="771665"/>
                  <a:pt x="3910932" y="1760525"/>
                </a:cubicBezTo>
                <a:lnTo>
                  <a:pt x="3920056" y="1941212"/>
                </a:lnTo>
                <a:lnTo>
                  <a:pt x="0" y="1941212"/>
                </a:lnTo>
                <a:lnTo>
                  <a:pt x="9124" y="1760525"/>
                </a:lnTo>
                <a:cubicBezTo>
                  <a:pt x="109548" y="771665"/>
                  <a:pt x="944673" y="0"/>
                  <a:pt x="1960028" y="0"/>
                </a:cubicBezTo>
                <a:close/>
              </a:path>
            </a:pathLst>
          </a:custGeom>
          <a:solidFill>
            <a:schemeClr val="accent1">
              <a:lumMod val="5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Oval 7">
            <a:extLst>
              <a:ext uri="{FF2B5EF4-FFF2-40B4-BE49-F238E27FC236}">
                <a16:creationId xmlns:a16="http://schemas.microsoft.com/office/drawing/2014/main" id="{9286F72E-D49A-0249-94F6-DF8E404D0A8A}"/>
              </a:ext>
            </a:extLst>
          </p:cNvPr>
          <p:cNvSpPr/>
          <p:nvPr/>
        </p:nvSpPr>
        <p:spPr>
          <a:xfrm>
            <a:off x="2780613" y="3097277"/>
            <a:ext cx="2376660" cy="237666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4DE878E-B4F6-434D-A66B-5A6E108C95AA}"/>
              </a:ext>
            </a:extLst>
          </p:cNvPr>
          <p:cNvSpPr/>
          <p:nvPr/>
        </p:nvSpPr>
        <p:spPr>
          <a:xfrm>
            <a:off x="3255848" y="3554427"/>
            <a:ext cx="1454469" cy="145446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Rain with solid fill">
            <a:extLst>
              <a:ext uri="{FF2B5EF4-FFF2-40B4-BE49-F238E27FC236}">
                <a16:creationId xmlns:a16="http://schemas.microsoft.com/office/drawing/2014/main" id="{C1F80BF8-AA01-9E42-A211-D6807CE64A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866091">
            <a:off x="4682970" y="4586332"/>
            <a:ext cx="687864" cy="687864"/>
          </a:xfrm>
          <a:prstGeom prst="rect">
            <a:avLst/>
          </a:prstGeom>
        </p:spPr>
      </p:pic>
      <p:pic>
        <p:nvPicPr>
          <p:cNvPr id="11" name="Graphic 10" descr="Rain with solid fill">
            <a:extLst>
              <a:ext uri="{FF2B5EF4-FFF2-40B4-BE49-F238E27FC236}">
                <a16:creationId xmlns:a16="http://schemas.microsoft.com/office/drawing/2014/main" id="{D379E9EC-F726-A24B-BF0A-BF3C53EB6E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4180370">
            <a:off x="2600142" y="4625746"/>
            <a:ext cx="693384" cy="693383"/>
          </a:xfrm>
          <a:prstGeom prst="rect">
            <a:avLst/>
          </a:prstGeom>
        </p:spPr>
      </p:pic>
      <p:grpSp>
        <p:nvGrpSpPr>
          <p:cNvPr id="12" name="Group 11">
            <a:extLst>
              <a:ext uri="{FF2B5EF4-FFF2-40B4-BE49-F238E27FC236}">
                <a16:creationId xmlns:a16="http://schemas.microsoft.com/office/drawing/2014/main" id="{AAE80D9D-0BAF-A548-990F-478D4C59FAF6}"/>
              </a:ext>
            </a:extLst>
          </p:cNvPr>
          <p:cNvGrpSpPr/>
          <p:nvPr/>
        </p:nvGrpSpPr>
        <p:grpSpPr>
          <a:xfrm rot="1147449">
            <a:off x="5533329" y="3970641"/>
            <a:ext cx="520130" cy="669529"/>
            <a:chOff x="7209299" y="3977462"/>
            <a:chExt cx="451768" cy="581531"/>
          </a:xfrm>
        </p:grpSpPr>
        <p:pic>
          <p:nvPicPr>
            <p:cNvPr id="13" name="Graphic 12" descr="Rain with solid fill">
              <a:extLst>
                <a:ext uri="{FF2B5EF4-FFF2-40B4-BE49-F238E27FC236}">
                  <a16:creationId xmlns:a16="http://schemas.microsoft.com/office/drawing/2014/main" id="{01957FD7-A61C-D94F-A031-D180D961636F}"/>
                </a:ext>
              </a:extLst>
            </p:cNvPr>
            <p:cNvPicPr>
              <a:picLocks noChangeAspect="1"/>
            </p:cNvPicPr>
            <p:nvPr/>
          </p:nvPicPr>
          <p:blipFill>
            <a:blip r:embed="rId7">
              <a:extLst>
                <a:ext uri="{96DAC541-7B7A-43D3-8B79-37D633B846F1}">
                  <asvg:svgBlip xmlns:asvg="http://schemas.microsoft.com/office/drawing/2016/SVG/main" r:embed="rId8"/>
                </a:ext>
              </a:extLst>
            </a:blip>
            <a:srcRect r="49645" b="41228"/>
            <a:stretch>
              <a:fillRect/>
            </a:stretch>
          </p:blipFill>
          <p:spPr>
            <a:xfrm rot="4179455">
              <a:off x="7234440" y="3952321"/>
              <a:ext cx="300851" cy="351134"/>
            </a:xfrm>
            <a:custGeom>
              <a:avLst/>
              <a:gdLst>
                <a:gd name="connsiteX0" fmla="*/ 0 w 300851"/>
                <a:gd name="connsiteY0" fmla="*/ 0 h 351134"/>
                <a:gd name="connsiteX1" fmla="*/ 300851 w 300851"/>
                <a:gd name="connsiteY1" fmla="*/ 0 h 351134"/>
                <a:gd name="connsiteX2" fmla="*/ 292569 w 300851"/>
                <a:gd name="connsiteY2" fmla="*/ 351134 h 351134"/>
                <a:gd name="connsiteX3" fmla="*/ 0 w 300851"/>
                <a:gd name="connsiteY3" fmla="*/ 342933 h 351134"/>
              </a:gdLst>
              <a:ahLst/>
              <a:cxnLst>
                <a:cxn ang="0">
                  <a:pos x="connsiteX0" y="connsiteY0"/>
                </a:cxn>
                <a:cxn ang="0">
                  <a:pos x="connsiteX1" y="connsiteY1"/>
                </a:cxn>
                <a:cxn ang="0">
                  <a:pos x="connsiteX2" y="connsiteY2"/>
                </a:cxn>
                <a:cxn ang="0">
                  <a:pos x="connsiteX3" y="connsiteY3"/>
                </a:cxn>
              </a:cxnLst>
              <a:rect l="l" t="t" r="r" b="b"/>
              <a:pathLst>
                <a:path w="300851" h="351134">
                  <a:moveTo>
                    <a:pt x="0" y="0"/>
                  </a:moveTo>
                  <a:lnTo>
                    <a:pt x="300851" y="0"/>
                  </a:lnTo>
                  <a:lnTo>
                    <a:pt x="292569" y="351134"/>
                  </a:lnTo>
                  <a:lnTo>
                    <a:pt x="0" y="342933"/>
                  </a:lnTo>
                  <a:close/>
                </a:path>
              </a:pathLst>
            </a:custGeom>
          </p:spPr>
        </p:pic>
        <p:pic>
          <p:nvPicPr>
            <p:cNvPr id="14" name="Graphic 13" descr="Rain with solid fill">
              <a:extLst>
                <a:ext uri="{FF2B5EF4-FFF2-40B4-BE49-F238E27FC236}">
                  <a16:creationId xmlns:a16="http://schemas.microsoft.com/office/drawing/2014/main" id="{F2E44FE0-5590-DB46-B488-930DC4C84C7F}"/>
                </a:ext>
              </a:extLst>
            </p:cNvPr>
            <p:cNvPicPr>
              <a:picLocks noChangeAspect="1"/>
            </p:cNvPicPr>
            <p:nvPr/>
          </p:nvPicPr>
          <p:blipFill>
            <a:blip r:embed="rId9">
              <a:extLst>
                <a:ext uri="{96DAC541-7B7A-43D3-8B79-37D633B846F1}">
                  <asvg:svgBlip xmlns:asvg="http://schemas.microsoft.com/office/drawing/2016/SVG/main" r:embed="rId10"/>
                </a:ext>
              </a:extLst>
            </a:blip>
            <a:srcRect l="48189" b="39798"/>
            <a:stretch>
              <a:fillRect/>
            </a:stretch>
          </p:blipFill>
          <p:spPr>
            <a:xfrm rot="4179455">
              <a:off x="7326453" y="4224380"/>
              <a:ext cx="309547" cy="359680"/>
            </a:xfrm>
            <a:custGeom>
              <a:avLst/>
              <a:gdLst>
                <a:gd name="connsiteX0" fmla="*/ 8279 w 309547"/>
                <a:gd name="connsiteY0" fmla="*/ 0 h 359680"/>
                <a:gd name="connsiteX1" fmla="*/ 309547 w 309547"/>
                <a:gd name="connsiteY1" fmla="*/ 0 h 359680"/>
                <a:gd name="connsiteX2" fmla="*/ 309547 w 309547"/>
                <a:gd name="connsiteY2" fmla="*/ 359680 h 359680"/>
                <a:gd name="connsiteX3" fmla="*/ 0 w 309547"/>
                <a:gd name="connsiteY3" fmla="*/ 351003 h 359680"/>
              </a:gdLst>
              <a:ahLst/>
              <a:cxnLst>
                <a:cxn ang="0">
                  <a:pos x="connsiteX0" y="connsiteY0"/>
                </a:cxn>
                <a:cxn ang="0">
                  <a:pos x="connsiteX1" y="connsiteY1"/>
                </a:cxn>
                <a:cxn ang="0">
                  <a:pos x="connsiteX2" y="connsiteY2"/>
                </a:cxn>
                <a:cxn ang="0">
                  <a:pos x="connsiteX3" y="connsiteY3"/>
                </a:cxn>
              </a:cxnLst>
              <a:rect l="l" t="t" r="r" b="b"/>
              <a:pathLst>
                <a:path w="309547" h="359680">
                  <a:moveTo>
                    <a:pt x="8279" y="0"/>
                  </a:moveTo>
                  <a:lnTo>
                    <a:pt x="309547" y="0"/>
                  </a:lnTo>
                  <a:lnTo>
                    <a:pt x="309547" y="359680"/>
                  </a:lnTo>
                  <a:lnTo>
                    <a:pt x="0" y="351003"/>
                  </a:lnTo>
                  <a:close/>
                </a:path>
              </a:pathLst>
            </a:custGeom>
          </p:spPr>
        </p:pic>
      </p:grpSp>
      <p:sp>
        <p:nvSpPr>
          <p:cNvPr id="15" name="TextBox 14">
            <a:extLst>
              <a:ext uri="{FF2B5EF4-FFF2-40B4-BE49-F238E27FC236}">
                <a16:creationId xmlns:a16="http://schemas.microsoft.com/office/drawing/2014/main" id="{44D4B188-5A56-BC47-88AD-96A63BA17039}"/>
              </a:ext>
            </a:extLst>
          </p:cNvPr>
          <p:cNvSpPr txBox="1"/>
          <p:nvPr/>
        </p:nvSpPr>
        <p:spPr>
          <a:xfrm>
            <a:off x="3466239" y="3704297"/>
            <a:ext cx="1058694" cy="1063050"/>
          </a:xfrm>
          <a:prstGeom prst="rect">
            <a:avLst/>
          </a:prstGeom>
          <a:noFill/>
        </p:spPr>
        <p:txBody>
          <a:bodyPr wrap="none" rtlCol="0">
            <a:spAutoFit/>
          </a:bodyPr>
          <a:lstStyle/>
          <a:p>
            <a:pPr algn="ctr"/>
            <a:r>
              <a:rPr lang="en-US" dirty="0">
                <a:solidFill>
                  <a:schemeClr val="bg1"/>
                </a:solidFill>
              </a:rPr>
              <a:t>Core?</a:t>
            </a:r>
          </a:p>
          <a:p>
            <a:pPr algn="ctr"/>
            <a:r>
              <a:rPr lang="en-US" dirty="0">
                <a:solidFill>
                  <a:schemeClr val="bg1"/>
                </a:solidFill>
              </a:rPr>
              <a:t>Diluted </a:t>
            </a:r>
          </a:p>
          <a:p>
            <a:pPr algn="ctr"/>
            <a:r>
              <a:rPr lang="en-US" dirty="0">
                <a:solidFill>
                  <a:schemeClr val="bg1"/>
                </a:solidFill>
              </a:rPr>
              <a:t>core?</a:t>
            </a:r>
          </a:p>
        </p:txBody>
      </p:sp>
      <p:grpSp>
        <p:nvGrpSpPr>
          <p:cNvPr id="16" name="Group 15">
            <a:extLst>
              <a:ext uri="{FF2B5EF4-FFF2-40B4-BE49-F238E27FC236}">
                <a16:creationId xmlns:a16="http://schemas.microsoft.com/office/drawing/2014/main" id="{EBB1E5DD-B2A9-2648-9618-37B019362BBE}"/>
              </a:ext>
            </a:extLst>
          </p:cNvPr>
          <p:cNvGrpSpPr/>
          <p:nvPr/>
        </p:nvGrpSpPr>
        <p:grpSpPr>
          <a:xfrm rot="18106184">
            <a:off x="2738057" y="3324760"/>
            <a:ext cx="326907" cy="252518"/>
            <a:chOff x="4232787" y="3410329"/>
            <a:chExt cx="922437" cy="712531"/>
          </a:xfrm>
        </p:grpSpPr>
        <p:sp>
          <p:nvSpPr>
            <p:cNvPr id="17" name="Oval 16">
              <a:extLst>
                <a:ext uri="{FF2B5EF4-FFF2-40B4-BE49-F238E27FC236}">
                  <a16:creationId xmlns:a16="http://schemas.microsoft.com/office/drawing/2014/main" id="{1FC2D341-1BE2-8948-9EB0-46A7EB6AE48B}"/>
                </a:ext>
              </a:extLst>
            </p:cNvPr>
            <p:cNvSpPr/>
            <p:nvPr/>
          </p:nvSpPr>
          <p:spPr>
            <a:xfrm>
              <a:off x="4232787" y="342900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DC95A72-92C8-1541-BEF1-A70343D2D0E0}"/>
                </a:ext>
              </a:extLst>
            </p:cNvPr>
            <p:cNvSpPr/>
            <p:nvPr/>
          </p:nvSpPr>
          <p:spPr>
            <a:xfrm>
              <a:off x="4818314" y="3410329"/>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36B133FB-9560-3B4E-B4FA-717361AF8D92}"/>
                </a:ext>
              </a:extLst>
            </p:cNvPr>
            <p:cNvSpPr/>
            <p:nvPr/>
          </p:nvSpPr>
          <p:spPr>
            <a:xfrm>
              <a:off x="4551242" y="378595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6069CB34-5A75-A64A-B8D5-123AFE0B71FA}"/>
                </a:ext>
              </a:extLst>
            </p:cNvPr>
            <p:cNvCxnSpPr/>
            <p:nvPr/>
          </p:nvCxnSpPr>
          <p:spPr>
            <a:xfrm>
              <a:off x="4387865" y="3568257"/>
              <a:ext cx="318455" cy="34858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6538D11-DA29-5742-97B3-577E5460237F}"/>
                </a:ext>
              </a:extLst>
            </p:cNvPr>
            <p:cNvCxnSpPr>
              <a:cxnSpLocks/>
            </p:cNvCxnSpPr>
            <p:nvPr/>
          </p:nvCxnSpPr>
          <p:spPr>
            <a:xfrm flipV="1">
              <a:off x="4724775" y="3617727"/>
              <a:ext cx="261193" cy="347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56ABA5F-9204-9C40-84A6-D0C369BAE9D8}"/>
              </a:ext>
            </a:extLst>
          </p:cNvPr>
          <p:cNvGrpSpPr/>
          <p:nvPr/>
        </p:nvGrpSpPr>
        <p:grpSpPr>
          <a:xfrm rot="16691403">
            <a:off x="2907011" y="3898560"/>
            <a:ext cx="326907" cy="252518"/>
            <a:chOff x="4232787" y="3410329"/>
            <a:chExt cx="922437" cy="712531"/>
          </a:xfrm>
        </p:grpSpPr>
        <p:sp>
          <p:nvSpPr>
            <p:cNvPr id="23" name="Oval 22">
              <a:extLst>
                <a:ext uri="{FF2B5EF4-FFF2-40B4-BE49-F238E27FC236}">
                  <a16:creationId xmlns:a16="http://schemas.microsoft.com/office/drawing/2014/main" id="{43B44313-40C2-1E47-91A7-0C060E1ED7A4}"/>
                </a:ext>
              </a:extLst>
            </p:cNvPr>
            <p:cNvSpPr/>
            <p:nvPr/>
          </p:nvSpPr>
          <p:spPr>
            <a:xfrm>
              <a:off x="4232787" y="3429000"/>
              <a:ext cx="336910" cy="33691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3BF3517-F43F-8940-8421-72FF1E89B659}"/>
                </a:ext>
              </a:extLst>
            </p:cNvPr>
            <p:cNvSpPr/>
            <p:nvPr/>
          </p:nvSpPr>
          <p:spPr>
            <a:xfrm>
              <a:off x="4818314" y="3410329"/>
              <a:ext cx="336910" cy="33691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F675258B-A27D-EA4E-9DF7-39B7D698B1F8}"/>
                </a:ext>
              </a:extLst>
            </p:cNvPr>
            <p:cNvSpPr/>
            <p:nvPr/>
          </p:nvSpPr>
          <p:spPr>
            <a:xfrm>
              <a:off x="4551242" y="3785950"/>
              <a:ext cx="336910" cy="33691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BE4CDF6B-6922-4641-99DF-076FEF323747}"/>
                </a:ext>
              </a:extLst>
            </p:cNvPr>
            <p:cNvCxnSpPr/>
            <p:nvPr/>
          </p:nvCxnSpPr>
          <p:spPr>
            <a:xfrm>
              <a:off x="4387865" y="3568257"/>
              <a:ext cx="318455" cy="34858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081F08E-4A20-8D4E-B2F3-A43BEB405E81}"/>
                </a:ext>
              </a:extLst>
            </p:cNvPr>
            <p:cNvCxnSpPr>
              <a:cxnSpLocks/>
            </p:cNvCxnSpPr>
            <p:nvPr/>
          </p:nvCxnSpPr>
          <p:spPr>
            <a:xfrm flipV="1">
              <a:off x="4724775" y="3617727"/>
              <a:ext cx="261193" cy="34720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8" name="Freeform 27">
            <a:extLst>
              <a:ext uri="{FF2B5EF4-FFF2-40B4-BE49-F238E27FC236}">
                <a16:creationId xmlns:a16="http://schemas.microsoft.com/office/drawing/2014/main" id="{89E2F441-B0CF-1949-A200-E94142B59083}"/>
              </a:ext>
            </a:extLst>
          </p:cNvPr>
          <p:cNvSpPr/>
          <p:nvPr/>
        </p:nvSpPr>
        <p:spPr>
          <a:xfrm>
            <a:off x="675631" y="292433"/>
            <a:ext cx="6586624" cy="855400"/>
          </a:xfrm>
          <a:custGeom>
            <a:avLst/>
            <a:gdLst>
              <a:gd name="connsiteX0" fmla="*/ 0 w 7574632"/>
              <a:gd name="connsiteY0" fmla="*/ 0 h 983712"/>
              <a:gd name="connsiteX1" fmla="*/ 7574632 w 7574632"/>
              <a:gd name="connsiteY1" fmla="*/ 0 h 983712"/>
              <a:gd name="connsiteX2" fmla="*/ 7471985 w 7574632"/>
              <a:gd name="connsiteY2" fmla="*/ 78103 h 983712"/>
              <a:gd name="connsiteX3" fmla="*/ 3787316 w 7574632"/>
              <a:gd name="connsiteY3" fmla="*/ 983712 h 983712"/>
              <a:gd name="connsiteX4" fmla="*/ 102647 w 7574632"/>
              <a:gd name="connsiteY4" fmla="*/ 78103 h 98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4632" h="983712">
                <a:moveTo>
                  <a:pt x="0" y="0"/>
                </a:moveTo>
                <a:lnTo>
                  <a:pt x="7574632" y="0"/>
                </a:lnTo>
                <a:lnTo>
                  <a:pt x="7471985" y="78103"/>
                </a:lnTo>
                <a:cubicBezTo>
                  <a:pt x="6673446" y="624483"/>
                  <a:pt x="5321135" y="983712"/>
                  <a:pt x="3787316" y="983712"/>
                </a:cubicBezTo>
                <a:cubicBezTo>
                  <a:pt x="2253498" y="983712"/>
                  <a:pt x="901187" y="624483"/>
                  <a:pt x="102647" y="78103"/>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extBox 28">
            <a:extLst>
              <a:ext uri="{FF2B5EF4-FFF2-40B4-BE49-F238E27FC236}">
                <a16:creationId xmlns:a16="http://schemas.microsoft.com/office/drawing/2014/main" id="{A8127E34-D786-4E48-B282-32E6CA42F14E}"/>
              </a:ext>
            </a:extLst>
          </p:cNvPr>
          <p:cNvSpPr txBox="1"/>
          <p:nvPr/>
        </p:nvSpPr>
        <p:spPr>
          <a:xfrm>
            <a:off x="3555108" y="294692"/>
            <a:ext cx="877533" cy="602395"/>
          </a:xfrm>
          <a:prstGeom prst="rect">
            <a:avLst/>
          </a:prstGeom>
          <a:noFill/>
        </p:spPr>
        <p:txBody>
          <a:bodyPr wrap="none" rtlCol="0">
            <a:spAutoFit/>
          </a:bodyPr>
          <a:lstStyle/>
          <a:p>
            <a:r>
              <a:rPr lang="en-US" sz="2800" dirty="0"/>
              <a:t>Star</a:t>
            </a:r>
          </a:p>
        </p:txBody>
      </p:sp>
      <p:sp>
        <p:nvSpPr>
          <p:cNvPr id="30" name="TextBox 29">
            <a:extLst>
              <a:ext uri="{FF2B5EF4-FFF2-40B4-BE49-F238E27FC236}">
                <a16:creationId xmlns:a16="http://schemas.microsoft.com/office/drawing/2014/main" id="{1E36FA47-C420-C04A-BD2A-63D5AC224FCF}"/>
              </a:ext>
            </a:extLst>
          </p:cNvPr>
          <p:cNvSpPr txBox="1"/>
          <p:nvPr/>
        </p:nvSpPr>
        <p:spPr>
          <a:xfrm>
            <a:off x="3362321" y="5013003"/>
            <a:ext cx="1263109" cy="425220"/>
          </a:xfrm>
          <a:prstGeom prst="rect">
            <a:avLst/>
          </a:prstGeom>
          <a:noFill/>
        </p:spPr>
        <p:txBody>
          <a:bodyPr wrap="none" rtlCol="0">
            <a:spAutoFit/>
          </a:bodyPr>
          <a:lstStyle/>
          <a:p>
            <a:pPr algn="ctr"/>
            <a:r>
              <a:rPr lang="en-US" dirty="0">
                <a:solidFill>
                  <a:schemeClr val="bg1"/>
                </a:solidFill>
              </a:rPr>
              <a:t>Envelope </a:t>
            </a:r>
          </a:p>
        </p:txBody>
      </p:sp>
      <p:grpSp>
        <p:nvGrpSpPr>
          <p:cNvPr id="31" name="Group 30">
            <a:extLst>
              <a:ext uri="{FF2B5EF4-FFF2-40B4-BE49-F238E27FC236}">
                <a16:creationId xmlns:a16="http://schemas.microsoft.com/office/drawing/2014/main" id="{EED4C631-6D34-A141-8F1A-149673E55BBC}"/>
              </a:ext>
            </a:extLst>
          </p:cNvPr>
          <p:cNvGrpSpPr/>
          <p:nvPr/>
        </p:nvGrpSpPr>
        <p:grpSpPr>
          <a:xfrm rot="19507608">
            <a:off x="3078380" y="3574496"/>
            <a:ext cx="326907" cy="252518"/>
            <a:chOff x="4232787" y="3410329"/>
            <a:chExt cx="922437" cy="712531"/>
          </a:xfrm>
        </p:grpSpPr>
        <p:sp>
          <p:nvSpPr>
            <p:cNvPr id="32" name="Oval 31">
              <a:extLst>
                <a:ext uri="{FF2B5EF4-FFF2-40B4-BE49-F238E27FC236}">
                  <a16:creationId xmlns:a16="http://schemas.microsoft.com/office/drawing/2014/main" id="{D37C0EB9-71B9-B744-9FD6-63E4BA993FCB}"/>
                </a:ext>
              </a:extLst>
            </p:cNvPr>
            <p:cNvSpPr/>
            <p:nvPr/>
          </p:nvSpPr>
          <p:spPr>
            <a:xfrm>
              <a:off x="4232787" y="342900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C119C00-9D42-8346-8EAB-74245D9BF4B3}"/>
                </a:ext>
              </a:extLst>
            </p:cNvPr>
            <p:cNvSpPr/>
            <p:nvPr/>
          </p:nvSpPr>
          <p:spPr>
            <a:xfrm>
              <a:off x="4818314" y="3410329"/>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66BBD08D-AA35-084C-8546-55C18EADCCF9}"/>
                </a:ext>
              </a:extLst>
            </p:cNvPr>
            <p:cNvSpPr/>
            <p:nvPr/>
          </p:nvSpPr>
          <p:spPr>
            <a:xfrm>
              <a:off x="4551242" y="378595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E87EC0EA-1C35-2942-9398-EF609C842D5B}"/>
                </a:ext>
              </a:extLst>
            </p:cNvPr>
            <p:cNvCxnSpPr/>
            <p:nvPr/>
          </p:nvCxnSpPr>
          <p:spPr>
            <a:xfrm>
              <a:off x="4387865" y="3568257"/>
              <a:ext cx="318455" cy="34858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2F81879-751C-8242-A153-717410CF67B0}"/>
                </a:ext>
              </a:extLst>
            </p:cNvPr>
            <p:cNvCxnSpPr>
              <a:cxnSpLocks/>
            </p:cNvCxnSpPr>
            <p:nvPr/>
          </p:nvCxnSpPr>
          <p:spPr>
            <a:xfrm flipV="1">
              <a:off x="4724775" y="3617727"/>
              <a:ext cx="261193" cy="347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0FADA181-896D-6E4F-9D2E-5B8D68D1E1EC}"/>
              </a:ext>
            </a:extLst>
          </p:cNvPr>
          <p:cNvGrpSpPr/>
          <p:nvPr/>
        </p:nvGrpSpPr>
        <p:grpSpPr>
          <a:xfrm rot="195472">
            <a:off x="3694890" y="3218889"/>
            <a:ext cx="326907" cy="252518"/>
            <a:chOff x="4232787" y="3410329"/>
            <a:chExt cx="922437" cy="712531"/>
          </a:xfrm>
        </p:grpSpPr>
        <p:sp>
          <p:nvSpPr>
            <p:cNvPr id="38" name="Oval 37">
              <a:extLst>
                <a:ext uri="{FF2B5EF4-FFF2-40B4-BE49-F238E27FC236}">
                  <a16:creationId xmlns:a16="http://schemas.microsoft.com/office/drawing/2014/main" id="{1D12CB0D-69AD-024A-9E08-E0772EA08BDE}"/>
                </a:ext>
              </a:extLst>
            </p:cNvPr>
            <p:cNvSpPr/>
            <p:nvPr/>
          </p:nvSpPr>
          <p:spPr>
            <a:xfrm>
              <a:off x="4232787" y="342900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EC5D358-9E77-8543-905D-04B131D703AB}"/>
                </a:ext>
              </a:extLst>
            </p:cNvPr>
            <p:cNvSpPr/>
            <p:nvPr/>
          </p:nvSpPr>
          <p:spPr>
            <a:xfrm>
              <a:off x="4818314" y="3410329"/>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A5C31FE5-AAA9-DC4B-98FE-40CBD7CFCB28}"/>
                </a:ext>
              </a:extLst>
            </p:cNvPr>
            <p:cNvSpPr/>
            <p:nvPr/>
          </p:nvSpPr>
          <p:spPr>
            <a:xfrm>
              <a:off x="4551242" y="378595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1D14A4CA-EA43-A944-B480-227BA558920F}"/>
                </a:ext>
              </a:extLst>
            </p:cNvPr>
            <p:cNvCxnSpPr/>
            <p:nvPr/>
          </p:nvCxnSpPr>
          <p:spPr>
            <a:xfrm>
              <a:off x="4387865" y="3568257"/>
              <a:ext cx="318455" cy="34858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477B143-B6C9-BF41-939E-D0689FCFE0DE}"/>
                </a:ext>
              </a:extLst>
            </p:cNvPr>
            <p:cNvCxnSpPr>
              <a:cxnSpLocks/>
            </p:cNvCxnSpPr>
            <p:nvPr/>
          </p:nvCxnSpPr>
          <p:spPr>
            <a:xfrm flipV="1">
              <a:off x="4724775" y="3617727"/>
              <a:ext cx="261193" cy="347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A7443A02-3397-0A45-87CF-12D3F5163A0D}"/>
              </a:ext>
            </a:extLst>
          </p:cNvPr>
          <p:cNvGrpSpPr/>
          <p:nvPr/>
        </p:nvGrpSpPr>
        <p:grpSpPr>
          <a:xfrm rot="2212064">
            <a:off x="4359349" y="3255417"/>
            <a:ext cx="326907" cy="252518"/>
            <a:chOff x="4232787" y="3410329"/>
            <a:chExt cx="922437" cy="712531"/>
          </a:xfrm>
        </p:grpSpPr>
        <p:sp>
          <p:nvSpPr>
            <p:cNvPr id="44" name="Oval 43">
              <a:extLst>
                <a:ext uri="{FF2B5EF4-FFF2-40B4-BE49-F238E27FC236}">
                  <a16:creationId xmlns:a16="http://schemas.microsoft.com/office/drawing/2014/main" id="{3DF1A680-1802-444F-A581-2085037B9F1C}"/>
                </a:ext>
              </a:extLst>
            </p:cNvPr>
            <p:cNvSpPr/>
            <p:nvPr/>
          </p:nvSpPr>
          <p:spPr>
            <a:xfrm>
              <a:off x="4232787" y="342900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92A3A74-A8BA-824C-B5A2-6FFC9BA58CEB}"/>
                </a:ext>
              </a:extLst>
            </p:cNvPr>
            <p:cNvSpPr/>
            <p:nvPr/>
          </p:nvSpPr>
          <p:spPr>
            <a:xfrm>
              <a:off x="4818314" y="3410329"/>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52C3E087-1362-DE41-B831-B0BF4B15E164}"/>
                </a:ext>
              </a:extLst>
            </p:cNvPr>
            <p:cNvSpPr/>
            <p:nvPr/>
          </p:nvSpPr>
          <p:spPr>
            <a:xfrm>
              <a:off x="4551242" y="378595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ED242196-E381-D444-845B-7AEF9893400A}"/>
                </a:ext>
              </a:extLst>
            </p:cNvPr>
            <p:cNvCxnSpPr/>
            <p:nvPr/>
          </p:nvCxnSpPr>
          <p:spPr>
            <a:xfrm>
              <a:off x="4387865" y="3568257"/>
              <a:ext cx="318455" cy="34858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95BAAC9-5C0E-6248-B6EA-EC3FEB935FF5}"/>
                </a:ext>
              </a:extLst>
            </p:cNvPr>
            <p:cNvCxnSpPr>
              <a:cxnSpLocks/>
            </p:cNvCxnSpPr>
            <p:nvPr/>
          </p:nvCxnSpPr>
          <p:spPr>
            <a:xfrm flipV="1">
              <a:off x="4724775" y="3617727"/>
              <a:ext cx="261193" cy="347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A7A7434E-BE63-F440-AE1E-BDA7CE48F178}"/>
              </a:ext>
            </a:extLst>
          </p:cNvPr>
          <p:cNvGrpSpPr/>
          <p:nvPr/>
        </p:nvGrpSpPr>
        <p:grpSpPr>
          <a:xfrm rot="2645301">
            <a:off x="4828401" y="3330248"/>
            <a:ext cx="326907" cy="252518"/>
            <a:chOff x="4232787" y="3410329"/>
            <a:chExt cx="922437" cy="712531"/>
          </a:xfrm>
        </p:grpSpPr>
        <p:sp>
          <p:nvSpPr>
            <p:cNvPr id="50" name="Oval 49">
              <a:extLst>
                <a:ext uri="{FF2B5EF4-FFF2-40B4-BE49-F238E27FC236}">
                  <a16:creationId xmlns:a16="http://schemas.microsoft.com/office/drawing/2014/main" id="{13F20A1E-1CE2-3F44-B35E-00B748CDC665}"/>
                </a:ext>
              </a:extLst>
            </p:cNvPr>
            <p:cNvSpPr/>
            <p:nvPr/>
          </p:nvSpPr>
          <p:spPr>
            <a:xfrm>
              <a:off x="4232787" y="342900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6F80F8B2-E1A8-744D-A741-6F6FF579EC89}"/>
                </a:ext>
              </a:extLst>
            </p:cNvPr>
            <p:cNvSpPr/>
            <p:nvPr/>
          </p:nvSpPr>
          <p:spPr>
            <a:xfrm>
              <a:off x="4818314" y="3410329"/>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6FFB4AAA-40D7-D74C-8C12-FB755D934048}"/>
                </a:ext>
              </a:extLst>
            </p:cNvPr>
            <p:cNvSpPr/>
            <p:nvPr/>
          </p:nvSpPr>
          <p:spPr>
            <a:xfrm>
              <a:off x="4551242" y="378595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6A408034-04B4-A74C-B744-482AD9989192}"/>
                </a:ext>
              </a:extLst>
            </p:cNvPr>
            <p:cNvCxnSpPr/>
            <p:nvPr/>
          </p:nvCxnSpPr>
          <p:spPr>
            <a:xfrm>
              <a:off x="4387865" y="3568257"/>
              <a:ext cx="318455" cy="34858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6B826BE-56F1-194F-9902-F3ED368EC145}"/>
                </a:ext>
              </a:extLst>
            </p:cNvPr>
            <p:cNvCxnSpPr>
              <a:cxnSpLocks/>
            </p:cNvCxnSpPr>
            <p:nvPr/>
          </p:nvCxnSpPr>
          <p:spPr>
            <a:xfrm flipV="1">
              <a:off x="4724775" y="3617727"/>
              <a:ext cx="261193" cy="347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1BB5CC8F-9C2E-D544-976C-13D5836E5748}"/>
              </a:ext>
            </a:extLst>
          </p:cNvPr>
          <p:cNvGrpSpPr/>
          <p:nvPr/>
        </p:nvGrpSpPr>
        <p:grpSpPr>
          <a:xfrm rot="17565286">
            <a:off x="2420998" y="2937640"/>
            <a:ext cx="326907" cy="252518"/>
            <a:chOff x="4232787" y="3410329"/>
            <a:chExt cx="922437" cy="712531"/>
          </a:xfrm>
        </p:grpSpPr>
        <p:sp>
          <p:nvSpPr>
            <p:cNvPr id="56" name="Oval 55">
              <a:extLst>
                <a:ext uri="{FF2B5EF4-FFF2-40B4-BE49-F238E27FC236}">
                  <a16:creationId xmlns:a16="http://schemas.microsoft.com/office/drawing/2014/main" id="{E6646B13-2FD0-2B47-A5EA-076B23BD2B15}"/>
                </a:ext>
              </a:extLst>
            </p:cNvPr>
            <p:cNvSpPr/>
            <p:nvPr/>
          </p:nvSpPr>
          <p:spPr>
            <a:xfrm>
              <a:off x="4232787" y="342900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EF40E5DD-D715-634D-9C94-04B916134B3E}"/>
                </a:ext>
              </a:extLst>
            </p:cNvPr>
            <p:cNvSpPr/>
            <p:nvPr/>
          </p:nvSpPr>
          <p:spPr>
            <a:xfrm>
              <a:off x="4818314" y="3410329"/>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866ADC01-F13E-2C4B-82B8-55C6E156C1C7}"/>
                </a:ext>
              </a:extLst>
            </p:cNvPr>
            <p:cNvSpPr/>
            <p:nvPr/>
          </p:nvSpPr>
          <p:spPr>
            <a:xfrm>
              <a:off x="4551242" y="378595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E9E7A5E7-FF95-8045-A4FC-8AD84FBCC25D}"/>
                </a:ext>
              </a:extLst>
            </p:cNvPr>
            <p:cNvCxnSpPr/>
            <p:nvPr/>
          </p:nvCxnSpPr>
          <p:spPr>
            <a:xfrm>
              <a:off x="4387865" y="3568257"/>
              <a:ext cx="318455" cy="34858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ADDF716-33FA-0E44-8BB7-311CA8E4BD07}"/>
                </a:ext>
              </a:extLst>
            </p:cNvPr>
            <p:cNvCxnSpPr>
              <a:cxnSpLocks/>
            </p:cNvCxnSpPr>
            <p:nvPr/>
          </p:nvCxnSpPr>
          <p:spPr>
            <a:xfrm flipV="1">
              <a:off x="4724775" y="3617727"/>
              <a:ext cx="261193" cy="347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492BF156-1C86-8C4D-A7EA-24B8FFFD3487}"/>
              </a:ext>
            </a:extLst>
          </p:cNvPr>
          <p:cNvGrpSpPr/>
          <p:nvPr/>
        </p:nvGrpSpPr>
        <p:grpSpPr>
          <a:xfrm rot="20092052">
            <a:off x="2784226" y="2654185"/>
            <a:ext cx="326907" cy="252518"/>
            <a:chOff x="4232787" y="3410329"/>
            <a:chExt cx="922437" cy="712531"/>
          </a:xfrm>
        </p:grpSpPr>
        <p:sp>
          <p:nvSpPr>
            <p:cNvPr id="62" name="Oval 61">
              <a:extLst>
                <a:ext uri="{FF2B5EF4-FFF2-40B4-BE49-F238E27FC236}">
                  <a16:creationId xmlns:a16="http://schemas.microsoft.com/office/drawing/2014/main" id="{E60FAF45-6C75-6544-BD06-F9EE4BFA2816}"/>
                </a:ext>
              </a:extLst>
            </p:cNvPr>
            <p:cNvSpPr/>
            <p:nvPr/>
          </p:nvSpPr>
          <p:spPr>
            <a:xfrm>
              <a:off x="4232787" y="342900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49CB3A0F-71B1-584E-B2D0-59E0A30D9EB6}"/>
                </a:ext>
              </a:extLst>
            </p:cNvPr>
            <p:cNvSpPr/>
            <p:nvPr/>
          </p:nvSpPr>
          <p:spPr>
            <a:xfrm>
              <a:off x="4818314" y="3410329"/>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02F1010-BDCD-4F4C-9CCD-3A0DADF045AB}"/>
                </a:ext>
              </a:extLst>
            </p:cNvPr>
            <p:cNvSpPr/>
            <p:nvPr/>
          </p:nvSpPr>
          <p:spPr>
            <a:xfrm>
              <a:off x="4551242" y="378595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a:extLst>
                <a:ext uri="{FF2B5EF4-FFF2-40B4-BE49-F238E27FC236}">
                  <a16:creationId xmlns:a16="http://schemas.microsoft.com/office/drawing/2014/main" id="{5689355D-DD8D-CD4A-9895-93B08F72582B}"/>
                </a:ext>
              </a:extLst>
            </p:cNvPr>
            <p:cNvCxnSpPr/>
            <p:nvPr/>
          </p:nvCxnSpPr>
          <p:spPr>
            <a:xfrm>
              <a:off x="4387865" y="3568257"/>
              <a:ext cx="318455" cy="34858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5F86FDC-56BB-D14D-BA97-BA3EC8C100F2}"/>
                </a:ext>
              </a:extLst>
            </p:cNvPr>
            <p:cNvCxnSpPr>
              <a:cxnSpLocks/>
            </p:cNvCxnSpPr>
            <p:nvPr/>
          </p:nvCxnSpPr>
          <p:spPr>
            <a:xfrm flipV="1">
              <a:off x="4724775" y="3617727"/>
              <a:ext cx="261193" cy="347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FBC1433B-A667-EC4D-972A-82DA2E5C984E}"/>
              </a:ext>
            </a:extLst>
          </p:cNvPr>
          <p:cNvGrpSpPr/>
          <p:nvPr/>
        </p:nvGrpSpPr>
        <p:grpSpPr>
          <a:xfrm rot="3134812">
            <a:off x="4973567" y="2806944"/>
            <a:ext cx="326907" cy="252518"/>
            <a:chOff x="4232787" y="3410329"/>
            <a:chExt cx="922437" cy="712531"/>
          </a:xfrm>
        </p:grpSpPr>
        <p:sp>
          <p:nvSpPr>
            <p:cNvPr id="68" name="Oval 67">
              <a:extLst>
                <a:ext uri="{FF2B5EF4-FFF2-40B4-BE49-F238E27FC236}">
                  <a16:creationId xmlns:a16="http://schemas.microsoft.com/office/drawing/2014/main" id="{314EC1E8-BB7C-9244-8652-D7B44F0F2BB9}"/>
                </a:ext>
              </a:extLst>
            </p:cNvPr>
            <p:cNvSpPr/>
            <p:nvPr/>
          </p:nvSpPr>
          <p:spPr>
            <a:xfrm>
              <a:off x="4232787" y="342900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BD3B6FAF-6CA6-1044-B950-79218C23678C}"/>
                </a:ext>
              </a:extLst>
            </p:cNvPr>
            <p:cNvSpPr/>
            <p:nvPr/>
          </p:nvSpPr>
          <p:spPr>
            <a:xfrm>
              <a:off x="4818314" y="3410329"/>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id="{7AF1C34D-DD84-B845-B30B-B1898FAD97C2}"/>
                </a:ext>
              </a:extLst>
            </p:cNvPr>
            <p:cNvSpPr/>
            <p:nvPr/>
          </p:nvSpPr>
          <p:spPr>
            <a:xfrm>
              <a:off x="4551242" y="378595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7E73F528-EFE0-8444-91BE-535A2EE9FC8E}"/>
                </a:ext>
              </a:extLst>
            </p:cNvPr>
            <p:cNvCxnSpPr/>
            <p:nvPr/>
          </p:nvCxnSpPr>
          <p:spPr>
            <a:xfrm>
              <a:off x="4387865" y="3568257"/>
              <a:ext cx="318455" cy="34858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9C8B7F9-CCE1-D749-AAF7-07ADD60B90F1}"/>
                </a:ext>
              </a:extLst>
            </p:cNvPr>
            <p:cNvCxnSpPr>
              <a:cxnSpLocks/>
            </p:cNvCxnSpPr>
            <p:nvPr/>
          </p:nvCxnSpPr>
          <p:spPr>
            <a:xfrm flipV="1">
              <a:off x="4724775" y="3617727"/>
              <a:ext cx="261193" cy="347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0FDD7E4C-DC2F-FE41-9061-0800D9FD9ADB}"/>
              </a:ext>
            </a:extLst>
          </p:cNvPr>
          <p:cNvGrpSpPr/>
          <p:nvPr/>
        </p:nvGrpSpPr>
        <p:grpSpPr>
          <a:xfrm rot="4327498">
            <a:off x="5563948" y="3353720"/>
            <a:ext cx="326907" cy="252518"/>
            <a:chOff x="4232787" y="3410329"/>
            <a:chExt cx="922437" cy="712531"/>
          </a:xfrm>
        </p:grpSpPr>
        <p:sp>
          <p:nvSpPr>
            <p:cNvPr id="74" name="Oval 73">
              <a:extLst>
                <a:ext uri="{FF2B5EF4-FFF2-40B4-BE49-F238E27FC236}">
                  <a16:creationId xmlns:a16="http://schemas.microsoft.com/office/drawing/2014/main" id="{33C078F3-62EC-4345-8187-953EF5A6F0C8}"/>
                </a:ext>
              </a:extLst>
            </p:cNvPr>
            <p:cNvSpPr/>
            <p:nvPr/>
          </p:nvSpPr>
          <p:spPr>
            <a:xfrm>
              <a:off x="4232787" y="342900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D1C5C76-2E46-BF4E-993C-01D73A9DA52C}"/>
                </a:ext>
              </a:extLst>
            </p:cNvPr>
            <p:cNvSpPr/>
            <p:nvPr/>
          </p:nvSpPr>
          <p:spPr>
            <a:xfrm>
              <a:off x="4818314" y="3410329"/>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B644EFD1-3BCB-BD4F-BF65-2123A4711A94}"/>
                </a:ext>
              </a:extLst>
            </p:cNvPr>
            <p:cNvSpPr/>
            <p:nvPr/>
          </p:nvSpPr>
          <p:spPr>
            <a:xfrm>
              <a:off x="4551242" y="378595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5C0E4109-94AC-7A4C-8C8A-777BA5041B29}"/>
                </a:ext>
              </a:extLst>
            </p:cNvPr>
            <p:cNvCxnSpPr/>
            <p:nvPr/>
          </p:nvCxnSpPr>
          <p:spPr>
            <a:xfrm>
              <a:off x="4387865" y="3568257"/>
              <a:ext cx="318455" cy="34858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8B59C76-34B8-CC4D-911F-C2B4CA09FDF8}"/>
                </a:ext>
              </a:extLst>
            </p:cNvPr>
            <p:cNvCxnSpPr>
              <a:cxnSpLocks/>
            </p:cNvCxnSpPr>
            <p:nvPr/>
          </p:nvCxnSpPr>
          <p:spPr>
            <a:xfrm flipV="1">
              <a:off x="4724775" y="3617727"/>
              <a:ext cx="261193" cy="347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BB8548EF-A260-8D4E-B2CE-CE41482696EE}"/>
              </a:ext>
            </a:extLst>
          </p:cNvPr>
          <p:cNvGrpSpPr/>
          <p:nvPr/>
        </p:nvGrpSpPr>
        <p:grpSpPr>
          <a:xfrm rot="18003862">
            <a:off x="2186066" y="3404474"/>
            <a:ext cx="326907" cy="252518"/>
            <a:chOff x="4232787" y="3410329"/>
            <a:chExt cx="922437" cy="712531"/>
          </a:xfrm>
        </p:grpSpPr>
        <p:sp>
          <p:nvSpPr>
            <p:cNvPr id="80" name="Oval 79">
              <a:extLst>
                <a:ext uri="{FF2B5EF4-FFF2-40B4-BE49-F238E27FC236}">
                  <a16:creationId xmlns:a16="http://schemas.microsoft.com/office/drawing/2014/main" id="{93F89F89-93F7-E54B-B22B-87C82FEB63E4}"/>
                </a:ext>
              </a:extLst>
            </p:cNvPr>
            <p:cNvSpPr/>
            <p:nvPr/>
          </p:nvSpPr>
          <p:spPr>
            <a:xfrm>
              <a:off x="4232787" y="342900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FE33BBA3-B3E5-8F46-BD79-90F868C2BD48}"/>
                </a:ext>
              </a:extLst>
            </p:cNvPr>
            <p:cNvSpPr/>
            <p:nvPr/>
          </p:nvSpPr>
          <p:spPr>
            <a:xfrm>
              <a:off x="4818314" y="3410329"/>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01E7A623-C1F3-5041-898E-A4A2FB728C2F}"/>
                </a:ext>
              </a:extLst>
            </p:cNvPr>
            <p:cNvSpPr/>
            <p:nvPr/>
          </p:nvSpPr>
          <p:spPr>
            <a:xfrm>
              <a:off x="4551242" y="378595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a:extLst>
                <a:ext uri="{FF2B5EF4-FFF2-40B4-BE49-F238E27FC236}">
                  <a16:creationId xmlns:a16="http://schemas.microsoft.com/office/drawing/2014/main" id="{726AA028-2838-6A4F-92DE-A69A944B23DB}"/>
                </a:ext>
              </a:extLst>
            </p:cNvPr>
            <p:cNvCxnSpPr/>
            <p:nvPr/>
          </p:nvCxnSpPr>
          <p:spPr>
            <a:xfrm>
              <a:off x="4387865" y="3568257"/>
              <a:ext cx="318455" cy="34858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233075F-4B20-D340-A77A-B224D3581A9E}"/>
                </a:ext>
              </a:extLst>
            </p:cNvPr>
            <p:cNvCxnSpPr>
              <a:cxnSpLocks/>
            </p:cNvCxnSpPr>
            <p:nvPr/>
          </p:nvCxnSpPr>
          <p:spPr>
            <a:xfrm flipV="1">
              <a:off x="4724775" y="3617727"/>
              <a:ext cx="261193" cy="347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F13CFDD2-0BFB-F242-AF4F-8837F1204829}"/>
              </a:ext>
            </a:extLst>
          </p:cNvPr>
          <p:cNvGrpSpPr/>
          <p:nvPr/>
        </p:nvGrpSpPr>
        <p:grpSpPr>
          <a:xfrm rot="3134812">
            <a:off x="4601630" y="2409640"/>
            <a:ext cx="326907" cy="252518"/>
            <a:chOff x="4232787" y="3410329"/>
            <a:chExt cx="922437" cy="712531"/>
          </a:xfrm>
        </p:grpSpPr>
        <p:sp>
          <p:nvSpPr>
            <p:cNvPr id="86" name="Oval 85">
              <a:extLst>
                <a:ext uri="{FF2B5EF4-FFF2-40B4-BE49-F238E27FC236}">
                  <a16:creationId xmlns:a16="http://schemas.microsoft.com/office/drawing/2014/main" id="{40F61742-4475-B947-A3E3-1AACC381DA9A}"/>
                </a:ext>
              </a:extLst>
            </p:cNvPr>
            <p:cNvSpPr/>
            <p:nvPr/>
          </p:nvSpPr>
          <p:spPr>
            <a:xfrm>
              <a:off x="4232787" y="342900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8F3CC271-FA65-C44C-A927-D7E4CC9DB05F}"/>
                </a:ext>
              </a:extLst>
            </p:cNvPr>
            <p:cNvSpPr/>
            <p:nvPr/>
          </p:nvSpPr>
          <p:spPr>
            <a:xfrm>
              <a:off x="4818314" y="3410329"/>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5F7B5052-4741-5A4B-8E6C-3448C2766835}"/>
                </a:ext>
              </a:extLst>
            </p:cNvPr>
            <p:cNvSpPr/>
            <p:nvPr/>
          </p:nvSpPr>
          <p:spPr>
            <a:xfrm>
              <a:off x="4551242" y="378595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a:extLst>
                <a:ext uri="{FF2B5EF4-FFF2-40B4-BE49-F238E27FC236}">
                  <a16:creationId xmlns:a16="http://schemas.microsoft.com/office/drawing/2014/main" id="{9498F7C2-29A2-6144-AEE7-858D2BEDC2F9}"/>
                </a:ext>
              </a:extLst>
            </p:cNvPr>
            <p:cNvCxnSpPr/>
            <p:nvPr/>
          </p:nvCxnSpPr>
          <p:spPr>
            <a:xfrm>
              <a:off x="4387865" y="3568257"/>
              <a:ext cx="318455" cy="34858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5010A8C-D51C-BF48-9423-223D07232E01}"/>
                </a:ext>
              </a:extLst>
            </p:cNvPr>
            <p:cNvCxnSpPr>
              <a:cxnSpLocks/>
            </p:cNvCxnSpPr>
            <p:nvPr/>
          </p:nvCxnSpPr>
          <p:spPr>
            <a:xfrm flipV="1">
              <a:off x="4724775" y="3617727"/>
              <a:ext cx="261193" cy="347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43BF123F-F940-0C44-906B-61139BB020BF}"/>
              </a:ext>
            </a:extLst>
          </p:cNvPr>
          <p:cNvGrpSpPr/>
          <p:nvPr/>
        </p:nvGrpSpPr>
        <p:grpSpPr>
          <a:xfrm rot="332532">
            <a:off x="3891628" y="2094219"/>
            <a:ext cx="326907" cy="252518"/>
            <a:chOff x="4232787" y="3410329"/>
            <a:chExt cx="922437" cy="712531"/>
          </a:xfrm>
        </p:grpSpPr>
        <p:sp>
          <p:nvSpPr>
            <p:cNvPr id="92" name="Oval 91">
              <a:extLst>
                <a:ext uri="{FF2B5EF4-FFF2-40B4-BE49-F238E27FC236}">
                  <a16:creationId xmlns:a16="http://schemas.microsoft.com/office/drawing/2014/main" id="{941207FA-2F7D-AF45-9609-3F173494981B}"/>
                </a:ext>
              </a:extLst>
            </p:cNvPr>
            <p:cNvSpPr/>
            <p:nvPr/>
          </p:nvSpPr>
          <p:spPr>
            <a:xfrm>
              <a:off x="4232787" y="342900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3FF94D39-84BE-8843-A047-AA16A0E56FAF}"/>
                </a:ext>
              </a:extLst>
            </p:cNvPr>
            <p:cNvSpPr/>
            <p:nvPr/>
          </p:nvSpPr>
          <p:spPr>
            <a:xfrm>
              <a:off x="4818314" y="3410329"/>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a:extLst>
                <a:ext uri="{FF2B5EF4-FFF2-40B4-BE49-F238E27FC236}">
                  <a16:creationId xmlns:a16="http://schemas.microsoft.com/office/drawing/2014/main" id="{869B6EB6-EC78-6A4A-A746-1D108680193B}"/>
                </a:ext>
              </a:extLst>
            </p:cNvPr>
            <p:cNvSpPr/>
            <p:nvPr/>
          </p:nvSpPr>
          <p:spPr>
            <a:xfrm>
              <a:off x="4551242" y="378595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A1D26B51-B24D-8A41-AF5E-8AFEA685D48F}"/>
                </a:ext>
              </a:extLst>
            </p:cNvPr>
            <p:cNvCxnSpPr/>
            <p:nvPr/>
          </p:nvCxnSpPr>
          <p:spPr>
            <a:xfrm>
              <a:off x="4387865" y="3568257"/>
              <a:ext cx="318455" cy="34858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100C2394-2C37-2F47-AC17-E9FE2FEC0C63}"/>
                </a:ext>
              </a:extLst>
            </p:cNvPr>
            <p:cNvCxnSpPr>
              <a:cxnSpLocks/>
            </p:cNvCxnSpPr>
            <p:nvPr/>
          </p:nvCxnSpPr>
          <p:spPr>
            <a:xfrm flipV="1">
              <a:off x="4724775" y="3617727"/>
              <a:ext cx="261193" cy="347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97" name="Graphic 96" descr="Rain with solid fill">
            <a:extLst>
              <a:ext uri="{FF2B5EF4-FFF2-40B4-BE49-F238E27FC236}">
                <a16:creationId xmlns:a16="http://schemas.microsoft.com/office/drawing/2014/main" id="{F71FCE47-B499-3046-B79C-411923E052D9}"/>
              </a:ext>
            </a:extLst>
          </p:cNvPr>
          <p:cNvPicPr>
            <a:picLocks noChangeAspect="1"/>
          </p:cNvPicPr>
          <p:nvPr/>
        </p:nvPicPr>
        <p:blipFill>
          <a:blip r:embed="rId9">
            <a:extLst>
              <a:ext uri="{96DAC541-7B7A-43D3-8B79-37D633B846F1}">
                <asvg:svgBlip xmlns:asvg="http://schemas.microsoft.com/office/drawing/2016/SVG/main" r:embed="rId10"/>
              </a:ext>
            </a:extLst>
          </a:blip>
          <a:srcRect b="36578"/>
          <a:stretch>
            <a:fillRect/>
          </a:stretch>
        </p:blipFill>
        <p:spPr>
          <a:xfrm rot="9762269">
            <a:off x="4227600" y="5508027"/>
            <a:ext cx="693383" cy="439754"/>
          </a:xfrm>
          <a:custGeom>
            <a:avLst/>
            <a:gdLst>
              <a:gd name="connsiteX0" fmla="*/ 0 w 602250"/>
              <a:gd name="connsiteY0" fmla="*/ 364826 h 381956"/>
              <a:gd name="connsiteX1" fmla="*/ 0 w 602250"/>
              <a:gd name="connsiteY1" fmla="*/ 0 h 381956"/>
              <a:gd name="connsiteX2" fmla="*/ 602250 w 602250"/>
              <a:gd name="connsiteY2" fmla="*/ 0 h 381956"/>
              <a:gd name="connsiteX3" fmla="*/ 602250 w 602250"/>
              <a:gd name="connsiteY3" fmla="*/ 381956 h 381956"/>
            </a:gdLst>
            <a:ahLst/>
            <a:cxnLst>
              <a:cxn ang="0">
                <a:pos x="connsiteX0" y="connsiteY0"/>
              </a:cxn>
              <a:cxn ang="0">
                <a:pos x="connsiteX1" y="connsiteY1"/>
              </a:cxn>
              <a:cxn ang="0">
                <a:pos x="connsiteX2" y="connsiteY2"/>
              </a:cxn>
              <a:cxn ang="0">
                <a:pos x="connsiteX3" y="connsiteY3"/>
              </a:cxn>
            </a:cxnLst>
            <a:rect l="l" t="t" r="r" b="b"/>
            <a:pathLst>
              <a:path w="602250" h="381956">
                <a:moveTo>
                  <a:pt x="0" y="364826"/>
                </a:moveTo>
                <a:lnTo>
                  <a:pt x="0" y="0"/>
                </a:lnTo>
                <a:lnTo>
                  <a:pt x="602250" y="0"/>
                </a:lnTo>
                <a:lnTo>
                  <a:pt x="602250" y="381956"/>
                </a:lnTo>
                <a:close/>
              </a:path>
            </a:pathLst>
          </a:custGeom>
        </p:spPr>
      </p:pic>
      <p:pic>
        <p:nvPicPr>
          <p:cNvPr id="98" name="Graphic 97" descr="Rain with solid fill">
            <a:extLst>
              <a:ext uri="{FF2B5EF4-FFF2-40B4-BE49-F238E27FC236}">
                <a16:creationId xmlns:a16="http://schemas.microsoft.com/office/drawing/2014/main" id="{76575B6C-2ACB-234F-9911-D9486DC429C2}"/>
              </a:ext>
            </a:extLst>
          </p:cNvPr>
          <p:cNvPicPr>
            <a:picLocks noChangeAspect="1"/>
          </p:cNvPicPr>
          <p:nvPr/>
        </p:nvPicPr>
        <p:blipFill>
          <a:blip r:embed="rId9">
            <a:extLst>
              <a:ext uri="{96DAC541-7B7A-43D3-8B79-37D633B846F1}">
                <asvg:svgBlip xmlns:asvg="http://schemas.microsoft.com/office/drawing/2016/SVG/main" r:embed="rId10"/>
              </a:ext>
            </a:extLst>
          </a:blip>
          <a:srcRect b="36578"/>
          <a:stretch>
            <a:fillRect/>
          </a:stretch>
        </p:blipFill>
        <p:spPr>
          <a:xfrm rot="14695915">
            <a:off x="2174812" y="5098932"/>
            <a:ext cx="693384" cy="439754"/>
          </a:xfrm>
          <a:custGeom>
            <a:avLst/>
            <a:gdLst>
              <a:gd name="connsiteX0" fmla="*/ 0 w 602250"/>
              <a:gd name="connsiteY0" fmla="*/ 364826 h 381956"/>
              <a:gd name="connsiteX1" fmla="*/ 0 w 602250"/>
              <a:gd name="connsiteY1" fmla="*/ 0 h 381956"/>
              <a:gd name="connsiteX2" fmla="*/ 602250 w 602250"/>
              <a:gd name="connsiteY2" fmla="*/ 0 h 381956"/>
              <a:gd name="connsiteX3" fmla="*/ 602250 w 602250"/>
              <a:gd name="connsiteY3" fmla="*/ 381956 h 381956"/>
            </a:gdLst>
            <a:ahLst/>
            <a:cxnLst>
              <a:cxn ang="0">
                <a:pos x="connsiteX0" y="connsiteY0"/>
              </a:cxn>
              <a:cxn ang="0">
                <a:pos x="connsiteX1" y="connsiteY1"/>
              </a:cxn>
              <a:cxn ang="0">
                <a:pos x="connsiteX2" y="connsiteY2"/>
              </a:cxn>
              <a:cxn ang="0">
                <a:pos x="connsiteX3" y="connsiteY3"/>
              </a:cxn>
            </a:cxnLst>
            <a:rect l="l" t="t" r="r" b="b"/>
            <a:pathLst>
              <a:path w="602250" h="381956">
                <a:moveTo>
                  <a:pt x="0" y="364826"/>
                </a:moveTo>
                <a:lnTo>
                  <a:pt x="0" y="0"/>
                </a:lnTo>
                <a:lnTo>
                  <a:pt x="602250" y="0"/>
                </a:lnTo>
                <a:lnTo>
                  <a:pt x="602250" y="381956"/>
                </a:lnTo>
                <a:close/>
              </a:path>
            </a:pathLst>
          </a:custGeom>
        </p:spPr>
      </p:pic>
      <p:pic>
        <p:nvPicPr>
          <p:cNvPr id="99" name="Graphic 98" descr="Rain with solid fill">
            <a:extLst>
              <a:ext uri="{FF2B5EF4-FFF2-40B4-BE49-F238E27FC236}">
                <a16:creationId xmlns:a16="http://schemas.microsoft.com/office/drawing/2014/main" id="{721951BF-9CE7-E44A-96BC-2CB0F679CA5E}"/>
              </a:ext>
            </a:extLst>
          </p:cNvPr>
          <p:cNvPicPr>
            <a:picLocks noChangeAspect="1"/>
          </p:cNvPicPr>
          <p:nvPr/>
        </p:nvPicPr>
        <p:blipFill>
          <a:blip r:embed="rId9">
            <a:extLst>
              <a:ext uri="{96DAC541-7B7A-43D3-8B79-37D633B846F1}">
                <asvg:svgBlip xmlns:asvg="http://schemas.microsoft.com/office/drawing/2016/SVG/main" r:embed="rId10"/>
              </a:ext>
            </a:extLst>
          </a:blip>
          <a:srcRect b="36578"/>
          <a:stretch>
            <a:fillRect/>
          </a:stretch>
        </p:blipFill>
        <p:spPr>
          <a:xfrm rot="6977428">
            <a:off x="5155723" y="4894103"/>
            <a:ext cx="693384" cy="439754"/>
          </a:xfrm>
          <a:custGeom>
            <a:avLst/>
            <a:gdLst>
              <a:gd name="connsiteX0" fmla="*/ 0 w 602250"/>
              <a:gd name="connsiteY0" fmla="*/ 364826 h 381956"/>
              <a:gd name="connsiteX1" fmla="*/ 0 w 602250"/>
              <a:gd name="connsiteY1" fmla="*/ 0 h 381956"/>
              <a:gd name="connsiteX2" fmla="*/ 602250 w 602250"/>
              <a:gd name="connsiteY2" fmla="*/ 0 h 381956"/>
              <a:gd name="connsiteX3" fmla="*/ 602250 w 602250"/>
              <a:gd name="connsiteY3" fmla="*/ 381956 h 381956"/>
            </a:gdLst>
            <a:ahLst/>
            <a:cxnLst>
              <a:cxn ang="0">
                <a:pos x="connsiteX0" y="connsiteY0"/>
              </a:cxn>
              <a:cxn ang="0">
                <a:pos x="connsiteX1" y="connsiteY1"/>
              </a:cxn>
              <a:cxn ang="0">
                <a:pos x="connsiteX2" y="connsiteY2"/>
              </a:cxn>
              <a:cxn ang="0">
                <a:pos x="connsiteX3" y="connsiteY3"/>
              </a:cxn>
            </a:cxnLst>
            <a:rect l="l" t="t" r="r" b="b"/>
            <a:pathLst>
              <a:path w="602250" h="381956">
                <a:moveTo>
                  <a:pt x="0" y="364826"/>
                </a:moveTo>
                <a:lnTo>
                  <a:pt x="0" y="0"/>
                </a:lnTo>
                <a:lnTo>
                  <a:pt x="602250" y="0"/>
                </a:lnTo>
                <a:lnTo>
                  <a:pt x="602250" y="381956"/>
                </a:lnTo>
                <a:close/>
              </a:path>
            </a:pathLst>
          </a:custGeom>
        </p:spPr>
      </p:pic>
      <p:pic>
        <p:nvPicPr>
          <p:cNvPr id="100" name="Graphic 99" descr="Rain with solid fill">
            <a:extLst>
              <a:ext uri="{FF2B5EF4-FFF2-40B4-BE49-F238E27FC236}">
                <a16:creationId xmlns:a16="http://schemas.microsoft.com/office/drawing/2014/main" id="{E7702A33-4F52-F04C-8629-78FE5B20C888}"/>
              </a:ext>
            </a:extLst>
          </p:cNvPr>
          <p:cNvPicPr>
            <a:picLocks noChangeAspect="1"/>
          </p:cNvPicPr>
          <p:nvPr/>
        </p:nvPicPr>
        <p:blipFill>
          <a:blip r:embed="rId11">
            <a:extLst>
              <a:ext uri="{96DAC541-7B7A-43D3-8B79-37D633B846F1}">
                <asvg:svgBlip xmlns:asvg="http://schemas.microsoft.com/office/drawing/2016/SVG/main" r:embed="rId12"/>
              </a:ext>
            </a:extLst>
          </a:blip>
          <a:srcRect r="48324"/>
          <a:stretch>
            <a:fillRect/>
          </a:stretch>
        </p:blipFill>
        <p:spPr>
          <a:xfrm rot="5400000">
            <a:off x="5043399" y="3769687"/>
            <a:ext cx="355459" cy="687864"/>
          </a:xfrm>
          <a:custGeom>
            <a:avLst/>
            <a:gdLst>
              <a:gd name="connsiteX0" fmla="*/ 0 w 308740"/>
              <a:gd name="connsiteY0" fmla="*/ 597456 h 597456"/>
              <a:gd name="connsiteX1" fmla="*/ 0 w 308740"/>
              <a:gd name="connsiteY1" fmla="*/ 0 h 597456"/>
              <a:gd name="connsiteX2" fmla="*/ 308740 w 308740"/>
              <a:gd name="connsiteY2" fmla="*/ 0 h 597456"/>
              <a:gd name="connsiteX3" fmla="*/ 308740 w 308740"/>
              <a:gd name="connsiteY3" fmla="*/ 597456 h 597456"/>
            </a:gdLst>
            <a:ahLst/>
            <a:cxnLst>
              <a:cxn ang="0">
                <a:pos x="connsiteX0" y="connsiteY0"/>
              </a:cxn>
              <a:cxn ang="0">
                <a:pos x="connsiteX1" y="connsiteY1"/>
              </a:cxn>
              <a:cxn ang="0">
                <a:pos x="connsiteX2" y="connsiteY2"/>
              </a:cxn>
              <a:cxn ang="0">
                <a:pos x="connsiteX3" y="connsiteY3"/>
              </a:cxn>
            </a:cxnLst>
            <a:rect l="l" t="t" r="r" b="b"/>
            <a:pathLst>
              <a:path w="308740" h="597456">
                <a:moveTo>
                  <a:pt x="0" y="597456"/>
                </a:moveTo>
                <a:lnTo>
                  <a:pt x="0" y="0"/>
                </a:lnTo>
                <a:lnTo>
                  <a:pt x="308740" y="0"/>
                </a:lnTo>
                <a:lnTo>
                  <a:pt x="308740" y="597456"/>
                </a:lnTo>
                <a:close/>
              </a:path>
            </a:pathLst>
          </a:custGeom>
        </p:spPr>
      </p:pic>
      <p:pic>
        <p:nvPicPr>
          <p:cNvPr id="101" name="Graphic 100" descr="Rain with solid fill">
            <a:extLst>
              <a:ext uri="{FF2B5EF4-FFF2-40B4-BE49-F238E27FC236}">
                <a16:creationId xmlns:a16="http://schemas.microsoft.com/office/drawing/2014/main" id="{AB541B27-8930-F540-AD1B-DA34F166F335}"/>
              </a:ext>
            </a:extLst>
          </p:cNvPr>
          <p:cNvPicPr>
            <a:picLocks noChangeAspect="1"/>
          </p:cNvPicPr>
          <p:nvPr/>
        </p:nvPicPr>
        <p:blipFill>
          <a:blip r:embed="rId13">
            <a:extLst>
              <a:ext uri="{96DAC541-7B7A-43D3-8B79-37D633B846F1}">
                <asvg:svgBlip xmlns:asvg="http://schemas.microsoft.com/office/drawing/2016/SVG/main" r:embed="rId14"/>
              </a:ext>
            </a:extLst>
          </a:blip>
          <a:srcRect l="52732"/>
          <a:stretch>
            <a:fillRect/>
          </a:stretch>
        </p:blipFill>
        <p:spPr>
          <a:xfrm rot="5400000">
            <a:off x="5057845" y="4112323"/>
            <a:ext cx="325142" cy="687864"/>
          </a:xfrm>
          <a:custGeom>
            <a:avLst/>
            <a:gdLst>
              <a:gd name="connsiteX0" fmla="*/ 0 w 282408"/>
              <a:gd name="connsiteY0" fmla="*/ 597456 h 597456"/>
              <a:gd name="connsiteX1" fmla="*/ 0 w 282408"/>
              <a:gd name="connsiteY1" fmla="*/ 0 h 597456"/>
              <a:gd name="connsiteX2" fmla="*/ 282408 w 282408"/>
              <a:gd name="connsiteY2" fmla="*/ 0 h 597456"/>
              <a:gd name="connsiteX3" fmla="*/ 282408 w 282408"/>
              <a:gd name="connsiteY3" fmla="*/ 597456 h 597456"/>
            </a:gdLst>
            <a:ahLst/>
            <a:cxnLst>
              <a:cxn ang="0">
                <a:pos x="connsiteX0" y="connsiteY0"/>
              </a:cxn>
              <a:cxn ang="0">
                <a:pos x="connsiteX1" y="connsiteY1"/>
              </a:cxn>
              <a:cxn ang="0">
                <a:pos x="connsiteX2" y="connsiteY2"/>
              </a:cxn>
              <a:cxn ang="0">
                <a:pos x="connsiteX3" y="connsiteY3"/>
              </a:cxn>
            </a:cxnLst>
            <a:rect l="l" t="t" r="r" b="b"/>
            <a:pathLst>
              <a:path w="282408" h="597456">
                <a:moveTo>
                  <a:pt x="0" y="597456"/>
                </a:moveTo>
                <a:lnTo>
                  <a:pt x="0" y="0"/>
                </a:lnTo>
                <a:lnTo>
                  <a:pt x="282408" y="0"/>
                </a:lnTo>
                <a:lnTo>
                  <a:pt x="282408" y="597456"/>
                </a:lnTo>
                <a:close/>
              </a:path>
            </a:pathLst>
          </a:custGeom>
        </p:spPr>
      </p:pic>
      <p:grpSp>
        <p:nvGrpSpPr>
          <p:cNvPr id="102" name="Group 101">
            <a:extLst>
              <a:ext uri="{FF2B5EF4-FFF2-40B4-BE49-F238E27FC236}">
                <a16:creationId xmlns:a16="http://schemas.microsoft.com/office/drawing/2014/main" id="{18118A41-563C-A942-B022-0E2111FD3DD5}"/>
              </a:ext>
            </a:extLst>
          </p:cNvPr>
          <p:cNvGrpSpPr/>
          <p:nvPr/>
        </p:nvGrpSpPr>
        <p:grpSpPr>
          <a:xfrm rot="4987589">
            <a:off x="5625572" y="3741478"/>
            <a:ext cx="221190" cy="170857"/>
            <a:chOff x="4232787" y="3410329"/>
            <a:chExt cx="922437" cy="712531"/>
          </a:xfrm>
        </p:grpSpPr>
        <p:sp>
          <p:nvSpPr>
            <p:cNvPr id="103" name="Oval 102">
              <a:extLst>
                <a:ext uri="{FF2B5EF4-FFF2-40B4-BE49-F238E27FC236}">
                  <a16:creationId xmlns:a16="http://schemas.microsoft.com/office/drawing/2014/main" id="{66948A7B-F7CD-7841-BFBE-58D95362ED0F}"/>
                </a:ext>
              </a:extLst>
            </p:cNvPr>
            <p:cNvSpPr/>
            <p:nvPr/>
          </p:nvSpPr>
          <p:spPr>
            <a:xfrm>
              <a:off x="4232787" y="342900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2C63C38D-200B-6841-BDF5-500FBB14710A}"/>
                </a:ext>
              </a:extLst>
            </p:cNvPr>
            <p:cNvSpPr/>
            <p:nvPr/>
          </p:nvSpPr>
          <p:spPr>
            <a:xfrm>
              <a:off x="4818314" y="3410329"/>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a:extLst>
                <a:ext uri="{FF2B5EF4-FFF2-40B4-BE49-F238E27FC236}">
                  <a16:creationId xmlns:a16="http://schemas.microsoft.com/office/drawing/2014/main" id="{E8A33887-A371-7F41-A740-A1A759D76690}"/>
                </a:ext>
              </a:extLst>
            </p:cNvPr>
            <p:cNvSpPr/>
            <p:nvPr/>
          </p:nvSpPr>
          <p:spPr>
            <a:xfrm>
              <a:off x="4551242" y="378595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Connector 105">
              <a:extLst>
                <a:ext uri="{FF2B5EF4-FFF2-40B4-BE49-F238E27FC236}">
                  <a16:creationId xmlns:a16="http://schemas.microsoft.com/office/drawing/2014/main" id="{681F81A1-3C97-9C43-AE1A-E374EE6F2852}"/>
                </a:ext>
              </a:extLst>
            </p:cNvPr>
            <p:cNvCxnSpPr/>
            <p:nvPr/>
          </p:nvCxnSpPr>
          <p:spPr>
            <a:xfrm>
              <a:off x="4387865" y="3568257"/>
              <a:ext cx="318455" cy="34858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6A622FA-2F99-CE42-9038-F213B4DC4D81}"/>
                </a:ext>
              </a:extLst>
            </p:cNvPr>
            <p:cNvCxnSpPr>
              <a:cxnSpLocks/>
            </p:cNvCxnSpPr>
            <p:nvPr/>
          </p:nvCxnSpPr>
          <p:spPr>
            <a:xfrm flipV="1">
              <a:off x="4724775" y="3617727"/>
              <a:ext cx="261193" cy="347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645A9824-2485-C544-A63E-7AC0C8E034AD}"/>
              </a:ext>
            </a:extLst>
          </p:cNvPr>
          <p:cNvGrpSpPr/>
          <p:nvPr/>
        </p:nvGrpSpPr>
        <p:grpSpPr>
          <a:xfrm rot="3600000">
            <a:off x="5617653" y="3985909"/>
            <a:ext cx="154929" cy="119674"/>
            <a:chOff x="4232787" y="3410329"/>
            <a:chExt cx="922437" cy="712531"/>
          </a:xfrm>
        </p:grpSpPr>
        <p:sp>
          <p:nvSpPr>
            <p:cNvPr id="109" name="Oval 108">
              <a:extLst>
                <a:ext uri="{FF2B5EF4-FFF2-40B4-BE49-F238E27FC236}">
                  <a16:creationId xmlns:a16="http://schemas.microsoft.com/office/drawing/2014/main" id="{1423E375-90BD-0449-95CA-544ECED52526}"/>
                </a:ext>
              </a:extLst>
            </p:cNvPr>
            <p:cNvSpPr/>
            <p:nvPr/>
          </p:nvSpPr>
          <p:spPr>
            <a:xfrm>
              <a:off x="4232787" y="342900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FFBD8690-A657-F246-A5D9-47C9CCD1C60F}"/>
                </a:ext>
              </a:extLst>
            </p:cNvPr>
            <p:cNvSpPr/>
            <p:nvPr/>
          </p:nvSpPr>
          <p:spPr>
            <a:xfrm>
              <a:off x="4818314" y="3410329"/>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a:extLst>
                <a:ext uri="{FF2B5EF4-FFF2-40B4-BE49-F238E27FC236}">
                  <a16:creationId xmlns:a16="http://schemas.microsoft.com/office/drawing/2014/main" id="{F3D38704-3218-5843-93CB-1640B23D276A}"/>
                </a:ext>
              </a:extLst>
            </p:cNvPr>
            <p:cNvSpPr/>
            <p:nvPr/>
          </p:nvSpPr>
          <p:spPr>
            <a:xfrm>
              <a:off x="4551242" y="378595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Connector 111">
              <a:extLst>
                <a:ext uri="{FF2B5EF4-FFF2-40B4-BE49-F238E27FC236}">
                  <a16:creationId xmlns:a16="http://schemas.microsoft.com/office/drawing/2014/main" id="{7A4BF28D-0125-B94A-AD30-76262580FFEF}"/>
                </a:ext>
              </a:extLst>
            </p:cNvPr>
            <p:cNvCxnSpPr/>
            <p:nvPr/>
          </p:nvCxnSpPr>
          <p:spPr>
            <a:xfrm>
              <a:off x="4387865" y="3568257"/>
              <a:ext cx="318455" cy="34858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884139D-D9FF-6C49-8056-84BBD69CFC80}"/>
                </a:ext>
              </a:extLst>
            </p:cNvPr>
            <p:cNvCxnSpPr>
              <a:cxnSpLocks/>
            </p:cNvCxnSpPr>
            <p:nvPr/>
          </p:nvCxnSpPr>
          <p:spPr>
            <a:xfrm flipV="1">
              <a:off x="4724775" y="3617727"/>
              <a:ext cx="261193" cy="34720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330FD2C2-D3F9-FE47-8637-0216A46B2D20}"/>
              </a:ext>
            </a:extLst>
          </p:cNvPr>
          <p:cNvGrpSpPr/>
          <p:nvPr/>
        </p:nvGrpSpPr>
        <p:grpSpPr>
          <a:xfrm rot="5237096">
            <a:off x="5675973" y="4164079"/>
            <a:ext cx="108010" cy="83432"/>
            <a:chOff x="4232787" y="3410329"/>
            <a:chExt cx="922437" cy="712531"/>
          </a:xfrm>
        </p:grpSpPr>
        <p:sp>
          <p:nvSpPr>
            <p:cNvPr id="115" name="Oval 114">
              <a:extLst>
                <a:ext uri="{FF2B5EF4-FFF2-40B4-BE49-F238E27FC236}">
                  <a16:creationId xmlns:a16="http://schemas.microsoft.com/office/drawing/2014/main" id="{5BFB792E-4A05-C246-BB24-AC45BECB513F}"/>
                </a:ext>
              </a:extLst>
            </p:cNvPr>
            <p:cNvSpPr/>
            <p:nvPr/>
          </p:nvSpPr>
          <p:spPr>
            <a:xfrm>
              <a:off x="4232787" y="342900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1D27DF53-FBF5-DA46-92C4-DDDE58805240}"/>
                </a:ext>
              </a:extLst>
            </p:cNvPr>
            <p:cNvSpPr/>
            <p:nvPr/>
          </p:nvSpPr>
          <p:spPr>
            <a:xfrm>
              <a:off x="4818314" y="3410329"/>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116">
              <a:extLst>
                <a:ext uri="{FF2B5EF4-FFF2-40B4-BE49-F238E27FC236}">
                  <a16:creationId xmlns:a16="http://schemas.microsoft.com/office/drawing/2014/main" id="{71AA8B98-E7C5-6742-ABF2-933E10BBA632}"/>
                </a:ext>
              </a:extLst>
            </p:cNvPr>
            <p:cNvSpPr/>
            <p:nvPr/>
          </p:nvSpPr>
          <p:spPr>
            <a:xfrm>
              <a:off x="4551242" y="378595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8" name="Straight Connector 117">
              <a:extLst>
                <a:ext uri="{FF2B5EF4-FFF2-40B4-BE49-F238E27FC236}">
                  <a16:creationId xmlns:a16="http://schemas.microsoft.com/office/drawing/2014/main" id="{DB8BD588-B94F-3F4B-9FE7-237BB3838A5B}"/>
                </a:ext>
              </a:extLst>
            </p:cNvPr>
            <p:cNvCxnSpPr/>
            <p:nvPr/>
          </p:nvCxnSpPr>
          <p:spPr>
            <a:xfrm>
              <a:off x="4387865" y="3568257"/>
              <a:ext cx="318455" cy="348587"/>
            </a:xfrm>
            <a:prstGeom prst="line">
              <a:avLst/>
            </a:prstGeom>
            <a:ln w="889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CAB0ACA-EF40-4046-A1C7-C15320156645}"/>
                </a:ext>
              </a:extLst>
            </p:cNvPr>
            <p:cNvCxnSpPr>
              <a:cxnSpLocks/>
            </p:cNvCxnSpPr>
            <p:nvPr/>
          </p:nvCxnSpPr>
          <p:spPr>
            <a:xfrm flipV="1">
              <a:off x="4724775" y="3617727"/>
              <a:ext cx="261193" cy="347205"/>
            </a:xfrm>
            <a:prstGeom prst="line">
              <a:avLst/>
            </a:prstGeom>
            <a:ln w="889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B4355A34-0C78-BB48-82F3-BC82829F1873}"/>
              </a:ext>
            </a:extLst>
          </p:cNvPr>
          <p:cNvGrpSpPr/>
          <p:nvPr/>
        </p:nvGrpSpPr>
        <p:grpSpPr>
          <a:xfrm rot="3600000">
            <a:off x="5153851" y="3965377"/>
            <a:ext cx="154929" cy="119674"/>
            <a:chOff x="4232787" y="3410329"/>
            <a:chExt cx="922437" cy="712531"/>
          </a:xfrm>
        </p:grpSpPr>
        <p:sp>
          <p:nvSpPr>
            <p:cNvPr id="121" name="Oval 120">
              <a:extLst>
                <a:ext uri="{FF2B5EF4-FFF2-40B4-BE49-F238E27FC236}">
                  <a16:creationId xmlns:a16="http://schemas.microsoft.com/office/drawing/2014/main" id="{F4A7C500-4FEA-A545-B8B8-D3BAE5F2B5AE}"/>
                </a:ext>
              </a:extLst>
            </p:cNvPr>
            <p:cNvSpPr/>
            <p:nvPr/>
          </p:nvSpPr>
          <p:spPr>
            <a:xfrm>
              <a:off x="4232787" y="3429000"/>
              <a:ext cx="336910" cy="33691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Oval 121">
              <a:extLst>
                <a:ext uri="{FF2B5EF4-FFF2-40B4-BE49-F238E27FC236}">
                  <a16:creationId xmlns:a16="http://schemas.microsoft.com/office/drawing/2014/main" id="{DA5FC1CB-710A-064B-B351-20131CC3935A}"/>
                </a:ext>
              </a:extLst>
            </p:cNvPr>
            <p:cNvSpPr/>
            <p:nvPr/>
          </p:nvSpPr>
          <p:spPr>
            <a:xfrm>
              <a:off x="4818314" y="3410329"/>
              <a:ext cx="336910" cy="33691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Oval 122">
              <a:extLst>
                <a:ext uri="{FF2B5EF4-FFF2-40B4-BE49-F238E27FC236}">
                  <a16:creationId xmlns:a16="http://schemas.microsoft.com/office/drawing/2014/main" id="{09A05825-FF83-C847-8D9E-90137BF395BC}"/>
                </a:ext>
              </a:extLst>
            </p:cNvPr>
            <p:cNvSpPr/>
            <p:nvPr/>
          </p:nvSpPr>
          <p:spPr>
            <a:xfrm>
              <a:off x="4551242" y="3785950"/>
              <a:ext cx="336910" cy="33691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Connector 123">
              <a:extLst>
                <a:ext uri="{FF2B5EF4-FFF2-40B4-BE49-F238E27FC236}">
                  <a16:creationId xmlns:a16="http://schemas.microsoft.com/office/drawing/2014/main" id="{D5D96C96-8646-3246-A36F-09BCD3770751}"/>
                </a:ext>
              </a:extLst>
            </p:cNvPr>
            <p:cNvCxnSpPr/>
            <p:nvPr/>
          </p:nvCxnSpPr>
          <p:spPr>
            <a:xfrm>
              <a:off x="4387865" y="3568257"/>
              <a:ext cx="318455" cy="34858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9447C2EC-95F0-844A-9167-E8EBD24EC0F1}"/>
                </a:ext>
              </a:extLst>
            </p:cNvPr>
            <p:cNvCxnSpPr>
              <a:cxnSpLocks/>
            </p:cNvCxnSpPr>
            <p:nvPr/>
          </p:nvCxnSpPr>
          <p:spPr>
            <a:xfrm flipV="1">
              <a:off x="4724775" y="3617727"/>
              <a:ext cx="261193" cy="347205"/>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A068793F-FAB9-E240-B85A-09B34C906176}"/>
              </a:ext>
            </a:extLst>
          </p:cNvPr>
          <p:cNvGrpSpPr/>
          <p:nvPr/>
        </p:nvGrpSpPr>
        <p:grpSpPr>
          <a:xfrm rot="5237096">
            <a:off x="5223483" y="4142086"/>
            <a:ext cx="108010" cy="83432"/>
            <a:chOff x="4232787" y="3410329"/>
            <a:chExt cx="922437" cy="712531"/>
          </a:xfrm>
        </p:grpSpPr>
        <p:sp>
          <p:nvSpPr>
            <p:cNvPr id="127" name="Oval 126">
              <a:extLst>
                <a:ext uri="{FF2B5EF4-FFF2-40B4-BE49-F238E27FC236}">
                  <a16:creationId xmlns:a16="http://schemas.microsoft.com/office/drawing/2014/main" id="{D7D15960-5502-4E4C-8FCF-B4AED864D4AD}"/>
                </a:ext>
              </a:extLst>
            </p:cNvPr>
            <p:cNvSpPr/>
            <p:nvPr/>
          </p:nvSpPr>
          <p:spPr>
            <a:xfrm>
              <a:off x="4232787" y="3429000"/>
              <a:ext cx="336910" cy="33691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D816510E-53B6-404A-A8FC-CBF3D1CE37B4}"/>
                </a:ext>
              </a:extLst>
            </p:cNvPr>
            <p:cNvSpPr/>
            <p:nvPr/>
          </p:nvSpPr>
          <p:spPr>
            <a:xfrm>
              <a:off x="4818314" y="3410329"/>
              <a:ext cx="336910" cy="33691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Oval 128">
              <a:extLst>
                <a:ext uri="{FF2B5EF4-FFF2-40B4-BE49-F238E27FC236}">
                  <a16:creationId xmlns:a16="http://schemas.microsoft.com/office/drawing/2014/main" id="{DF54088F-ED42-884A-95C0-96D543B605D8}"/>
                </a:ext>
              </a:extLst>
            </p:cNvPr>
            <p:cNvSpPr/>
            <p:nvPr/>
          </p:nvSpPr>
          <p:spPr>
            <a:xfrm>
              <a:off x="4551242" y="3785950"/>
              <a:ext cx="336910" cy="33691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 name="Straight Connector 129">
              <a:extLst>
                <a:ext uri="{FF2B5EF4-FFF2-40B4-BE49-F238E27FC236}">
                  <a16:creationId xmlns:a16="http://schemas.microsoft.com/office/drawing/2014/main" id="{BEB3B289-669B-FD4E-BF52-759C6B3A63C5}"/>
                </a:ext>
              </a:extLst>
            </p:cNvPr>
            <p:cNvCxnSpPr/>
            <p:nvPr/>
          </p:nvCxnSpPr>
          <p:spPr>
            <a:xfrm>
              <a:off x="4387865" y="3568257"/>
              <a:ext cx="318455" cy="348587"/>
            </a:xfrm>
            <a:prstGeom prst="line">
              <a:avLst/>
            </a:prstGeom>
            <a:solidFill>
              <a:schemeClr val="accent1">
                <a:lumMod val="60000"/>
                <a:lumOff val="40000"/>
              </a:schemeClr>
            </a:solidFill>
            <a:ln w="889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FA24E8DA-62AF-0D49-BBCE-F55949462EAF}"/>
                </a:ext>
              </a:extLst>
            </p:cNvPr>
            <p:cNvCxnSpPr>
              <a:cxnSpLocks/>
            </p:cNvCxnSpPr>
            <p:nvPr/>
          </p:nvCxnSpPr>
          <p:spPr>
            <a:xfrm flipV="1">
              <a:off x="4724775" y="3617727"/>
              <a:ext cx="261193" cy="347205"/>
            </a:xfrm>
            <a:prstGeom prst="line">
              <a:avLst/>
            </a:prstGeom>
            <a:ln w="889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32" name="Graphic 131" descr="Rain with solid fill">
            <a:extLst>
              <a:ext uri="{FF2B5EF4-FFF2-40B4-BE49-F238E27FC236}">
                <a16:creationId xmlns:a16="http://schemas.microsoft.com/office/drawing/2014/main" id="{3DCA4664-DA89-094C-BD44-9F2862A14CDE}"/>
              </a:ext>
            </a:extLst>
          </p:cNvPr>
          <p:cNvPicPr>
            <a:picLocks noChangeAspect="1"/>
          </p:cNvPicPr>
          <p:nvPr/>
        </p:nvPicPr>
        <p:blipFill>
          <a:blip r:embed="rId9">
            <a:extLst>
              <a:ext uri="{96DAC541-7B7A-43D3-8B79-37D633B846F1}">
                <asvg:svgBlip xmlns:asvg="http://schemas.microsoft.com/office/drawing/2016/SVG/main" r:embed="rId10"/>
              </a:ext>
            </a:extLst>
          </a:blip>
          <a:srcRect b="36578"/>
          <a:stretch>
            <a:fillRect/>
          </a:stretch>
        </p:blipFill>
        <p:spPr>
          <a:xfrm rot="11551609">
            <a:off x="3002700" y="5595434"/>
            <a:ext cx="693383" cy="439754"/>
          </a:xfrm>
          <a:custGeom>
            <a:avLst/>
            <a:gdLst>
              <a:gd name="connsiteX0" fmla="*/ 0 w 602250"/>
              <a:gd name="connsiteY0" fmla="*/ 364826 h 381956"/>
              <a:gd name="connsiteX1" fmla="*/ 0 w 602250"/>
              <a:gd name="connsiteY1" fmla="*/ 0 h 381956"/>
              <a:gd name="connsiteX2" fmla="*/ 602250 w 602250"/>
              <a:gd name="connsiteY2" fmla="*/ 0 h 381956"/>
              <a:gd name="connsiteX3" fmla="*/ 602250 w 602250"/>
              <a:gd name="connsiteY3" fmla="*/ 381956 h 381956"/>
            </a:gdLst>
            <a:ahLst/>
            <a:cxnLst>
              <a:cxn ang="0">
                <a:pos x="connsiteX0" y="connsiteY0"/>
              </a:cxn>
              <a:cxn ang="0">
                <a:pos x="connsiteX1" y="connsiteY1"/>
              </a:cxn>
              <a:cxn ang="0">
                <a:pos x="connsiteX2" y="connsiteY2"/>
              </a:cxn>
              <a:cxn ang="0">
                <a:pos x="connsiteX3" y="connsiteY3"/>
              </a:cxn>
            </a:cxnLst>
            <a:rect l="l" t="t" r="r" b="b"/>
            <a:pathLst>
              <a:path w="602250" h="381956">
                <a:moveTo>
                  <a:pt x="0" y="364826"/>
                </a:moveTo>
                <a:lnTo>
                  <a:pt x="0" y="0"/>
                </a:lnTo>
                <a:lnTo>
                  <a:pt x="602250" y="0"/>
                </a:lnTo>
                <a:lnTo>
                  <a:pt x="602250" y="381956"/>
                </a:lnTo>
                <a:close/>
              </a:path>
            </a:pathLst>
          </a:custGeom>
        </p:spPr>
      </p:pic>
      <p:grpSp>
        <p:nvGrpSpPr>
          <p:cNvPr id="133" name="Group 132">
            <a:extLst>
              <a:ext uri="{FF2B5EF4-FFF2-40B4-BE49-F238E27FC236}">
                <a16:creationId xmlns:a16="http://schemas.microsoft.com/office/drawing/2014/main" id="{50C05A67-207C-7C48-AC3B-FC14598B00BC}"/>
              </a:ext>
            </a:extLst>
          </p:cNvPr>
          <p:cNvGrpSpPr/>
          <p:nvPr/>
        </p:nvGrpSpPr>
        <p:grpSpPr>
          <a:xfrm rot="3560461">
            <a:off x="4951218" y="3735009"/>
            <a:ext cx="221190" cy="170857"/>
            <a:chOff x="4232787" y="3410329"/>
            <a:chExt cx="922437" cy="712531"/>
          </a:xfrm>
        </p:grpSpPr>
        <p:sp>
          <p:nvSpPr>
            <p:cNvPr id="134" name="Oval 133">
              <a:extLst>
                <a:ext uri="{FF2B5EF4-FFF2-40B4-BE49-F238E27FC236}">
                  <a16:creationId xmlns:a16="http://schemas.microsoft.com/office/drawing/2014/main" id="{2B0B0AE1-8953-6143-A988-A32D20F0BBF0}"/>
                </a:ext>
              </a:extLst>
            </p:cNvPr>
            <p:cNvSpPr/>
            <p:nvPr/>
          </p:nvSpPr>
          <p:spPr>
            <a:xfrm>
              <a:off x="4232787" y="3429000"/>
              <a:ext cx="336910" cy="33691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73E4765F-89C5-E742-A281-C478360EC95D}"/>
                </a:ext>
              </a:extLst>
            </p:cNvPr>
            <p:cNvSpPr/>
            <p:nvPr/>
          </p:nvSpPr>
          <p:spPr>
            <a:xfrm>
              <a:off x="4818314" y="3410329"/>
              <a:ext cx="336910" cy="33691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135">
              <a:extLst>
                <a:ext uri="{FF2B5EF4-FFF2-40B4-BE49-F238E27FC236}">
                  <a16:creationId xmlns:a16="http://schemas.microsoft.com/office/drawing/2014/main" id="{40389A95-A415-EA4A-8183-CC1FF2A16BA9}"/>
                </a:ext>
              </a:extLst>
            </p:cNvPr>
            <p:cNvSpPr/>
            <p:nvPr/>
          </p:nvSpPr>
          <p:spPr>
            <a:xfrm>
              <a:off x="4551242" y="3785950"/>
              <a:ext cx="336910" cy="33691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7" name="Straight Connector 136">
              <a:extLst>
                <a:ext uri="{FF2B5EF4-FFF2-40B4-BE49-F238E27FC236}">
                  <a16:creationId xmlns:a16="http://schemas.microsoft.com/office/drawing/2014/main" id="{E3271233-E2A8-AF43-B6CF-44BEF0DC7364}"/>
                </a:ext>
              </a:extLst>
            </p:cNvPr>
            <p:cNvCxnSpPr/>
            <p:nvPr/>
          </p:nvCxnSpPr>
          <p:spPr>
            <a:xfrm>
              <a:off x="4387865" y="3568257"/>
              <a:ext cx="318455" cy="348587"/>
            </a:xfrm>
            <a:prstGeom prst="line">
              <a:avLst/>
            </a:prstGeom>
            <a:solidFill>
              <a:schemeClr val="accent1">
                <a:lumMod val="60000"/>
                <a:lumOff val="40000"/>
              </a:schemeClr>
            </a:solidFill>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93971BFE-A1A5-A04E-9ED9-1A5795663DB5}"/>
                </a:ext>
              </a:extLst>
            </p:cNvPr>
            <p:cNvCxnSpPr>
              <a:cxnSpLocks/>
            </p:cNvCxnSpPr>
            <p:nvPr/>
          </p:nvCxnSpPr>
          <p:spPr>
            <a:xfrm flipV="1">
              <a:off x="4724775" y="3617727"/>
              <a:ext cx="261193" cy="34720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49391207-D63F-E945-8E58-C600251D7D5B}"/>
              </a:ext>
            </a:extLst>
          </p:cNvPr>
          <p:cNvGrpSpPr/>
          <p:nvPr/>
        </p:nvGrpSpPr>
        <p:grpSpPr>
          <a:xfrm rot="2645301">
            <a:off x="4552602" y="3569839"/>
            <a:ext cx="326907" cy="252518"/>
            <a:chOff x="4232787" y="3410329"/>
            <a:chExt cx="922437" cy="712531"/>
          </a:xfrm>
        </p:grpSpPr>
        <p:sp>
          <p:nvSpPr>
            <p:cNvPr id="140" name="Oval 139">
              <a:extLst>
                <a:ext uri="{FF2B5EF4-FFF2-40B4-BE49-F238E27FC236}">
                  <a16:creationId xmlns:a16="http://schemas.microsoft.com/office/drawing/2014/main" id="{062705BF-A19A-BC41-A2A1-6CA8F2001AAD}"/>
                </a:ext>
              </a:extLst>
            </p:cNvPr>
            <p:cNvSpPr/>
            <p:nvPr/>
          </p:nvSpPr>
          <p:spPr>
            <a:xfrm>
              <a:off x="4232787" y="3429000"/>
              <a:ext cx="336910" cy="33691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140">
              <a:extLst>
                <a:ext uri="{FF2B5EF4-FFF2-40B4-BE49-F238E27FC236}">
                  <a16:creationId xmlns:a16="http://schemas.microsoft.com/office/drawing/2014/main" id="{1EE5891C-5C23-C94B-A0B5-0F8B8938033D}"/>
                </a:ext>
              </a:extLst>
            </p:cNvPr>
            <p:cNvSpPr/>
            <p:nvPr/>
          </p:nvSpPr>
          <p:spPr>
            <a:xfrm>
              <a:off x="4818314" y="3410329"/>
              <a:ext cx="336910" cy="33691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141">
              <a:extLst>
                <a:ext uri="{FF2B5EF4-FFF2-40B4-BE49-F238E27FC236}">
                  <a16:creationId xmlns:a16="http://schemas.microsoft.com/office/drawing/2014/main" id="{975D107A-86C8-DB4C-A51D-75D02D85E6E4}"/>
                </a:ext>
              </a:extLst>
            </p:cNvPr>
            <p:cNvSpPr/>
            <p:nvPr/>
          </p:nvSpPr>
          <p:spPr>
            <a:xfrm>
              <a:off x="4551242" y="3785950"/>
              <a:ext cx="336910" cy="33691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3" name="Straight Connector 142">
              <a:extLst>
                <a:ext uri="{FF2B5EF4-FFF2-40B4-BE49-F238E27FC236}">
                  <a16:creationId xmlns:a16="http://schemas.microsoft.com/office/drawing/2014/main" id="{3104898D-71AC-4243-869E-46EB7C975C84}"/>
                </a:ext>
              </a:extLst>
            </p:cNvPr>
            <p:cNvCxnSpPr/>
            <p:nvPr/>
          </p:nvCxnSpPr>
          <p:spPr>
            <a:xfrm>
              <a:off x="4387865" y="3568257"/>
              <a:ext cx="318455" cy="34858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E0926DB2-0BAB-3D49-BA89-71F6EA1AB131}"/>
                </a:ext>
              </a:extLst>
            </p:cNvPr>
            <p:cNvCxnSpPr>
              <a:cxnSpLocks/>
            </p:cNvCxnSpPr>
            <p:nvPr/>
          </p:nvCxnSpPr>
          <p:spPr>
            <a:xfrm flipV="1">
              <a:off x="4724775" y="3617727"/>
              <a:ext cx="261193" cy="34720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45" name="Group 144">
            <a:extLst>
              <a:ext uri="{FF2B5EF4-FFF2-40B4-BE49-F238E27FC236}">
                <a16:creationId xmlns:a16="http://schemas.microsoft.com/office/drawing/2014/main" id="{A757CB19-6C61-9D40-8A10-A6F0685EF8A6}"/>
              </a:ext>
            </a:extLst>
          </p:cNvPr>
          <p:cNvGrpSpPr/>
          <p:nvPr/>
        </p:nvGrpSpPr>
        <p:grpSpPr>
          <a:xfrm rot="738601">
            <a:off x="4042227" y="3184474"/>
            <a:ext cx="326907" cy="252518"/>
            <a:chOff x="4232787" y="3410329"/>
            <a:chExt cx="922437" cy="712531"/>
          </a:xfrm>
        </p:grpSpPr>
        <p:sp>
          <p:nvSpPr>
            <p:cNvPr id="146" name="Oval 145">
              <a:extLst>
                <a:ext uri="{FF2B5EF4-FFF2-40B4-BE49-F238E27FC236}">
                  <a16:creationId xmlns:a16="http://schemas.microsoft.com/office/drawing/2014/main" id="{3B022659-C118-D344-B5FE-F2E8D64FED44}"/>
                </a:ext>
              </a:extLst>
            </p:cNvPr>
            <p:cNvSpPr/>
            <p:nvPr/>
          </p:nvSpPr>
          <p:spPr>
            <a:xfrm>
              <a:off x="4232787" y="3429000"/>
              <a:ext cx="336910" cy="33691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Oval 146">
              <a:extLst>
                <a:ext uri="{FF2B5EF4-FFF2-40B4-BE49-F238E27FC236}">
                  <a16:creationId xmlns:a16="http://schemas.microsoft.com/office/drawing/2014/main" id="{547BE990-1A21-E44B-8FED-5AEF1C0E46FB}"/>
                </a:ext>
              </a:extLst>
            </p:cNvPr>
            <p:cNvSpPr/>
            <p:nvPr/>
          </p:nvSpPr>
          <p:spPr>
            <a:xfrm>
              <a:off x="4818314" y="3410329"/>
              <a:ext cx="336910" cy="33691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Oval 147">
              <a:extLst>
                <a:ext uri="{FF2B5EF4-FFF2-40B4-BE49-F238E27FC236}">
                  <a16:creationId xmlns:a16="http://schemas.microsoft.com/office/drawing/2014/main" id="{AAD67E01-ECBD-B845-938A-09BC6ED8C6C4}"/>
                </a:ext>
              </a:extLst>
            </p:cNvPr>
            <p:cNvSpPr/>
            <p:nvPr/>
          </p:nvSpPr>
          <p:spPr>
            <a:xfrm>
              <a:off x="4551242" y="3785950"/>
              <a:ext cx="336910" cy="33691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9" name="Straight Connector 148">
              <a:extLst>
                <a:ext uri="{FF2B5EF4-FFF2-40B4-BE49-F238E27FC236}">
                  <a16:creationId xmlns:a16="http://schemas.microsoft.com/office/drawing/2014/main" id="{C2E62EE3-1073-DD4A-9937-5B75C30D14A9}"/>
                </a:ext>
              </a:extLst>
            </p:cNvPr>
            <p:cNvCxnSpPr/>
            <p:nvPr/>
          </p:nvCxnSpPr>
          <p:spPr>
            <a:xfrm>
              <a:off x="4387865" y="3568257"/>
              <a:ext cx="318455" cy="34858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39BF30DA-8941-5449-B2CA-69C13ABBD7C4}"/>
                </a:ext>
              </a:extLst>
            </p:cNvPr>
            <p:cNvCxnSpPr>
              <a:cxnSpLocks/>
            </p:cNvCxnSpPr>
            <p:nvPr/>
          </p:nvCxnSpPr>
          <p:spPr>
            <a:xfrm flipV="1">
              <a:off x="4724775" y="3617727"/>
              <a:ext cx="261193" cy="34720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1F093706-71EA-1748-BAF6-6083078703DC}"/>
              </a:ext>
            </a:extLst>
          </p:cNvPr>
          <p:cNvGrpSpPr/>
          <p:nvPr/>
        </p:nvGrpSpPr>
        <p:grpSpPr>
          <a:xfrm rot="19898157">
            <a:off x="3334291" y="3322780"/>
            <a:ext cx="326907" cy="252518"/>
            <a:chOff x="4232787" y="3410329"/>
            <a:chExt cx="922437" cy="712531"/>
          </a:xfrm>
        </p:grpSpPr>
        <p:sp>
          <p:nvSpPr>
            <p:cNvPr id="152" name="Oval 151">
              <a:extLst>
                <a:ext uri="{FF2B5EF4-FFF2-40B4-BE49-F238E27FC236}">
                  <a16:creationId xmlns:a16="http://schemas.microsoft.com/office/drawing/2014/main" id="{78CC5B61-4536-5C4A-BF45-D1A0CC68DF27}"/>
                </a:ext>
              </a:extLst>
            </p:cNvPr>
            <p:cNvSpPr/>
            <p:nvPr/>
          </p:nvSpPr>
          <p:spPr>
            <a:xfrm>
              <a:off x="4232787" y="3429000"/>
              <a:ext cx="336910" cy="33691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9C2EB95F-367D-E645-BFBD-2E47AA64BF7E}"/>
                </a:ext>
              </a:extLst>
            </p:cNvPr>
            <p:cNvSpPr/>
            <p:nvPr/>
          </p:nvSpPr>
          <p:spPr>
            <a:xfrm>
              <a:off x="4818314" y="3410329"/>
              <a:ext cx="336910" cy="33691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Oval 153">
              <a:extLst>
                <a:ext uri="{FF2B5EF4-FFF2-40B4-BE49-F238E27FC236}">
                  <a16:creationId xmlns:a16="http://schemas.microsoft.com/office/drawing/2014/main" id="{3A8C4880-CE21-D242-92E8-555D0E0F75C2}"/>
                </a:ext>
              </a:extLst>
            </p:cNvPr>
            <p:cNvSpPr/>
            <p:nvPr/>
          </p:nvSpPr>
          <p:spPr>
            <a:xfrm>
              <a:off x="4551242" y="3785950"/>
              <a:ext cx="336910" cy="33691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5" name="Straight Connector 154">
              <a:extLst>
                <a:ext uri="{FF2B5EF4-FFF2-40B4-BE49-F238E27FC236}">
                  <a16:creationId xmlns:a16="http://schemas.microsoft.com/office/drawing/2014/main" id="{960E8827-9420-254D-BE1E-9B22C876ED3A}"/>
                </a:ext>
              </a:extLst>
            </p:cNvPr>
            <p:cNvCxnSpPr/>
            <p:nvPr/>
          </p:nvCxnSpPr>
          <p:spPr>
            <a:xfrm>
              <a:off x="4387865" y="3568257"/>
              <a:ext cx="318455" cy="34858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87C6A296-2FAD-3945-8BA4-A276E9EF6DEA}"/>
                </a:ext>
              </a:extLst>
            </p:cNvPr>
            <p:cNvCxnSpPr>
              <a:cxnSpLocks/>
            </p:cNvCxnSpPr>
            <p:nvPr/>
          </p:nvCxnSpPr>
          <p:spPr>
            <a:xfrm flipV="1">
              <a:off x="4724775" y="3617727"/>
              <a:ext cx="261193" cy="34720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7" name="Group 156">
            <a:extLst>
              <a:ext uri="{FF2B5EF4-FFF2-40B4-BE49-F238E27FC236}">
                <a16:creationId xmlns:a16="http://schemas.microsoft.com/office/drawing/2014/main" id="{F2F98C6D-D4C2-3349-890F-CEF33370CF0B}"/>
              </a:ext>
            </a:extLst>
          </p:cNvPr>
          <p:cNvGrpSpPr/>
          <p:nvPr/>
        </p:nvGrpSpPr>
        <p:grpSpPr>
          <a:xfrm rot="14896778">
            <a:off x="2899371" y="4295635"/>
            <a:ext cx="326907" cy="252518"/>
            <a:chOff x="4232787" y="3410329"/>
            <a:chExt cx="922437" cy="712531"/>
          </a:xfrm>
        </p:grpSpPr>
        <p:sp>
          <p:nvSpPr>
            <p:cNvPr id="158" name="Oval 157">
              <a:extLst>
                <a:ext uri="{FF2B5EF4-FFF2-40B4-BE49-F238E27FC236}">
                  <a16:creationId xmlns:a16="http://schemas.microsoft.com/office/drawing/2014/main" id="{A375A43C-26F1-1142-9B9F-7EF8D13FEED8}"/>
                </a:ext>
              </a:extLst>
            </p:cNvPr>
            <p:cNvSpPr/>
            <p:nvPr/>
          </p:nvSpPr>
          <p:spPr>
            <a:xfrm>
              <a:off x="4232787" y="342900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01442DBB-A8E4-7546-9989-EACABA66B691}"/>
                </a:ext>
              </a:extLst>
            </p:cNvPr>
            <p:cNvSpPr/>
            <p:nvPr/>
          </p:nvSpPr>
          <p:spPr>
            <a:xfrm>
              <a:off x="4818314" y="3410329"/>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Oval 159">
              <a:extLst>
                <a:ext uri="{FF2B5EF4-FFF2-40B4-BE49-F238E27FC236}">
                  <a16:creationId xmlns:a16="http://schemas.microsoft.com/office/drawing/2014/main" id="{DF0E32CC-A269-A24F-9EB0-791AAA2F8B1A}"/>
                </a:ext>
              </a:extLst>
            </p:cNvPr>
            <p:cNvSpPr/>
            <p:nvPr/>
          </p:nvSpPr>
          <p:spPr>
            <a:xfrm>
              <a:off x="4551242" y="378595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1" name="Straight Connector 160">
              <a:extLst>
                <a:ext uri="{FF2B5EF4-FFF2-40B4-BE49-F238E27FC236}">
                  <a16:creationId xmlns:a16="http://schemas.microsoft.com/office/drawing/2014/main" id="{A2CCD69E-5968-B744-93E2-FA29FD440B50}"/>
                </a:ext>
              </a:extLst>
            </p:cNvPr>
            <p:cNvCxnSpPr/>
            <p:nvPr/>
          </p:nvCxnSpPr>
          <p:spPr>
            <a:xfrm>
              <a:off x="4387865" y="3568257"/>
              <a:ext cx="318455" cy="34858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26DC36B1-1492-AE43-A37C-F07F52743E54}"/>
                </a:ext>
              </a:extLst>
            </p:cNvPr>
            <p:cNvCxnSpPr>
              <a:cxnSpLocks/>
            </p:cNvCxnSpPr>
            <p:nvPr/>
          </p:nvCxnSpPr>
          <p:spPr>
            <a:xfrm flipV="1">
              <a:off x="4724775" y="3617727"/>
              <a:ext cx="261193" cy="347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C4CC1736-68B6-8544-960D-3C0E15C417C1}"/>
              </a:ext>
            </a:extLst>
          </p:cNvPr>
          <p:cNvGrpSpPr/>
          <p:nvPr/>
        </p:nvGrpSpPr>
        <p:grpSpPr>
          <a:xfrm rot="13972449">
            <a:off x="3266015" y="4848707"/>
            <a:ext cx="326907" cy="252518"/>
            <a:chOff x="4232787" y="3410329"/>
            <a:chExt cx="922437" cy="712531"/>
          </a:xfrm>
        </p:grpSpPr>
        <p:sp>
          <p:nvSpPr>
            <p:cNvPr id="164" name="Oval 163">
              <a:extLst>
                <a:ext uri="{FF2B5EF4-FFF2-40B4-BE49-F238E27FC236}">
                  <a16:creationId xmlns:a16="http://schemas.microsoft.com/office/drawing/2014/main" id="{67F3464A-5852-AD4D-B1E4-D4C7C1C871ED}"/>
                </a:ext>
              </a:extLst>
            </p:cNvPr>
            <p:cNvSpPr/>
            <p:nvPr/>
          </p:nvSpPr>
          <p:spPr>
            <a:xfrm>
              <a:off x="4232787" y="3429000"/>
              <a:ext cx="336910" cy="33691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A1D09390-9085-4D4E-A934-505D77ED1CC5}"/>
                </a:ext>
              </a:extLst>
            </p:cNvPr>
            <p:cNvSpPr/>
            <p:nvPr/>
          </p:nvSpPr>
          <p:spPr>
            <a:xfrm>
              <a:off x="4818314" y="3410329"/>
              <a:ext cx="336910" cy="33691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Oval 165">
              <a:extLst>
                <a:ext uri="{FF2B5EF4-FFF2-40B4-BE49-F238E27FC236}">
                  <a16:creationId xmlns:a16="http://schemas.microsoft.com/office/drawing/2014/main" id="{9D1A5ACB-5545-9148-B52C-B5B02D882EC3}"/>
                </a:ext>
              </a:extLst>
            </p:cNvPr>
            <p:cNvSpPr/>
            <p:nvPr/>
          </p:nvSpPr>
          <p:spPr>
            <a:xfrm>
              <a:off x="4551242" y="3785950"/>
              <a:ext cx="336910" cy="33691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7" name="Straight Connector 166">
              <a:extLst>
                <a:ext uri="{FF2B5EF4-FFF2-40B4-BE49-F238E27FC236}">
                  <a16:creationId xmlns:a16="http://schemas.microsoft.com/office/drawing/2014/main" id="{3A69743D-EF9C-3E47-9131-9DA15D5E190D}"/>
                </a:ext>
              </a:extLst>
            </p:cNvPr>
            <p:cNvCxnSpPr/>
            <p:nvPr/>
          </p:nvCxnSpPr>
          <p:spPr>
            <a:xfrm>
              <a:off x="4387865" y="3568257"/>
              <a:ext cx="318455" cy="34858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76C00BFB-392E-7742-8086-36DDB0C602C6}"/>
                </a:ext>
              </a:extLst>
            </p:cNvPr>
            <p:cNvCxnSpPr>
              <a:cxnSpLocks/>
            </p:cNvCxnSpPr>
            <p:nvPr/>
          </p:nvCxnSpPr>
          <p:spPr>
            <a:xfrm flipV="1">
              <a:off x="4724775" y="3617727"/>
              <a:ext cx="261193" cy="34720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69" name="Group 168">
            <a:extLst>
              <a:ext uri="{FF2B5EF4-FFF2-40B4-BE49-F238E27FC236}">
                <a16:creationId xmlns:a16="http://schemas.microsoft.com/office/drawing/2014/main" id="{43740B2E-6B3D-3D4F-A996-89328D801305}"/>
              </a:ext>
            </a:extLst>
          </p:cNvPr>
          <p:cNvGrpSpPr/>
          <p:nvPr/>
        </p:nvGrpSpPr>
        <p:grpSpPr>
          <a:xfrm rot="8567257">
            <a:off x="4368655" y="4851627"/>
            <a:ext cx="326907" cy="252518"/>
            <a:chOff x="4232787" y="3410329"/>
            <a:chExt cx="922437" cy="712531"/>
          </a:xfrm>
        </p:grpSpPr>
        <p:sp>
          <p:nvSpPr>
            <p:cNvPr id="170" name="Oval 169">
              <a:extLst>
                <a:ext uri="{FF2B5EF4-FFF2-40B4-BE49-F238E27FC236}">
                  <a16:creationId xmlns:a16="http://schemas.microsoft.com/office/drawing/2014/main" id="{BF7A3D90-2577-9347-9134-610093DFBF50}"/>
                </a:ext>
              </a:extLst>
            </p:cNvPr>
            <p:cNvSpPr/>
            <p:nvPr/>
          </p:nvSpPr>
          <p:spPr>
            <a:xfrm>
              <a:off x="4232787" y="342900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81B238E8-A35D-674F-8245-C24F3D60C1DF}"/>
                </a:ext>
              </a:extLst>
            </p:cNvPr>
            <p:cNvSpPr/>
            <p:nvPr/>
          </p:nvSpPr>
          <p:spPr>
            <a:xfrm>
              <a:off x="4818314" y="3410329"/>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Oval 171">
              <a:extLst>
                <a:ext uri="{FF2B5EF4-FFF2-40B4-BE49-F238E27FC236}">
                  <a16:creationId xmlns:a16="http://schemas.microsoft.com/office/drawing/2014/main" id="{A1B88669-E36D-BF48-88CA-9672EF8E9BAA}"/>
                </a:ext>
              </a:extLst>
            </p:cNvPr>
            <p:cNvSpPr/>
            <p:nvPr/>
          </p:nvSpPr>
          <p:spPr>
            <a:xfrm>
              <a:off x="4551242" y="3785950"/>
              <a:ext cx="336910" cy="336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3" name="Straight Connector 172">
              <a:extLst>
                <a:ext uri="{FF2B5EF4-FFF2-40B4-BE49-F238E27FC236}">
                  <a16:creationId xmlns:a16="http://schemas.microsoft.com/office/drawing/2014/main" id="{78B4B8B9-4830-BF47-9F9A-1A0971690486}"/>
                </a:ext>
              </a:extLst>
            </p:cNvPr>
            <p:cNvCxnSpPr/>
            <p:nvPr/>
          </p:nvCxnSpPr>
          <p:spPr>
            <a:xfrm>
              <a:off x="4387865" y="3568257"/>
              <a:ext cx="318455" cy="34858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BE054F5C-9846-4449-A645-11A917EB4457}"/>
                </a:ext>
              </a:extLst>
            </p:cNvPr>
            <p:cNvCxnSpPr>
              <a:cxnSpLocks/>
            </p:cNvCxnSpPr>
            <p:nvPr/>
          </p:nvCxnSpPr>
          <p:spPr>
            <a:xfrm flipV="1">
              <a:off x="4724775" y="3617727"/>
              <a:ext cx="261193" cy="347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5" name="Group 174">
            <a:extLst>
              <a:ext uri="{FF2B5EF4-FFF2-40B4-BE49-F238E27FC236}">
                <a16:creationId xmlns:a16="http://schemas.microsoft.com/office/drawing/2014/main" id="{29E50F27-FEAE-C247-AF50-D841D675D7A8}"/>
              </a:ext>
            </a:extLst>
          </p:cNvPr>
          <p:cNvGrpSpPr/>
          <p:nvPr/>
        </p:nvGrpSpPr>
        <p:grpSpPr>
          <a:xfrm rot="6526879">
            <a:off x="4666402" y="4413864"/>
            <a:ext cx="326907" cy="252518"/>
            <a:chOff x="4232787" y="3410329"/>
            <a:chExt cx="922437" cy="712531"/>
          </a:xfrm>
        </p:grpSpPr>
        <p:sp>
          <p:nvSpPr>
            <p:cNvPr id="176" name="Oval 175">
              <a:extLst>
                <a:ext uri="{FF2B5EF4-FFF2-40B4-BE49-F238E27FC236}">
                  <a16:creationId xmlns:a16="http://schemas.microsoft.com/office/drawing/2014/main" id="{42A0819D-E1C8-A54B-A8DB-0B5F665150C3}"/>
                </a:ext>
              </a:extLst>
            </p:cNvPr>
            <p:cNvSpPr/>
            <p:nvPr/>
          </p:nvSpPr>
          <p:spPr>
            <a:xfrm>
              <a:off x="4232787" y="3429000"/>
              <a:ext cx="336910" cy="33691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Oval 176">
              <a:extLst>
                <a:ext uri="{FF2B5EF4-FFF2-40B4-BE49-F238E27FC236}">
                  <a16:creationId xmlns:a16="http://schemas.microsoft.com/office/drawing/2014/main" id="{2696259C-ADCF-CC47-8CEB-02BD923F2DB5}"/>
                </a:ext>
              </a:extLst>
            </p:cNvPr>
            <p:cNvSpPr/>
            <p:nvPr/>
          </p:nvSpPr>
          <p:spPr>
            <a:xfrm>
              <a:off x="4818314" y="3410329"/>
              <a:ext cx="336910" cy="33691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Oval 177">
              <a:extLst>
                <a:ext uri="{FF2B5EF4-FFF2-40B4-BE49-F238E27FC236}">
                  <a16:creationId xmlns:a16="http://schemas.microsoft.com/office/drawing/2014/main" id="{F343DE8F-CA10-FD41-BB05-1BA56C5CCC97}"/>
                </a:ext>
              </a:extLst>
            </p:cNvPr>
            <p:cNvSpPr/>
            <p:nvPr/>
          </p:nvSpPr>
          <p:spPr>
            <a:xfrm>
              <a:off x="4551242" y="3785950"/>
              <a:ext cx="336910" cy="33691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9" name="Straight Connector 178">
              <a:extLst>
                <a:ext uri="{FF2B5EF4-FFF2-40B4-BE49-F238E27FC236}">
                  <a16:creationId xmlns:a16="http://schemas.microsoft.com/office/drawing/2014/main" id="{C4C91C22-106D-F847-9500-09A73FB79802}"/>
                </a:ext>
              </a:extLst>
            </p:cNvPr>
            <p:cNvCxnSpPr/>
            <p:nvPr/>
          </p:nvCxnSpPr>
          <p:spPr>
            <a:xfrm>
              <a:off x="4387865" y="3568257"/>
              <a:ext cx="318455" cy="34858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AFAD105A-29A3-CC42-A957-72AE67FAF590}"/>
                </a:ext>
              </a:extLst>
            </p:cNvPr>
            <p:cNvCxnSpPr>
              <a:cxnSpLocks/>
            </p:cNvCxnSpPr>
            <p:nvPr/>
          </p:nvCxnSpPr>
          <p:spPr>
            <a:xfrm flipV="1">
              <a:off x="4724775" y="3617727"/>
              <a:ext cx="261193" cy="34720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81" name="Straight Arrow Connector 180">
            <a:extLst>
              <a:ext uri="{FF2B5EF4-FFF2-40B4-BE49-F238E27FC236}">
                <a16:creationId xmlns:a16="http://schemas.microsoft.com/office/drawing/2014/main" id="{5215761F-085A-7247-B914-37CA5B8D42D0}"/>
              </a:ext>
            </a:extLst>
          </p:cNvPr>
          <p:cNvCxnSpPr/>
          <p:nvPr/>
        </p:nvCxnSpPr>
        <p:spPr>
          <a:xfrm>
            <a:off x="2246978" y="1023316"/>
            <a:ext cx="0" cy="1596083"/>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792B2888-8246-5445-8EB5-DC451C35DDC8}"/>
              </a:ext>
            </a:extLst>
          </p:cNvPr>
          <p:cNvCxnSpPr/>
          <p:nvPr/>
        </p:nvCxnSpPr>
        <p:spPr>
          <a:xfrm>
            <a:off x="5637986" y="1064271"/>
            <a:ext cx="0" cy="1596083"/>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827158B7-ED13-A040-A1A4-E0F080844298}"/>
              </a:ext>
            </a:extLst>
          </p:cNvPr>
          <p:cNvCxnSpPr>
            <a:cxnSpLocks/>
          </p:cNvCxnSpPr>
          <p:nvPr/>
        </p:nvCxnSpPr>
        <p:spPr>
          <a:xfrm>
            <a:off x="3017019" y="1198778"/>
            <a:ext cx="0" cy="825109"/>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26820494-A416-DA4A-8636-35D5E79920DF}"/>
              </a:ext>
            </a:extLst>
          </p:cNvPr>
          <p:cNvCxnSpPr>
            <a:cxnSpLocks/>
          </p:cNvCxnSpPr>
          <p:nvPr/>
        </p:nvCxnSpPr>
        <p:spPr>
          <a:xfrm>
            <a:off x="4781966" y="1261676"/>
            <a:ext cx="0" cy="825109"/>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E3FA3044-40AD-6D4A-ACCC-EB3EF22CE24B}"/>
              </a:ext>
            </a:extLst>
          </p:cNvPr>
          <p:cNvCxnSpPr>
            <a:cxnSpLocks/>
          </p:cNvCxnSpPr>
          <p:nvPr/>
        </p:nvCxnSpPr>
        <p:spPr>
          <a:xfrm>
            <a:off x="3968943" y="1252490"/>
            <a:ext cx="0" cy="609822"/>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id="{349C3CB2-E9A6-C54B-96B1-4081D252A1A4}"/>
              </a:ext>
            </a:extLst>
          </p:cNvPr>
          <p:cNvSpPr txBox="1"/>
          <p:nvPr/>
        </p:nvSpPr>
        <p:spPr>
          <a:xfrm>
            <a:off x="3212164" y="2619399"/>
            <a:ext cx="1599521" cy="425220"/>
          </a:xfrm>
          <a:prstGeom prst="rect">
            <a:avLst/>
          </a:prstGeom>
          <a:solidFill>
            <a:schemeClr val="bg1">
              <a:alpha val="28000"/>
            </a:schemeClr>
          </a:solidFill>
          <a:ln>
            <a:solidFill>
              <a:schemeClr val="bg1"/>
            </a:solidFill>
          </a:ln>
        </p:spPr>
        <p:txBody>
          <a:bodyPr wrap="none" rtlCol="0">
            <a:spAutoFit/>
          </a:bodyPr>
          <a:lstStyle/>
          <a:p>
            <a:pPr algn="ctr"/>
            <a:r>
              <a:rPr lang="en-US" dirty="0">
                <a:solidFill>
                  <a:schemeClr val="bg1"/>
                </a:solidFill>
              </a:rPr>
              <a:t>Atmosphere </a:t>
            </a:r>
          </a:p>
        </p:txBody>
      </p:sp>
      <p:sp>
        <p:nvSpPr>
          <p:cNvPr id="192" name="TextBox 191">
            <a:extLst>
              <a:ext uri="{FF2B5EF4-FFF2-40B4-BE49-F238E27FC236}">
                <a16:creationId xmlns:a16="http://schemas.microsoft.com/office/drawing/2014/main" id="{2021B195-E49D-E847-9386-27D893ACB2B8}"/>
              </a:ext>
            </a:extLst>
          </p:cNvPr>
          <p:cNvSpPr txBox="1"/>
          <p:nvPr/>
        </p:nvSpPr>
        <p:spPr>
          <a:xfrm>
            <a:off x="7273423" y="3207413"/>
            <a:ext cx="3834704" cy="523220"/>
          </a:xfrm>
          <a:prstGeom prst="rect">
            <a:avLst/>
          </a:prstGeom>
          <a:noFill/>
        </p:spPr>
        <p:txBody>
          <a:bodyPr wrap="none" rtlCol="0">
            <a:spAutoFit/>
          </a:bodyPr>
          <a:lstStyle/>
          <a:p>
            <a:pPr algn="l"/>
            <a:r>
              <a:rPr lang="en-US" sz="2800" dirty="0">
                <a:solidFill>
                  <a:schemeClr val="bg1"/>
                </a:solidFill>
                <a:latin typeface="Calibri" panose="020F0502020204030204" pitchFamily="34" charset="0"/>
                <a:cs typeface="Calibri" panose="020F0502020204030204" pitchFamily="34" charset="0"/>
              </a:rPr>
              <a:t>Envelope ⟷ atmosphere</a:t>
            </a:r>
          </a:p>
        </p:txBody>
      </p:sp>
      <p:sp>
        <p:nvSpPr>
          <p:cNvPr id="4" name="TextBox 3">
            <a:extLst>
              <a:ext uri="{FF2B5EF4-FFF2-40B4-BE49-F238E27FC236}">
                <a16:creationId xmlns:a16="http://schemas.microsoft.com/office/drawing/2014/main" id="{A988C876-AFB4-854D-BA4C-1ECCD026818C}"/>
              </a:ext>
            </a:extLst>
          </p:cNvPr>
          <p:cNvSpPr txBox="1"/>
          <p:nvPr/>
        </p:nvSpPr>
        <p:spPr>
          <a:xfrm>
            <a:off x="6311035" y="4359118"/>
            <a:ext cx="5939254" cy="2246769"/>
          </a:xfrm>
          <a:prstGeom prst="rect">
            <a:avLst/>
          </a:prstGeom>
          <a:noFill/>
        </p:spPr>
        <p:txBody>
          <a:bodyPr wrap="square" rtlCol="0">
            <a:spAutoFit/>
          </a:bodyPr>
          <a:lstStyle/>
          <a:p>
            <a:r>
              <a:rPr lang="en-US" sz="3500" dirty="0">
                <a:solidFill>
                  <a:schemeClr val="bg1"/>
                </a:solidFill>
                <a:latin typeface="Helvetica" pitchFamily="2" charset="0"/>
              </a:rPr>
              <a:t>Two keys: </a:t>
            </a:r>
          </a:p>
          <a:p>
            <a:pPr marL="514350" indent="-514350">
              <a:buAutoNum type="arabicParenR"/>
            </a:pPr>
            <a:r>
              <a:rPr lang="en-US" sz="3500" dirty="0">
                <a:solidFill>
                  <a:schemeClr val="bg1"/>
                </a:solidFill>
                <a:latin typeface="Helvetica" pitchFamily="2" charset="0"/>
              </a:rPr>
              <a:t>Multiple species resolved in longitude (time)…</a:t>
            </a:r>
          </a:p>
          <a:p>
            <a:pPr marL="514350" indent="-514350">
              <a:buAutoNum type="arabicParenR"/>
            </a:pPr>
            <a:r>
              <a:rPr lang="en-US" sz="3500" dirty="0">
                <a:solidFill>
                  <a:schemeClr val="bg1"/>
                </a:solidFill>
                <a:latin typeface="Helvetica" pitchFamily="2" charset="0"/>
              </a:rPr>
              <a:t>For many planets.</a:t>
            </a:r>
          </a:p>
        </p:txBody>
      </p:sp>
      <p:sp>
        <p:nvSpPr>
          <p:cNvPr id="5" name="Rectangle 4">
            <a:extLst>
              <a:ext uri="{FF2B5EF4-FFF2-40B4-BE49-F238E27FC236}">
                <a16:creationId xmlns:a16="http://schemas.microsoft.com/office/drawing/2014/main" id="{02689D1B-10C1-F041-828C-0CAE6D26B18E}"/>
              </a:ext>
            </a:extLst>
          </p:cNvPr>
          <p:cNvSpPr/>
          <p:nvPr/>
        </p:nvSpPr>
        <p:spPr>
          <a:xfrm>
            <a:off x="5823600" y="1698594"/>
            <a:ext cx="6225824" cy="374591"/>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7" name="Straight Connector 186">
            <a:extLst>
              <a:ext uri="{FF2B5EF4-FFF2-40B4-BE49-F238E27FC236}">
                <a16:creationId xmlns:a16="http://schemas.microsoft.com/office/drawing/2014/main" id="{ED5DD8B9-4E63-694A-A069-89305BF45A06}"/>
              </a:ext>
            </a:extLst>
          </p:cNvPr>
          <p:cNvCxnSpPr>
            <a:cxnSpLocks/>
          </p:cNvCxnSpPr>
          <p:nvPr/>
        </p:nvCxnSpPr>
        <p:spPr>
          <a:xfrm flipV="1">
            <a:off x="4625430" y="2082048"/>
            <a:ext cx="1734137" cy="2089441"/>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
        <p:nvSpPr>
          <p:cNvPr id="194" name="Rectangle 193">
            <a:extLst>
              <a:ext uri="{FF2B5EF4-FFF2-40B4-BE49-F238E27FC236}">
                <a16:creationId xmlns:a16="http://schemas.microsoft.com/office/drawing/2014/main" id="{FEFB9659-8FB4-B04F-B7DA-1C82B97D87F7}"/>
              </a:ext>
            </a:extLst>
          </p:cNvPr>
          <p:cNvSpPr/>
          <p:nvPr/>
        </p:nvSpPr>
        <p:spPr>
          <a:xfrm>
            <a:off x="5853106" y="1219275"/>
            <a:ext cx="6196320" cy="406200"/>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1" name="Straight Connector 190">
            <a:extLst>
              <a:ext uri="{FF2B5EF4-FFF2-40B4-BE49-F238E27FC236}">
                <a16:creationId xmlns:a16="http://schemas.microsoft.com/office/drawing/2014/main" id="{144F1A81-2D0B-0443-900B-484255774C16}"/>
              </a:ext>
            </a:extLst>
          </p:cNvPr>
          <p:cNvCxnSpPr>
            <a:cxnSpLocks/>
            <a:endCxn id="194" idx="1"/>
          </p:cNvCxnSpPr>
          <p:nvPr/>
        </p:nvCxnSpPr>
        <p:spPr>
          <a:xfrm flipV="1">
            <a:off x="4414458" y="1422375"/>
            <a:ext cx="1438648" cy="1791313"/>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96" name="TextBox 195">
            <a:extLst>
              <a:ext uri="{FF2B5EF4-FFF2-40B4-BE49-F238E27FC236}">
                <a16:creationId xmlns:a16="http://schemas.microsoft.com/office/drawing/2014/main" id="{D5D28B1E-092D-374A-BF91-BD2F08335A0F}"/>
              </a:ext>
            </a:extLst>
          </p:cNvPr>
          <p:cNvSpPr txBox="1"/>
          <p:nvPr/>
        </p:nvSpPr>
        <p:spPr>
          <a:xfrm>
            <a:off x="7182155" y="2475829"/>
            <a:ext cx="3826689" cy="523220"/>
          </a:xfrm>
          <a:prstGeom prst="rect">
            <a:avLst/>
          </a:prstGeom>
          <a:noFill/>
          <a:ln w="63500">
            <a:solidFill>
              <a:schemeClr val="bg1"/>
            </a:solidFill>
          </a:ln>
        </p:spPr>
        <p:txBody>
          <a:bodyPr wrap="none" rtlCol="0">
            <a:spAutoFit/>
          </a:bodyPr>
          <a:lstStyle/>
          <a:p>
            <a:pPr algn="l"/>
            <a:r>
              <a:rPr lang="en-US" sz="2800" dirty="0">
                <a:solidFill>
                  <a:schemeClr val="bg1"/>
                </a:solidFill>
                <a:latin typeface="Calibri" panose="020F0502020204030204" pitchFamily="34" charset="0"/>
                <a:cs typeface="Calibri" panose="020F0502020204030204" pitchFamily="34" charset="0"/>
              </a:rPr>
              <a:t>Condensates and rainout</a:t>
            </a:r>
          </a:p>
        </p:txBody>
      </p:sp>
      <p:cxnSp>
        <p:nvCxnSpPr>
          <p:cNvPr id="198" name="Straight Connector 197">
            <a:extLst>
              <a:ext uri="{FF2B5EF4-FFF2-40B4-BE49-F238E27FC236}">
                <a16:creationId xmlns:a16="http://schemas.microsoft.com/office/drawing/2014/main" id="{375B6D9D-27E7-8141-AA52-2E061995702B}"/>
              </a:ext>
            </a:extLst>
          </p:cNvPr>
          <p:cNvCxnSpPr/>
          <p:nvPr/>
        </p:nvCxnSpPr>
        <p:spPr>
          <a:xfrm flipV="1">
            <a:off x="8992077" y="2999049"/>
            <a:ext cx="0" cy="404107"/>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00" name="TextBox 199">
            <a:extLst>
              <a:ext uri="{FF2B5EF4-FFF2-40B4-BE49-F238E27FC236}">
                <a16:creationId xmlns:a16="http://schemas.microsoft.com/office/drawing/2014/main" id="{A48B4B2D-A68E-F943-BAD9-5964FEE74CAE}"/>
              </a:ext>
            </a:extLst>
          </p:cNvPr>
          <p:cNvSpPr txBox="1"/>
          <p:nvPr/>
        </p:nvSpPr>
        <p:spPr>
          <a:xfrm>
            <a:off x="8291944" y="3823779"/>
            <a:ext cx="1289135" cy="523220"/>
          </a:xfrm>
          <a:prstGeom prst="rect">
            <a:avLst/>
          </a:prstGeom>
          <a:noFill/>
          <a:ln w="63500">
            <a:solidFill>
              <a:schemeClr val="bg1"/>
            </a:solidFill>
          </a:ln>
        </p:spPr>
        <p:txBody>
          <a:bodyPr wrap="none" rtlCol="0">
            <a:spAutoFit/>
          </a:bodyPr>
          <a:lstStyle/>
          <a:p>
            <a:pPr algn="l"/>
            <a:r>
              <a:rPr lang="en-US" sz="2800" dirty="0">
                <a:solidFill>
                  <a:schemeClr val="bg1"/>
                </a:solidFill>
                <a:latin typeface="Calibri" panose="020F0502020204030204" pitchFamily="34" charset="0"/>
                <a:cs typeface="Calibri" panose="020F0502020204030204" pitchFamily="34" charset="0"/>
              </a:rPr>
              <a:t>Climate</a:t>
            </a:r>
          </a:p>
        </p:txBody>
      </p:sp>
      <p:cxnSp>
        <p:nvCxnSpPr>
          <p:cNvPr id="201" name="Straight Connector 200">
            <a:extLst>
              <a:ext uri="{FF2B5EF4-FFF2-40B4-BE49-F238E27FC236}">
                <a16:creationId xmlns:a16="http://schemas.microsoft.com/office/drawing/2014/main" id="{9655FED2-4254-BC41-9BDC-E74A58989D05}"/>
              </a:ext>
            </a:extLst>
          </p:cNvPr>
          <p:cNvCxnSpPr/>
          <p:nvPr/>
        </p:nvCxnSpPr>
        <p:spPr>
          <a:xfrm flipV="1">
            <a:off x="8992077" y="3385144"/>
            <a:ext cx="0" cy="404107"/>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5" name="Group 204">
            <a:extLst>
              <a:ext uri="{FF2B5EF4-FFF2-40B4-BE49-F238E27FC236}">
                <a16:creationId xmlns:a16="http://schemas.microsoft.com/office/drawing/2014/main" id="{8F31E37D-9FE6-A34F-AC46-ACFE58253B5E}"/>
              </a:ext>
            </a:extLst>
          </p:cNvPr>
          <p:cNvGrpSpPr/>
          <p:nvPr/>
        </p:nvGrpSpPr>
        <p:grpSpPr>
          <a:xfrm>
            <a:off x="1822507" y="2461922"/>
            <a:ext cx="3566537" cy="3451390"/>
            <a:chOff x="1577266" y="2169337"/>
            <a:chExt cx="2993592" cy="2896943"/>
          </a:xfrm>
        </p:grpSpPr>
        <p:sp>
          <p:nvSpPr>
            <p:cNvPr id="202" name="Block Arc 201">
              <a:extLst>
                <a:ext uri="{FF2B5EF4-FFF2-40B4-BE49-F238E27FC236}">
                  <a16:creationId xmlns:a16="http://schemas.microsoft.com/office/drawing/2014/main" id="{CFB2F8EA-0813-4843-8A0B-9B80069CD746}"/>
                </a:ext>
              </a:extLst>
            </p:cNvPr>
            <p:cNvSpPr/>
            <p:nvPr/>
          </p:nvSpPr>
          <p:spPr>
            <a:xfrm>
              <a:off x="1673915" y="2169337"/>
              <a:ext cx="2896943" cy="2896943"/>
            </a:xfrm>
            <a:prstGeom prst="blockArc">
              <a:avLst>
                <a:gd name="adj1" fmla="val 9392556"/>
                <a:gd name="adj2" fmla="val 11861066"/>
                <a:gd name="adj3" fmla="val 58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3" name="Triangle 202">
              <a:extLst>
                <a:ext uri="{FF2B5EF4-FFF2-40B4-BE49-F238E27FC236}">
                  <a16:creationId xmlns:a16="http://schemas.microsoft.com/office/drawing/2014/main" id="{0BC84DBD-0B25-634B-B60E-C04732FFA703}"/>
                </a:ext>
              </a:extLst>
            </p:cNvPr>
            <p:cNvSpPr/>
            <p:nvPr/>
          </p:nvSpPr>
          <p:spPr>
            <a:xfrm rot="9602915">
              <a:off x="1669391" y="4038316"/>
              <a:ext cx="450905" cy="3536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extBox 203">
              <a:extLst>
                <a:ext uri="{FF2B5EF4-FFF2-40B4-BE49-F238E27FC236}">
                  <a16:creationId xmlns:a16="http://schemas.microsoft.com/office/drawing/2014/main" id="{D35EA3E8-F7C4-364C-AB3A-FDE0B142EDCA}"/>
                </a:ext>
              </a:extLst>
            </p:cNvPr>
            <p:cNvSpPr txBox="1"/>
            <p:nvPr/>
          </p:nvSpPr>
          <p:spPr>
            <a:xfrm rot="5400000">
              <a:off x="1393882" y="3520210"/>
              <a:ext cx="736099" cy="369332"/>
            </a:xfrm>
            <a:prstGeom prst="rect">
              <a:avLst/>
            </a:prstGeom>
            <a:noFill/>
          </p:spPr>
          <p:txBody>
            <a:bodyPr wrap="square" rtlCol="0">
              <a:spAutoFit/>
            </a:bodyPr>
            <a:lstStyle/>
            <a:p>
              <a:r>
                <a:rPr lang="en-US" dirty="0"/>
                <a:t>winds</a:t>
              </a:r>
            </a:p>
          </p:txBody>
        </p:sp>
      </p:grpSp>
    </p:spTree>
    <p:extLst>
      <p:ext uri="{BB962C8B-B14F-4D97-AF65-F5344CB8AC3E}">
        <p14:creationId xmlns:p14="http://schemas.microsoft.com/office/powerpoint/2010/main" val="287697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3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5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9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2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3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7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4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9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9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9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0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00"/>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0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p:bldP spid="4" grpId="0"/>
      <p:bldP spid="196" grpId="0" animBg="1"/>
      <p:bldP spid="20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887D9AA-6833-FD4C-92A5-9419971723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3902">
            <a:off x="-553064" y="4452976"/>
            <a:ext cx="5286842" cy="2965037"/>
          </a:xfrm>
          <a:prstGeom prst="rect">
            <a:avLst/>
          </a:prstGeom>
        </p:spPr>
      </p:pic>
      <p:sp>
        <p:nvSpPr>
          <p:cNvPr id="2" name="Title 1">
            <a:extLst>
              <a:ext uri="{FF2B5EF4-FFF2-40B4-BE49-F238E27FC236}">
                <a16:creationId xmlns:a16="http://schemas.microsoft.com/office/drawing/2014/main" id="{9768FA60-F75D-DE47-9489-A460694752A1}"/>
              </a:ext>
            </a:extLst>
          </p:cNvPr>
          <p:cNvSpPr>
            <a:spLocks noGrp="1"/>
          </p:cNvSpPr>
          <p:nvPr>
            <p:ph type="title"/>
          </p:nvPr>
        </p:nvSpPr>
        <p:spPr/>
        <p:txBody>
          <a:bodyPr>
            <a:normAutofit/>
          </a:bodyPr>
          <a:lstStyle/>
          <a:p>
            <a:r>
              <a:rPr lang="en-US" dirty="0">
                <a:solidFill>
                  <a:schemeClr val="bg1"/>
                </a:solidFill>
              </a:rPr>
              <a:t>End of  2020s: prospects for (U)HJs characterization</a:t>
            </a:r>
          </a:p>
        </p:txBody>
      </p:sp>
      <p:pic>
        <p:nvPicPr>
          <p:cNvPr id="9" name="Picture 8">
            <a:extLst>
              <a:ext uri="{FF2B5EF4-FFF2-40B4-BE49-F238E27FC236}">
                <a16:creationId xmlns:a16="http://schemas.microsoft.com/office/drawing/2014/main" id="{3FE0BD1C-7588-2240-ABF3-C0C074F3A704}"/>
              </a:ext>
            </a:extLst>
          </p:cNvPr>
          <p:cNvPicPr>
            <a:picLocks noChangeAspect="1"/>
          </p:cNvPicPr>
          <p:nvPr/>
        </p:nvPicPr>
        <p:blipFill rotWithShape="1">
          <a:blip r:embed="rId3"/>
          <a:srcRect t="8230"/>
          <a:stretch/>
        </p:blipFill>
        <p:spPr>
          <a:xfrm>
            <a:off x="405559" y="922506"/>
            <a:ext cx="7022614" cy="2802466"/>
          </a:xfrm>
          <a:prstGeom prst="rect">
            <a:avLst/>
          </a:prstGeom>
        </p:spPr>
      </p:pic>
      <p:cxnSp>
        <p:nvCxnSpPr>
          <p:cNvPr id="13" name="Straight Arrow Connector 12">
            <a:extLst>
              <a:ext uri="{FF2B5EF4-FFF2-40B4-BE49-F238E27FC236}">
                <a16:creationId xmlns:a16="http://schemas.microsoft.com/office/drawing/2014/main" id="{7C8A5097-5314-2B4E-BFCB-01D40593114C}"/>
              </a:ext>
            </a:extLst>
          </p:cNvPr>
          <p:cNvCxnSpPr>
            <a:cxnSpLocks/>
          </p:cNvCxnSpPr>
          <p:nvPr/>
        </p:nvCxnSpPr>
        <p:spPr>
          <a:xfrm>
            <a:off x="2156705" y="4148666"/>
            <a:ext cx="1881895"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0C392BA-6467-2645-98EC-BF09DC52DD2B}"/>
              </a:ext>
            </a:extLst>
          </p:cNvPr>
          <p:cNvCxnSpPr>
            <a:cxnSpLocks/>
            <a:stCxn id="11" idx="0"/>
          </p:cNvCxnSpPr>
          <p:nvPr/>
        </p:nvCxnSpPr>
        <p:spPr>
          <a:xfrm flipV="1">
            <a:off x="2156705" y="4417333"/>
            <a:ext cx="5271468" cy="37128"/>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A14740C-1264-1642-A672-9E43B3592C65}"/>
              </a:ext>
            </a:extLst>
          </p:cNvPr>
          <p:cNvSpPr txBox="1"/>
          <p:nvPr/>
        </p:nvSpPr>
        <p:spPr>
          <a:xfrm>
            <a:off x="4086271" y="3860245"/>
            <a:ext cx="2617768" cy="523220"/>
          </a:xfrm>
          <a:prstGeom prst="rect">
            <a:avLst/>
          </a:prstGeom>
          <a:noFill/>
        </p:spPr>
        <p:txBody>
          <a:bodyPr wrap="none" rtlCol="0">
            <a:spAutoFit/>
          </a:bodyPr>
          <a:lstStyle/>
          <a:p>
            <a:pPr algn="l"/>
            <a:r>
              <a:rPr lang="en-US" sz="2800" dirty="0">
                <a:solidFill>
                  <a:srgbClr val="238BC3"/>
                </a:solidFill>
                <a:latin typeface="Garamond" panose="02020404030301010803" pitchFamily="18" charset="0"/>
              </a:rPr>
              <a:t>VLT</a:t>
            </a:r>
            <a:r>
              <a:rPr lang="en-US" sz="2800" dirty="0">
                <a:latin typeface="Garamond" panose="02020404030301010803" pitchFamily="18" charset="0"/>
              </a:rPr>
              <a:t> </a:t>
            </a:r>
            <a:r>
              <a:rPr lang="en-US" sz="2800" dirty="0">
                <a:solidFill>
                  <a:srgbClr val="238BC3"/>
                </a:solidFill>
                <a:latin typeface="Garamond" panose="02020404030301010803" pitchFamily="18" charset="0"/>
              </a:rPr>
              <a:t>ESPRESSO</a:t>
            </a:r>
          </a:p>
        </p:txBody>
      </p:sp>
      <p:sp>
        <p:nvSpPr>
          <p:cNvPr id="20" name="TextBox 19">
            <a:extLst>
              <a:ext uri="{FF2B5EF4-FFF2-40B4-BE49-F238E27FC236}">
                <a16:creationId xmlns:a16="http://schemas.microsoft.com/office/drawing/2014/main" id="{FD0F6424-8AD2-D446-91A5-6C5ECAF5D168}"/>
              </a:ext>
            </a:extLst>
          </p:cNvPr>
          <p:cNvSpPr txBox="1"/>
          <p:nvPr/>
        </p:nvSpPr>
        <p:spPr>
          <a:xfrm>
            <a:off x="4086271" y="4451200"/>
            <a:ext cx="1947713" cy="523220"/>
          </a:xfrm>
          <a:prstGeom prst="rect">
            <a:avLst/>
          </a:prstGeom>
          <a:noFill/>
        </p:spPr>
        <p:txBody>
          <a:bodyPr wrap="none" rtlCol="0">
            <a:spAutoFit/>
          </a:bodyPr>
          <a:lstStyle/>
          <a:p>
            <a:pPr algn="l"/>
            <a:r>
              <a:rPr lang="en-US" sz="2800" dirty="0">
                <a:solidFill>
                  <a:srgbClr val="FF0000"/>
                </a:solidFill>
                <a:latin typeface="Garamond" panose="02020404030301010803" pitchFamily="18" charset="0"/>
              </a:rPr>
              <a:t>ELT HIRES</a:t>
            </a:r>
          </a:p>
        </p:txBody>
      </p:sp>
      <p:sp>
        <p:nvSpPr>
          <p:cNvPr id="22" name="TextBox 21">
            <a:extLst>
              <a:ext uri="{FF2B5EF4-FFF2-40B4-BE49-F238E27FC236}">
                <a16:creationId xmlns:a16="http://schemas.microsoft.com/office/drawing/2014/main" id="{7C649757-3BA7-6644-9056-7FDF620C59BF}"/>
              </a:ext>
            </a:extLst>
          </p:cNvPr>
          <p:cNvSpPr txBox="1"/>
          <p:nvPr/>
        </p:nvSpPr>
        <p:spPr>
          <a:xfrm>
            <a:off x="8407038" y="2363351"/>
            <a:ext cx="2702728" cy="954107"/>
          </a:xfrm>
          <a:prstGeom prst="rect">
            <a:avLst/>
          </a:prstGeom>
          <a:noFill/>
        </p:spPr>
        <p:txBody>
          <a:bodyPr wrap="none" rtlCol="0">
            <a:spAutoFit/>
          </a:bodyPr>
          <a:lstStyle/>
          <a:p>
            <a:pPr algn="l"/>
            <a:r>
              <a:rPr lang="en-US" sz="2800" dirty="0">
                <a:solidFill>
                  <a:schemeClr val="bg1"/>
                </a:solidFill>
                <a:latin typeface="Garamond" panose="02020404030301010803" pitchFamily="18" charset="0"/>
              </a:rPr>
              <a:t>Fe I in KELT-9b: </a:t>
            </a:r>
          </a:p>
          <a:p>
            <a:pPr algn="l"/>
            <a:r>
              <a:rPr lang="en-US" sz="2800" dirty="0">
                <a:solidFill>
                  <a:schemeClr val="bg1"/>
                </a:solidFill>
                <a:latin typeface="Garamond" panose="02020404030301010803" pitchFamily="18" charset="0"/>
              </a:rPr>
              <a:t>&gt; 50σ in 6 hours</a:t>
            </a:r>
          </a:p>
        </p:txBody>
      </p:sp>
      <p:sp>
        <p:nvSpPr>
          <p:cNvPr id="24" name="TextBox 23">
            <a:extLst>
              <a:ext uri="{FF2B5EF4-FFF2-40B4-BE49-F238E27FC236}">
                <a16:creationId xmlns:a16="http://schemas.microsoft.com/office/drawing/2014/main" id="{530D8819-4E68-BB45-AEFF-765DAFBEA81C}"/>
              </a:ext>
            </a:extLst>
          </p:cNvPr>
          <p:cNvSpPr txBox="1"/>
          <p:nvPr/>
        </p:nvSpPr>
        <p:spPr>
          <a:xfrm>
            <a:off x="4006476" y="1170134"/>
            <a:ext cx="699935" cy="523220"/>
          </a:xfrm>
          <a:prstGeom prst="rect">
            <a:avLst/>
          </a:prstGeom>
          <a:noFill/>
        </p:spPr>
        <p:txBody>
          <a:bodyPr wrap="none" rtlCol="0">
            <a:spAutoFit/>
          </a:bodyPr>
          <a:lstStyle/>
          <a:p>
            <a:pPr algn="l"/>
            <a:r>
              <a:rPr lang="en-US" sz="2800" dirty="0">
                <a:solidFill>
                  <a:srgbClr val="FF7F0C"/>
                </a:solidFill>
                <a:latin typeface="Garamond" panose="02020404030301010803" pitchFamily="18" charset="0"/>
              </a:rPr>
              <a:t>VO</a:t>
            </a:r>
          </a:p>
        </p:txBody>
      </p:sp>
      <p:sp>
        <p:nvSpPr>
          <p:cNvPr id="25" name="TextBox 24">
            <a:extLst>
              <a:ext uri="{FF2B5EF4-FFF2-40B4-BE49-F238E27FC236}">
                <a16:creationId xmlns:a16="http://schemas.microsoft.com/office/drawing/2014/main" id="{08AB7E91-1448-5049-A88F-5480C657C709}"/>
              </a:ext>
            </a:extLst>
          </p:cNvPr>
          <p:cNvSpPr txBox="1"/>
          <p:nvPr/>
        </p:nvSpPr>
        <p:spPr>
          <a:xfrm>
            <a:off x="1946042" y="966489"/>
            <a:ext cx="519951" cy="523220"/>
          </a:xfrm>
          <a:prstGeom prst="rect">
            <a:avLst/>
          </a:prstGeom>
          <a:noFill/>
        </p:spPr>
        <p:txBody>
          <a:bodyPr wrap="none" rtlCol="0">
            <a:spAutoFit/>
          </a:bodyPr>
          <a:lstStyle/>
          <a:p>
            <a:pPr algn="l"/>
            <a:r>
              <a:rPr lang="en-US" sz="2800" dirty="0">
                <a:solidFill>
                  <a:srgbClr val="00B050"/>
                </a:solidFill>
                <a:latin typeface="Garamond" panose="02020404030301010803" pitchFamily="18" charset="0"/>
              </a:rPr>
              <a:t>Fe</a:t>
            </a:r>
          </a:p>
        </p:txBody>
      </p:sp>
      <p:sp>
        <p:nvSpPr>
          <p:cNvPr id="31" name="TextBox 30">
            <a:extLst>
              <a:ext uri="{FF2B5EF4-FFF2-40B4-BE49-F238E27FC236}">
                <a16:creationId xmlns:a16="http://schemas.microsoft.com/office/drawing/2014/main" id="{D06EB1F4-37F6-FB49-8880-E8DDB7B517A1}"/>
              </a:ext>
            </a:extLst>
          </p:cNvPr>
          <p:cNvSpPr txBox="1"/>
          <p:nvPr/>
        </p:nvSpPr>
        <p:spPr>
          <a:xfrm>
            <a:off x="2542051" y="965986"/>
            <a:ext cx="1111202" cy="954107"/>
          </a:xfrm>
          <a:prstGeom prst="rect">
            <a:avLst/>
          </a:prstGeom>
          <a:noFill/>
        </p:spPr>
        <p:txBody>
          <a:bodyPr wrap="none" rtlCol="0">
            <a:spAutoFit/>
          </a:bodyPr>
          <a:lstStyle/>
          <a:p>
            <a:pPr algn="l"/>
            <a:r>
              <a:rPr lang="en-US" sz="2800" dirty="0">
                <a:solidFill>
                  <a:srgbClr val="9467BD"/>
                </a:solidFill>
                <a:latin typeface="Garamond" panose="02020404030301010803" pitchFamily="18" charset="0"/>
              </a:rPr>
              <a:t>Other </a:t>
            </a:r>
          </a:p>
          <a:p>
            <a:pPr algn="l"/>
            <a:r>
              <a:rPr lang="en-US" sz="2800" dirty="0">
                <a:solidFill>
                  <a:srgbClr val="9467BD"/>
                </a:solidFill>
                <a:latin typeface="Garamond" panose="02020404030301010803" pitchFamily="18" charset="0"/>
              </a:rPr>
              <a:t>atoms</a:t>
            </a:r>
          </a:p>
        </p:txBody>
      </p:sp>
      <p:sp>
        <p:nvSpPr>
          <p:cNvPr id="32" name="TextBox 31">
            <a:extLst>
              <a:ext uri="{FF2B5EF4-FFF2-40B4-BE49-F238E27FC236}">
                <a16:creationId xmlns:a16="http://schemas.microsoft.com/office/drawing/2014/main" id="{C4454A48-7433-C347-B861-4CB4DBAF9F1B}"/>
              </a:ext>
            </a:extLst>
          </p:cNvPr>
          <p:cNvSpPr txBox="1"/>
          <p:nvPr/>
        </p:nvSpPr>
        <p:spPr>
          <a:xfrm>
            <a:off x="4936495" y="995844"/>
            <a:ext cx="2438553" cy="523220"/>
          </a:xfrm>
          <a:prstGeom prst="rect">
            <a:avLst/>
          </a:prstGeom>
          <a:noFill/>
        </p:spPr>
        <p:txBody>
          <a:bodyPr wrap="none" rtlCol="0">
            <a:spAutoFit/>
          </a:bodyPr>
          <a:lstStyle/>
          <a:p>
            <a:pPr algn="l"/>
            <a:r>
              <a:rPr lang="en-US" sz="2800" dirty="0">
                <a:solidFill>
                  <a:srgbClr val="238BC3"/>
                </a:solidFill>
                <a:latin typeface="Garamond" panose="02020404030301010803" pitchFamily="18" charset="0"/>
              </a:rPr>
              <a:t>H</a:t>
            </a:r>
            <a:r>
              <a:rPr lang="en-US" sz="2800" baseline="-25000" dirty="0">
                <a:solidFill>
                  <a:srgbClr val="238BC3"/>
                </a:solidFill>
                <a:latin typeface="Garamond" panose="02020404030301010803" pitchFamily="18" charset="0"/>
              </a:rPr>
              <a:t>2</a:t>
            </a:r>
            <a:r>
              <a:rPr lang="en-US" sz="2800" dirty="0">
                <a:solidFill>
                  <a:srgbClr val="238BC3"/>
                </a:solidFill>
                <a:latin typeface="Garamond" panose="02020404030301010803" pitchFamily="18" charset="0"/>
              </a:rPr>
              <a:t>O + Rayleigh</a:t>
            </a:r>
          </a:p>
        </p:txBody>
      </p:sp>
      <p:sp>
        <p:nvSpPr>
          <p:cNvPr id="33" name="TextBox 32">
            <a:extLst>
              <a:ext uri="{FF2B5EF4-FFF2-40B4-BE49-F238E27FC236}">
                <a16:creationId xmlns:a16="http://schemas.microsoft.com/office/drawing/2014/main" id="{801F3699-A7E0-B144-B2FB-B21BD8579428}"/>
              </a:ext>
            </a:extLst>
          </p:cNvPr>
          <p:cNvSpPr txBox="1"/>
          <p:nvPr/>
        </p:nvSpPr>
        <p:spPr>
          <a:xfrm>
            <a:off x="368894" y="3706456"/>
            <a:ext cx="2484078" cy="400110"/>
          </a:xfrm>
          <a:prstGeom prst="rect">
            <a:avLst/>
          </a:prstGeom>
          <a:noFill/>
        </p:spPr>
        <p:txBody>
          <a:bodyPr wrap="none" rtlCol="0">
            <a:spAutoFit/>
          </a:bodyPr>
          <a:lstStyle/>
          <a:p>
            <a:pPr algn="l"/>
            <a:r>
              <a:rPr lang="en-US" sz="2000" dirty="0" err="1">
                <a:solidFill>
                  <a:schemeClr val="bg1"/>
                </a:solidFill>
                <a:latin typeface="Garamond" panose="02020404030301010803" pitchFamily="18" charset="0"/>
              </a:rPr>
              <a:t>Lothringer</a:t>
            </a:r>
            <a:r>
              <a:rPr lang="en-US" sz="2000" dirty="0">
                <a:solidFill>
                  <a:schemeClr val="bg1"/>
                </a:solidFill>
                <a:latin typeface="Garamond" panose="02020404030301010803" pitchFamily="18" charset="0"/>
              </a:rPr>
              <a:t> et al. (2021)</a:t>
            </a:r>
          </a:p>
        </p:txBody>
      </p:sp>
      <p:sp>
        <p:nvSpPr>
          <p:cNvPr id="34" name="Rectangle 33">
            <a:extLst>
              <a:ext uri="{FF2B5EF4-FFF2-40B4-BE49-F238E27FC236}">
                <a16:creationId xmlns:a16="http://schemas.microsoft.com/office/drawing/2014/main" id="{608168CD-CF52-0940-B674-740479527777}"/>
              </a:ext>
            </a:extLst>
          </p:cNvPr>
          <p:cNvSpPr/>
          <p:nvPr/>
        </p:nvSpPr>
        <p:spPr>
          <a:xfrm>
            <a:off x="4704273" y="5169658"/>
            <a:ext cx="6649527" cy="1384995"/>
          </a:xfrm>
          <a:prstGeom prst="rect">
            <a:avLst/>
          </a:prstGeom>
        </p:spPr>
        <p:txBody>
          <a:bodyPr wrap="square">
            <a:spAutoFit/>
          </a:bodyPr>
          <a:lstStyle/>
          <a:p>
            <a:r>
              <a:rPr lang="en-US" sz="2800" dirty="0">
                <a:solidFill>
                  <a:srgbClr val="FFFF00"/>
                </a:solidFill>
                <a:latin typeface="Garamond" panose="02020404030301010803" pitchFamily="18" charset="0"/>
              </a:rPr>
              <a:t>1) Deep characterization of tens of (U)HJs </a:t>
            </a:r>
          </a:p>
          <a:p>
            <a:r>
              <a:rPr lang="en-US" sz="2800" dirty="0">
                <a:solidFill>
                  <a:srgbClr val="FFFF00"/>
                </a:solidFill>
                <a:latin typeface="Garamond" panose="02020404030301010803" pitchFamily="18" charset="0"/>
              </a:rPr>
              <a:t>(chemistry, weather, TP)</a:t>
            </a:r>
          </a:p>
          <a:p>
            <a:r>
              <a:rPr lang="en-US" sz="2800" dirty="0">
                <a:solidFill>
                  <a:srgbClr val="FFFF00"/>
                </a:solidFill>
                <a:latin typeface="Garamond" panose="02020404030301010803" pitchFamily="18" charset="0"/>
              </a:rPr>
              <a:t>2) Pushing towards smaller planets.</a:t>
            </a:r>
          </a:p>
        </p:txBody>
      </p:sp>
      <p:sp>
        <p:nvSpPr>
          <p:cNvPr id="37" name="TextBox 36">
            <a:extLst>
              <a:ext uri="{FF2B5EF4-FFF2-40B4-BE49-F238E27FC236}">
                <a16:creationId xmlns:a16="http://schemas.microsoft.com/office/drawing/2014/main" id="{9B655632-A2B4-0043-9887-A935B62D92F1}"/>
              </a:ext>
            </a:extLst>
          </p:cNvPr>
          <p:cNvSpPr txBox="1"/>
          <p:nvPr/>
        </p:nvSpPr>
        <p:spPr>
          <a:xfrm>
            <a:off x="8407038" y="1540920"/>
            <a:ext cx="1608133" cy="861774"/>
          </a:xfrm>
          <a:prstGeom prst="rect">
            <a:avLst/>
          </a:prstGeom>
          <a:noFill/>
        </p:spPr>
        <p:txBody>
          <a:bodyPr wrap="none" rtlCol="0">
            <a:spAutoFit/>
          </a:bodyPr>
          <a:lstStyle/>
          <a:p>
            <a:pPr algn="l"/>
            <a:r>
              <a:rPr lang="en-US" sz="5000" dirty="0">
                <a:solidFill>
                  <a:schemeClr val="bg1"/>
                </a:solidFill>
                <a:latin typeface="Helvetica" pitchFamily="2" charset="0"/>
              </a:rPr>
              <a:t>2030</a:t>
            </a:r>
          </a:p>
        </p:txBody>
      </p:sp>
    </p:spTree>
    <p:extLst>
      <p:ext uri="{BB962C8B-B14F-4D97-AF65-F5344CB8AC3E}">
        <p14:creationId xmlns:p14="http://schemas.microsoft.com/office/powerpoint/2010/main" val="887258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74452-B2AE-9F41-B260-8AA6890E161A}"/>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64F77E78-69B1-BD48-9EC1-CDEC68C7C2CB}"/>
              </a:ext>
            </a:extLst>
          </p:cNvPr>
          <p:cNvSpPr>
            <a:spLocks noGrp="1"/>
          </p:cNvSpPr>
          <p:nvPr>
            <p:ph idx="1"/>
          </p:nvPr>
        </p:nvSpPr>
        <p:spPr/>
        <p:txBody>
          <a:bodyPr/>
          <a:lstStyle/>
          <a:p>
            <a:r>
              <a:rPr lang="en-US" b="1" dirty="0">
                <a:latin typeface="Calibri" panose="020F0502020204030204" pitchFamily="34" charset="0"/>
                <a:cs typeface="Calibri" panose="020F0502020204030204" pitchFamily="34" charset="0"/>
              </a:rPr>
              <a:t>Comparative studies of hot and ultra-hot gas giants</a:t>
            </a:r>
            <a:r>
              <a:rPr lang="en-US" dirty="0">
                <a:latin typeface="Calibri" panose="020F0502020204030204" pitchFamily="34" charset="0"/>
                <a:cs typeface="Calibri" panose="020F0502020204030204" pitchFamily="34" charset="0"/>
              </a:rPr>
              <a:t> provide some of the best prospects to understand planet formation and evolution processes, and atmospheric structure;</a:t>
            </a:r>
          </a:p>
          <a:p>
            <a:r>
              <a:rPr lang="en-US" dirty="0">
                <a:latin typeface="Calibri" panose="020F0502020204030204" pitchFamily="34" charset="0"/>
                <a:cs typeface="Calibri" panose="020F0502020204030204" pitchFamily="34" charset="0"/>
              </a:rPr>
              <a:t>The new, powerful technique of </a:t>
            </a:r>
            <a:r>
              <a:rPr lang="en-US" b="1" dirty="0">
                <a:latin typeface="Calibri" panose="020F0502020204030204" pitchFamily="34" charset="0"/>
                <a:cs typeface="Calibri" panose="020F0502020204030204" pitchFamily="34" charset="0"/>
              </a:rPr>
              <a:t>high spectral resolution (R = 100,000) phase curves</a:t>
            </a:r>
            <a:r>
              <a:rPr lang="en-US" dirty="0">
                <a:latin typeface="Calibri" panose="020F0502020204030204" pitchFamily="34" charset="0"/>
                <a:cs typeface="Calibri" panose="020F0502020204030204" pitchFamily="34" charset="0"/>
              </a:rPr>
              <a:t> is quickly emerging, and will culminate in the ELTs era.</a:t>
            </a:r>
          </a:p>
        </p:txBody>
      </p:sp>
      <p:sp>
        <p:nvSpPr>
          <p:cNvPr id="5" name="TextBox 4">
            <a:extLst>
              <a:ext uri="{FF2B5EF4-FFF2-40B4-BE49-F238E27FC236}">
                <a16:creationId xmlns:a16="http://schemas.microsoft.com/office/drawing/2014/main" id="{02F9EED5-E1E0-244D-96DE-DF31CFED4B00}"/>
              </a:ext>
            </a:extLst>
          </p:cNvPr>
          <p:cNvSpPr txBox="1"/>
          <p:nvPr/>
        </p:nvSpPr>
        <p:spPr>
          <a:xfrm>
            <a:off x="838200" y="3805574"/>
            <a:ext cx="10928684" cy="2246769"/>
          </a:xfrm>
          <a:prstGeom prst="rect">
            <a:avLst/>
          </a:prstGeom>
          <a:noFill/>
        </p:spPr>
        <p:txBody>
          <a:bodyPr wrap="square" rtlCol="0">
            <a:spAutoFit/>
          </a:bodyPr>
          <a:lstStyle/>
          <a:p>
            <a:pPr algn="l"/>
            <a:r>
              <a:rPr lang="en-US" sz="3500" dirty="0">
                <a:latin typeface="Helvetica" pitchFamily="2" charset="0"/>
                <a:cs typeface="Calibri" panose="020F0502020204030204" pitchFamily="34" charset="0"/>
              </a:rPr>
              <a:t>Questions? Ideas for collaborations?</a:t>
            </a:r>
          </a:p>
          <a:p>
            <a:pPr algn="l"/>
            <a:endParaRPr lang="en-US" sz="3500" dirty="0">
              <a:latin typeface="Helvetica" pitchFamily="2" charset="0"/>
              <a:cs typeface="Calibri" panose="020F0502020204030204" pitchFamily="34" charset="0"/>
            </a:endParaRPr>
          </a:p>
          <a:p>
            <a:pPr algn="l"/>
            <a:r>
              <a:rPr lang="en-US" sz="3500" dirty="0">
                <a:latin typeface="Helvetica" pitchFamily="2" charset="0"/>
                <a:cs typeface="Calibri" panose="020F0502020204030204" pitchFamily="34" charset="0"/>
              </a:rPr>
              <a:t>Contact me at: </a:t>
            </a:r>
            <a:r>
              <a:rPr lang="en-US" sz="3500" dirty="0">
                <a:latin typeface="Helvetica" pitchFamily="2" charset="0"/>
                <a:cs typeface="Calibri" panose="020F0502020204030204" pitchFamily="34" charset="0"/>
                <a:hlinkClick r:id="rId2"/>
              </a:rPr>
              <a:t>lorenzo.pino@inaf.it</a:t>
            </a:r>
            <a:endParaRPr lang="en-US" sz="3500" dirty="0">
              <a:latin typeface="Helvetica" pitchFamily="2" charset="0"/>
              <a:cs typeface="Calibri" panose="020F0502020204030204" pitchFamily="34" charset="0"/>
            </a:endParaRPr>
          </a:p>
          <a:p>
            <a:pPr algn="l"/>
            <a:r>
              <a:rPr lang="en-US" sz="3500" dirty="0">
                <a:latin typeface="Helvetica" pitchFamily="2" charset="0"/>
                <a:cs typeface="Calibri" panose="020F0502020204030204" pitchFamily="34" charset="0"/>
              </a:rPr>
              <a:t>(or find me around the room)</a:t>
            </a:r>
          </a:p>
        </p:txBody>
      </p:sp>
    </p:spTree>
    <p:extLst>
      <p:ext uri="{BB962C8B-B14F-4D97-AF65-F5344CB8AC3E}">
        <p14:creationId xmlns:p14="http://schemas.microsoft.com/office/powerpoint/2010/main" val="1421846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028" name="Picture 4" descr="Fig. 13">
            <a:extLst>
              <a:ext uri="{FF2B5EF4-FFF2-40B4-BE49-F238E27FC236}">
                <a16:creationId xmlns:a16="http://schemas.microsoft.com/office/drawing/2014/main" id="{486AE86C-71C4-1C4B-9130-F9A0A92541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034"/>
          <a:stretch/>
        </p:blipFill>
        <p:spPr bwMode="auto">
          <a:xfrm>
            <a:off x="5898776" y="1202843"/>
            <a:ext cx="3235036" cy="51535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768FA60-F75D-DE47-9489-A460694752A1}"/>
              </a:ext>
            </a:extLst>
          </p:cNvPr>
          <p:cNvSpPr>
            <a:spLocks noGrp="1"/>
          </p:cNvSpPr>
          <p:nvPr>
            <p:ph type="title"/>
          </p:nvPr>
        </p:nvSpPr>
        <p:spPr/>
        <p:txBody>
          <a:bodyPr>
            <a:normAutofit/>
          </a:bodyPr>
          <a:lstStyle/>
          <a:p>
            <a:r>
              <a:rPr lang="en-US" dirty="0">
                <a:solidFill>
                  <a:schemeClr val="bg1"/>
                </a:solidFill>
              </a:rPr>
              <a:t>End of  2020s: prospects for (U)HJs characterization</a:t>
            </a:r>
          </a:p>
        </p:txBody>
      </p:sp>
      <p:pic>
        <p:nvPicPr>
          <p:cNvPr id="6" name="Picture 5" descr="A picture containing dark&#10;&#10;Description automatically generated">
            <a:extLst>
              <a:ext uri="{FF2B5EF4-FFF2-40B4-BE49-F238E27FC236}">
                <a16:creationId xmlns:a16="http://schemas.microsoft.com/office/drawing/2014/main" id="{D4298093-249D-AF41-BA6D-71D3438487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985957">
            <a:off x="8991474" y="825208"/>
            <a:ext cx="3572189" cy="2537955"/>
          </a:xfrm>
          <a:prstGeom prst="rect">
            <a:avLst/>
          </a:prstGeom>
        </p:spPr>
      </p:pic>
      <p:sp>
        <p:nvSpPr>
          <p:cNvPr id="8" name="TextBox 7">
            <a:extLst>
              <a:ext uri="{FF2B5EF4-FFF2-40B4-BE49-F238E27FC236}">
                <a16:creationId xmlns:a16="http://schemas.microsoft.com/office/drawing/2014/main" id="{B70AACD8-AD2D-BB46-90E8-2303D1A7F719}"/>
              </a:ext>
            </a:extLst>
          </p:cNvPr>
          <p:cNvSpPr txBox="1"/>
          <p:nvPr/>
        </p:nvSpPr>
        <p:spPr>
          <a:xfrm>
            <a:off x="674722" y="1011585"/>
            <a:ext cx="1608133" cy="861774"/>
          </a:xfrm>
          <a:prstGeom prst="rect">
            <a:avLst/>
          </a:prstGeom>
          <a:noFill/>
        </p:spPr>
        <p:txBody>
          <a:bodyPr wrap="none" rtlCol="0">
            <a:spAutoFit/>
          </a:bodyPr>
          <a:lstStyle/>
          <a:p>
            <a:pPr algn="l"/>
            <a:r>
              <a:rPr lang="en-US" sz="5000" dirty="0">
                <a:solidFill>
                  <a:schemeClr val="bg1"/>
                </a:solidFill>
                <a:latin typeface="Helvetica" pitchFamily="2" charset="0"/>
              </a:rPr>
              <a:t>2029</a:t>
            </a:r>
          </a:p>
        </p:txBody>
      </p:sp>
      <p:sp>
        <p:nvSpPr>
          <p:cNvPr id="5" name="TextBox 4">
            <a:extLst>
              <a:ext uri="{FF2B5EF4-FFF2-40B4-BE49-F238E27FC236}">
                <a16:creationId xmlns:a16="http://schemas.microsoft.com/office/drawing/2014/main" id="{8A97FD1C-C0E3-DB43-B7EB-E58D03B7B1D2}"/>
              </a:ext>
            </a:extLst>
          </p:cNvPr>
          <p:cNvSpPr txBox="1"/>
          <p:nvPr/>
        </p:nvSpPr>
        <p:spPr>
          <a:xfrm>
            <a:off x="674722" y="1821330"/>
            <a:ext cx="4821571" cy="1384995"/>
          </a:xfrm>
          <a:prstGeom prst="rect">
            <a:avLst/>
          </a:prstGeom>
          <a:noFill/>
        </p:spPr>
        <p:txBody>
          <a:bodyPr wrap="square" rtlCol="0">
            <a:spAutoFit/>
          </a:bodyPr>
          <a:lstStyle/>
          <a:p>
            <a:pPr algn="l"/>
            <a:r>
              <a:rPr lang="en-US" sz="2800" dirty="0">
                <a:solidFill>
                  <a:schemeClr val="bg1"/>
                </a:solidFill>
                <a:latin typeface="Garamond" panose="02020404030301010803" pitchFamily="18" charset="0"/>
              </a:rPr>
              <a:t>Tier 1: continua and LR chemical characterization of  ∼ 1,000 exoplanets</a:t>
            </a:r>
          </a:p>
        </p:txBody>
      </p:sp>
      <p:sp>
        <p:nvSpPr>
          <p:cNvPr id="26" name="TextBox 25">
            <a:extLst>
              <a:ext uri="{FF2B5EF4-FFF2-40B4-BE49-F238E27FC236}">
                <a16:creationId xmlns:a16="http://schemas.microsoft.com/office/drawing/2014/main" id="{03A80D44-1E7C-A64D-BABB-2C8CE1AB90D9}"/>
              </a:ext>
            </a:extLst>
          </p:cNvPr>
          <p:cNvSpPr txBox="1"/>
          <p:nvPr/>
        </p:nvSpPr>
        <p:spPr>
          <a:xfrm>
            <a:off x="9250353" y="5762168"/>
            <a:ext cx="2869183" cy="461665"/>
          </a:xfrm>
          <a:prstGeom prst="rect">
            <a:avLst/>
          </a:prstGeom>
          <a:noFill/>
        </p:spPr>
        <p:txBody>
          <a:bodyPr wrap="none" rtlCol="0">
            <a:spAutoFit/>
          </a:bodyPr>
          <a:lstStyle/>
          <a:p>
            <a:pPr algn="l"/>
            <a:r>
              <a:rPr lang="en-US" sz="2400" dirty="0" err="1">
                <a:solidFill>
                  <a:schemeClr val="bg1"/>
                </a:solidFill>
                <a:latin typeface="Garamond" panose="02020404030301010803" pitchFamily="18" charset="0"/>
              </a:rPr>
              <a:t>Rocchetto</a:t>
            </a:r>
            <a:r>
              <a:rPr lang="en-US" sz="2400" dirty="0">
                <a:solidFill>
                  <a:schemeClr val="bg1"/>
                </a:solidFill>
                <a:latin typeface="Garamond" panose="02020404030301010803" pitchFamily="18" charset="0"/>
              </a:rPr>
              <a:t> et al. (2016)</a:t>
            </a:r>
          </a:p>
        </p:txBody>
      </p:sp>
      <p:pic>
        <p:nvPicPr>
          <p:cNvPr id="12" name="Picture 4" descr="Fig. 13">
            <a:extLst>
              <a:ext uri="{FF2B5EF4-FFF2-40B4-BE49-F238E27FC236}">
                <a16:creationId xmlns:a16="http://schemas.microsoft.com/office/drawing/2014/main" id="{4EB1CACF-F2F5-7547-B7D7-0A7CA49591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554" t="5536" r="38502" b="73937"/>
          <a:stretch/>
        </p:blipFill>
        <p:spPr bwMode="auto">
          <a:xfrm>
            <a:off x="9536295" y="3655489"/>
            <a:ext cx="2095448" cy="10578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B45A774-CC11-3C45-9BB1-9442C2E1A6FB}"/>
              </a:ext>
            </a:extLst>
          </p:cNvPr>
          <p:cNvSpPr txBox="1"/>
          <p:nvPr/>
        </p:nvSpPr>
        <p:spPr>
          <a:xfrm>
            <a:off x="669016" y="3785051"/>
            <a:ext cx="4035320" cy="2677656"/>
          </a:xfrm>
          <a:prstGeom prst="rect">
            <a:avLst/>
          </a:prstGeom>
          <a:noFill/>
        </p:spPr>
        <p:txBody>
          <a:bodyPr wrap="square" rtlCol="0">
            <a:spAutoFit/>
          </a:bodyPr>
          <a:lstStyle/>
          <a:p>
            <a:pPr algn="l"/>
            <a:r>
              <a:rPr lang="en-US" sz="2800" dirty="0">
                <a:solidFill>
                  <a:srgbClr val="FFFF00"/>
                </a:solidFill>
                <a:latin typeface="Garamond" panose="02020404030301010803" pitchFamily="18" charset="0"/>
              </a:rPr>
              <a:t>In combination with ELTs:</a:t>
            </a:r>
          </a:p>
          <a:p>
            <a:pPr algn="l"/>
            <a:r>
              <a:rPr lang="en-US" sz="2800" dirty="0">
                <a:solidFill>
                  <a:srgbClr val="FFFF00"/>
                </a:solidFill>
                <a:latin typeface="Garamond" panose="02020404030301010803" pitchFamily="18" charset="0"/>
              </a:rPr>
              <a:t>abundances of </a:t>
            </a:r>
            <a:r>
              <a:rPr lang="en-US" sz="2800" b="1" dirty="0">
                <a:solidFill>
                  <a:srgbClr val="FFFF00"/>
                </a:solidFill>
                <a:latin typeface="Garamond" panose="02020404030301010803" pitchFamily="18" charset="0"/>
              </a:rPr>
              <a:t>tens</a:t>
            </a:r>
            <a:r>
              <a:rPr lang="en-US" sz="2800" dirty="0">
                <a:solidFill>
                  <a:srgbClr val="FFFF00"/>
                </a:solidFill>
                <a:latin typeface="Garamond" panose="02020404030301010803" pitchFamily="18" charset="0"/>
              </a:rPr>
              <a:t> of chemical species in (U)HJs.</a:t>
            </a:r>
          </a:p>
          <a:p>
            <a:pPr algn="l"/>
            <a:endParaRPr lang="en-US" sz="2800" dirty="0">
              <a:solidFill>
                <a:srgbClr val="FFFF00"/>
              </a:solidFill>
              <a:latin typeface="Garamond" panose="02020404030301010803" pitchFamily="18" charset="0"/>
            </a:endParaRPr>
          </a:p>
          <a:p>
            <a:pPr algn="l"/>
            <a:r>
              <a:rPr lang="en-US" sz="2800" dirty="0">
                <a:solidFill>
                  <a:srgbClr val="FFFF00"/>
                </a:solidFill>
                <a:latin typeface="Garamond" panose="02020404030301010803" pitchFamily="18" charset="0"/>
              </a:rPr>
              <a:t>Connection to planet formation theories?</a:t>
            </a:r>
          </a:p>
        </p:txBody>
      </p:sp>
    </p:spTree>
    <p:extLst>
      <p:ext uri="{BB962C8B-B14F-4D97-AF65-F5344CB8AC3E}">
        <p14:creationId xmlns:p14="http://schemas.microsoft.com/office/powerpoint/2010/main" val="734898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3CECD-9B98-2946-B659-3F94FE20226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40D2B6-98A8-304A-ADCD-35FF3C50DCF8}"/>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8A2F72E2-1661-AE4C-8C1A-705998B2B5DD}"/>
              </a:ext>
            </a:extLst>
          </p:cNvPr>
          <p:cNvPicPr>
            <a:picLocks noChangeAspect="1"/>
          </p:cNvPicPr>
          <p:nvPr/>
        </p:nvPicPr>
        <p:blipFill>
          <a:blip r:embed="rId3"/>
          <a:stretch>
            <a:fillRect/>
          </a:stretch>
        </p:blipFill>
        <p:spPr>
          <a:xfrm>
            <a:off x="0" y="0"/>
            <a:ext cx="12192000" cy="6858000"/>
          </a:xfrm>
          <a:prstGeom prst="rect">
            <a:avLst/>
          </a:prstGeom>
        </p:spPr>
      </p:pic>
      <p:sp>
        <p:nvSpPr>
          <p:cNvPr id="4" name="Right Arrow 3">
            <a:extLst>
              <a:ext uri="{FF2B5EF4-FFF2-40B4-BE49-F238E27FC236}">
                <a16:creationId xmlns:a16="http://schemas.microsoft.com/office/drawing/2014/main" id="{520870DE-EFBA-A14F-A568-F8E39FBE4980}"/>
              </a:ext>
            </a:extLst>
          </p:cNvPr>
          <p:cNvSpPr/>
          <p:nvPr/>
        </p:nvSpPr>
        <p:spPr>
          <a:xfrm rot="12553275">
            <a:off x="5569820" y="1374339"/>
            <a:ext cx="3056618" cy="1179064"/>
          </a:xfrm>
          <a:custGeom>
            <a:avLst/>
            <a:gdLst>
              <a:gd name="connsiteX0" fmla="*/ 0 w 3139440"/>
              <a:gd name="connsiteY0" fmla="*/ 371740 h 1486961"/>
              <a:gd name="connsiteX1" fmla="*/ 2395960 w 3139440"/>
              <a:gd name="connsiteY1" fmla="*/ 371740 h 1486961"/>
              <a:gd name="connsiteX2" fmla="*/ 2395960 w 3139440"/>
              <a:gd name="connsiteY2" fmla="*/ 0 h 1486961"/>
              <a:gd name="connsiteX3" fmla="*/ 3139440 w 3139440"/>
              <a:gd name="connsiteY3" fmla="*/ 743481 h 1486961"/>
              <a:gd name="connsiteX4" fmla="*/ 2395960 w 3139440"/>
              <a:gd name="connsiteY4" fmla="*/ 1486961 h 1486961"/>
              <a:gd name="connsiteX5" fmla="*/ 2395960 w 3139440"/>
              <a:gd name="connsiteY5" fmla="*/ 1115221 h 1486961"/>
              <a:gd name="connsiteX6" fmla="*/ 0 w 3139440"/>
              <a:gd name="connsiteY6" fmla="*/ 1115221 h 1486961"/>
              <a:gd name="connsiteX7" fmla="*/ 0 w 3139440"/>
              <a:gd name="connsiteY7" fmla="*/ 371740 h 1486961"/>
              <a:gd name="connsiteX0" fmla="*/ 0 w 3139440"/>
              <a:gd name="connsiteY0" fmla="*/ 371740 h 1533903"/>
              <a:gd name="connsiteX1" fmla="*/ 2395960 w 3139440"/>
              <a:gd name="connsiteY1" fmla="*/ 371740 h 1533903"/>
              <a:gd name="connsiteX2" fmla="*/ 2395960 w 3139440"/>
              <a:gd name="connsiteY2" fmla="*/ 0 h 1533903"/>
              <a:gd name="connsiteX3" fmla="*/ 3139440 w 3139440"/>
              <a:gd name="connsiteY3" fmla="*/ 743481 h 1533903"/>
              <a:gd name="connsiteX4" fmla="*/ 2395960 w 3139440"/>
              <a:gd name="connsiteY4" fmla="*/ 1486961 h 1533903"/>
              <a:gd name="connsiteX5" fmla="*/ 2395960 w 3139440"/>
              <a:gd name="connsiteY5" fmla="*/ 1115221 h 1533903"/>
              <a:gd name="connsiteX6" fmla="*/ 1214405 w 3139440"/>
              <a:gd name="connsiteY6" fmla="*/ 1533885 h 1533903"/>
              <a:gd name="connsiteX7" fmla="*/ 0 w 3139440"/>
              <a:gd name="connsiteY7" fmla="*/ 1115221 h 1533903"/>
              <a:gd name="connsiteX8" fmla="*/ 0 w 3139440"/>
              <a:gd name="connsiteY8" fmla="*/ 371740 h 1533903"/>
              <a:gd name="connsiteX0" fmla="*/ 0 w 3139440"/>
              <a:gd name="connsiteY0" fmla="*/ 371740 h 1533903"/>
              <a:gd name="connsiteX1" fmla="*/ 1165086 w 3139440"/>
              <a:gd name="connsiteY1" fmla="*/ 862984 h 1533903"/>
              <a:gd name="connsiteX2" fmla="*/ 2395960 w 3139440"/>
              <a:gd name="connsiteY2" fmla="*/ 371740 h 1533903"/>
              <a:gd name="connsiteX3" fmla="*/ 2395960 w 3139440"/>
              <a:gd name="connsiteY3" fmla="*/ 0 h 1533903"/>
              <a:gd name="connsiteX4" fmla="*/ 3139440 w 3139440"/>
              <a:gd name="connsiteY4" fmla="*/ 743481 h 1533903"/>
              <a:gd name="connsiteX5" fmla="*/ 2395960 w 3139440"/>
              <a:gd name="connsiteY5" fmla="*/ 1486961 h 1533903"/>
              <a:gd name="connsiteX6" fmla="*/ 2395960 w 3139440"/>
              <a:gd name="connsiteY6" fmla="*/ 1115221 h 1533903"/>
              <a:gd name="connsiteX7" fmla="*/ 1214405 w 3139440"/>
              <a:gd name="connsiteY7" fmla="*/ 1533885 h 1533903"/>
              <a:gd name="connsiteX8" fmla="*/ 0 w 3139440"/>
              <a:gd name="connsiteY8" fmla="*/ 1115221 h 1533903"/>
              <a:gd name="connsiteX9" fmla="*/ 0 w 3139440"/>
              <a:gd name="connsiteY9" fmla="*/ 371740 h 1533903"/>
              <a:gd name="connsiteX0" fmla="*/ 0 w 3139440"/>
              <a:gd name="connsiteY0" fmla="*/ 371740 h 1533903"/>
              <a:gd name="connsiteX1" fmla="*/ 1165086 w 3139440"/>
              <a:gd name="connsiteY1" fmla="*/ 862984 h 1533903"/>
              <a:gd name="connsiteX2" fmla="*/ 2395960 w 3139440"/>
              <a:gd name="connsiteY2" fmla="*/ 371740 h 1533903"/>
              <a:gd name="connsiteX3" fmla="*/ 2395960 w 3139440"/>
              <a:gd name="connsiteY3" fmla="*/ 0 h 1533903"/>
              <a:gd name="connsiteX4" fmla="*/ 3139440 w 3139440"/>
              <a:gd name="connsiteY4" fmla="*/ 743481 h 1533903"/>
              <a:gd name="connsiteX5" fmla="*/ 2395960 w 3139440"/>
              <a:gd name="connsiteY5" fmla="*/ 1486961 h 1533903"/>
              <a:gd name="connsiteX6" fmla="*/ 2395960 w 3139440"/>
              <a:gd name="connsiteY6" fmla="*/ 1115221 h 1533903"/>
              <a:gd name="connsiteX7" fmla="*/ 1214405 w 3139440"/>
              <a:gd name="connsiteY7" fmla="*/ 1533885 h 1533903"/>
              <a:gd name="connsiteX8" fmla="*/ 477972 w 3139440"/>
              <a:gd name="connsiteY8" fmla="*/ 1445238 h 1533903"/>
              <a:gd name="connsiteX9" fmla="*/ 0 w 3139440"/>
              <a:gd name="connsiteY9" fmla="*/ 1115221 h 1533903"/>
              <a:gd name="connsiteX10" fmla="*/ 0 w 3139440"/>
              <a:gd name="connsiteY10" fmla="*/ 371740 h 1533903"/>
              <a:gd name="connsiteX0" fmla="*/ 489489 w 3628929"/>
              <a:gd name="connsiteY0" fmla="*/ 371740 h 1533903"/>
              <a:gd name="connsiteX1" fmla="*/ 1654575 w 3628929"/>
              <a:gd name="connsiteY1" fmla="*/ 862984 h 1533903"/>
              <a:gd name="connsiteX2" fmla="*/ 2885449 w 3628929"/>
              <a:gd name="connsiteY2" fmla="*/ 371740 h 1533903"/>
              <a:gd name="connsiteX3" fmla="*/ 2885449 w 3628929"/>
              <a:gd name="connsiteY3" fmla="*/ 0 h 1533903"/>
              <a:gd name="connsiteX4" fmla="*/ 3628929 w 3628929"/>
              <a:gd name="connsiteY4" fmla="*/ 743481 h 1533903"/>
              <a:gd name="connsiteX5" fmla="*/ 2885449 w 3628929"/>
              <a:gd name="connsiteY5" fmla="*/ 1486961 h 1533903"/>
              <a:gd name="connsiteX6" fmla="*/ 2885449 w 3628929"/>
              <a:gd name="connsiteY6" fmla="*/ 1115221 h 1533903"/>
              <a:gd name="connsiteX7" fmla="*/ 1703894 w 3628929"/>
              <a:gd name="connsiteY7" fmla="*/ 1533885 h 1533903"/>
              <a:gd name="connsiteX8" fmla="*/ 967461 w 3628929"/>
              <a:gd name="connsiteY8" fmla="*/ 1445238 h 1533903"/>
              <a:gd name="connsiteX9" fmla="*/ 0 w 3628929"/>
              <a:gd name="connsiteY9" fmla="*/ 1447232 h 1533903"/>
              <a:gd name="connsiteX10" fmla="*/ 489489 w 3628929"/>
              <a:gd name="connsiteY10" fmla="*/ 371740 h 1533903"/>
              <a:gd name="connsiteX0" fmla="*/ 1661 w 3628929"/>
              <a:gd name="connsiteY0" fmla="*/ 935653 h 1533903"/>
              <a:gd name="connsiteX1" fmla="*/ 1654575 w 3628929"/>
              <a:gd name="connsiteY1" fmla="*/ 862984 h 1533903"/>
              <a:gd name="connsiteX2" fmla="*/ 2885449 w 3628929"/>
              <a:gd name="connsiteY2" fmla="*/ 371740 h 1533903"/>
              <a:gd name="connsiteX3" fmla="*/ 2885449 w 3628929"/>
              <a:gd name="connsiteY3" fmla="*/ 0 h 1533903"/>
              <a:gd name="connsiteX4" fmla="*/ 3628929 w 3628929"/>
              <a:gd name="connsiteY4" fmla="*/ 743481 h 1533903"/>
              <a:gd name="connsiteX5" fmla="*/ 2885449 w 3628929"/>
              <a:gd name="connsiteY5" fmla="*/ 1486961 h 1533903"/>
              <a:gd name="connsiteX6" fmla="*/ 2885449 w 3628929"/>
              <a:gd name="connsiteY6" fmla="*/ 1115221 h 1533903"/>
              <a:gd name="connsiteX7" fmla="*/ 1703894 w 3628929"/>
              <a:gd name="connsiteY7" fmla="*/ 1533885 h 1533903"/>
              <a:gd name="connsiteX8" fmla="*/ 967461 w 3628929"/>
              <a:gd name="connsiteY8" fmla="*/ 1445238 h 1533903"/>
              <a:gd name="connsiteX9" fmla="*/ 0 w 3628929"/>
              <a:gd name="connsiteY9" fmla="*/ 1447232 h 1533903"/>
              <a:gd name="connsiteX10" fmla="*/ 1661 w 3628929"/>
              <a:gd name="connsiteY10" fmla="*/ 935653 h 1533903"/>
              <a:gd name="connsiteX0" fmla="*/ 1661 w 3628929"/>
              <a:gd name="connsiteY0" fmla="*/ 935653 h 1486961"/>
              <a:gd name="connsiteX1" fmla="*/ 1654575 w 3628929"/>
              <a:gd name="connsiteY1" fmla="*/ 862984 h 1486961"/>
              <a:gd name="connsiteX2" fmla="*/ 2885449 w 3628929"/>
              <a:gd name="connsiteY2" fmla="*/ 371740 h 1486961"/>
              <a:gd name="connsiteX3" fmla="*/ 2885449 w 3628929"/>
              <a:gd name="connsiteY3" fmla="*/ 0 h 1486961"/>
              <a:gd name="connsiteX4" fmla="*/ 3628929 w 3628929"/>
              <a:gd name="connsiteY4" fmla="*/ 743481 h 1486961"/>
              <a:gd name="connsiteX5" fmla="*/ 2885449 w 3628929"/>
              <a:gd name="connsiteY5" fmla="*/ 1486961 h 1486961"/>
              <a:gd name="connsiteX6" fmla="*/ 2885449 w 3628929"/>
              <a:gd name="connsiteY6" fmla="*/ 1115221 h 1486961"/>
              <a:gd name="connsiteX7" fmla="*/ 1814953 w 3628929"/>
              <a:gd name="connsiteY7" fmla="*/ 1378630 h 1486961"/>
              <a:gd name="connsiteX8" fmla="*/ 967461 w 3628929"/>
              <a:gd name="connsiteY8" fmla="*/ 1445238 h 1486961"/>
              <a:gd name="connsiteX9" fmla="*/ 0 w 3628929"/>
              <a:gd name="connsiteY9" fmla="*/ 1447232 h 1486961"/>
              <a:gd name="connsiteX10" fmla="*/ 1661 w 3628929"/>
              <a:gd name="connsiteY10" fmla="*/ 935653 h 1486961"/>
              <a:gd name="connsiteX0" fmla="*/ 1661 w 3628929"/>
              <a:gd name="connsiteY0" fmla="*/ 935653 h 1543716"/>
              <a:gd name="connsiteX1" fmla="*/ 1654575 w 3628929"/>
              <a:gd name="connsiteY1" fmla="*/ 862984 h 1543716"/>
              <a:gd name="connsiteX2" fmla="*/ 2885449 w 3628929"/>
              <a:gd name="connsiteY2" fmla="*/ 371740 h 1543716"/>
              <a:gd name="connsiteX3" fmla="*/ 2885449 w 3628929"/>
              <a:gd name="connsiteY3" fmla="*/ 0 h 1543716"/>
              <a:gd name="connsiteX4" fmla="*/ 3628929 w 3628929"/>
              <a:gd name="connsiteY4" fmla="*/ 743481 h 1543716"/>
              <a:gd name="connsiteX5" fmla="*/ 2885449 w 3628929"/>
              <a:gd name="connsiteY5" fmla="*/ 1486961 h 1543716"/>
              <a:gd name="connsiteX6" fmla="*/ 2885449 w 3628929"/>
              <a:gd name="connsiteY6" fmla="*/ 1115221 h 1543716"/>
              <a:gd name="connsiteX7" fmla="*/ 1814953 w 3628929"/>
              <a:gd name="connsiteY7" fmla="*/ 1378630 h 1543716"/>
              <a:gd name="connsiteX8" fmla="*/ 875937 w 3628929"/>
              <a:gd name="connsiteY8" fmla="*/ 1531359 h 1543716"/>
              <a:gd name="connsiteX9" fmla="*/ 0 w 3628929"/>
              <a:gd name="connsiteY9" fmla="*/ 1447232 h 1543716"/>
              <a:gd name="connsiteX10" fmla="*/ 1661 w 3628929"/>
              <a:gd name="connsiteY10" fmla="*/ 935653 h 1543716"/>
              <a:gd name="connsiteX0" fmla="*/ 1661 w 3628929"/>
              <a:gd name="connsiteY0" fmla="*/ 935653 h 1531359"/>
              <a:gd name="connsiteX1" fmla="*/ 1654575 w 3628929"/>
              <a:gd name="connsiteY1" fmla="*/ 862984 h 1531359"/>
              <a:gd name="connsiteX2" fmla="*/ 2885449 w 3628929"/>
              <a:gd name="connsiteY2" fmla="*/ 371740 h 1531359"/>
              <a:gd name="connsiteX3" fmla="*/ 2885449 w 3628929"/>
              <a:gd name="connsiteY3" fmla="*/ 0 h 1531359"/>
              <a:gd name="connsiteX4" fmla="*/ 3628929 w 3628929"/>
              <a:gd name="connsiteY4" fmla="*/ 743481 h 1531359"/>
              <a:gd name="connsiteX5" fmla="*/ 2885449 w 3628929"/>
              <a:gd name="connsiteY5" fmla="*/ 1486961 h 1531359"/>
              <a:gd name="connsiteX6" fmla="*/ 2885449 w 3628929"/>
              <a:gd name="connsiteY6" fmla="*/ 1115221 h 1531359"/>
              <a:gd name="connsiteX7" fmla="*/ 1814953 w 3628929"/>
              <a:gd name="connsiteY7" fmla="*/ 1378630 h 1531359"/>
              <a:gd name="connsiteX8" fmla="*/ 875937 w 3628929"/>
              <a:gd name="connsiteY8" fmla="*/ 1531359 h 1531359"/>
              <a:gd name="connsiteX9" fmla="*/ 0 w 3628929"/>
              <a:gd name="connsiteY9" fmla="*/ 1447232 h 1531359"/>
              <a:gd name="connsiteX10" fmla="*/ 1661 w 3628929"/>
              <a:gd name="connsiteY10" fmla="*/ 935653 h 1531359"/>
              <a:gd name="connsiteX0" fmla="*/ 1661 w 3628929"/>
              <a:gd name="connsiteY0" fmla="*/ 935653 h 1531359"/>
              <a:gd name="connsiteX1" fmla="*/ 1654575 w 3628929"/>
              <a:gd name="connsiteY1" fmla="*/ 862984 h 1531359"/>
              <a:gd name="connsiteX2" fmla="*/ 2885449 w 3628929"/>
              <a:gd name="connsiteY2" fmla="*/ 371740 h 1531359"/>
              <a:gd name="connsiteX3" fmla="*/ 2885449 w 3628929"/>
              <a:gd name="connsiteY3" fmla="*/ 0 h 1531359"/>
              <a:gd name="connsiteX4" fmla="*/ 3628929 w 3628929"/>
              <a:gd name="connsiteY4" fmla="*/ 743481 h 1531359"/>
              <a:gd name="connsiteX5" fmla="*/ 2885449 w 3628929"/>
              <a:gd name="connsiteY5" fmla="*/ 1486961 h 1531359"/>
              <a:gd name="connsiteX6" fmla="*/ 2885449 w 3628929"/>
              <a:gd name="connsiteY6" fmla="*/ 1115221 h 1531359"/>
              <a:gd name="connsiteX7" fmla="*/ 1814953 w 3628929"/>
              <a:gd name="connsiteY7" fmla="*/ 1378630 h 1531359"/>
              <a:gd name="connsiteX8" fmla="*/ 875937 w 3628929"/>
              <a:gd name="connsiteY8" fmla="*/ 1531359 h 1531359"/>
              <a:gd name="connsiteX9" fmla="*/ 0 w 3628929"/>
              <a:gd name="connsiteY9" fmla="*/ 1447232 h 1531359"/>
              <a:gd name="connsiteX10" fmla="*/ 1661 w 3628929"/>
              <a:gd name="connsiteY10" fmla="*/ 935653 h 1531359"/>
              <a:gd name="connsiteX0" fmla="*/ 1661 w 3628929"/>
              <a:gd name="connsiteY0" fmla="*/ 935653 h 1531359"/>
              <a:gd name="connsiteX1" fmla="*/ 768758 w 3628929"/>
              <a:gd name="connsiteY1" fmla="*/ 985953 h 1531359"/>
              <a:gd name="connsiteX2" fmla="*/ 1654575 w 3628929"/>
              <a:gd name="connsiteY2" fmla="*/ 862984 h 1531359"/>
              <a:gd name="connsiteX3" fmla="*/ 2885449 w 3628929"/>
              <a:gd name="connsiteY3" fmla="*/ 371740 h 1531359"/>
              <a:gd name="connsiteX4" fmla="*/ 2885449 w 3628929"/>
              <a:gd name="connsiteY4" fmla="*/ 0 h 1531359"/>
              <a:gd name="connsiteX5" fmla="*/ 3628929 w 3628929"/>
              <a:gd name="connsiteY5" fmla="*/ 743481 h 1531359"/>
              <a:gd name="connsiteX6" fmla="*/ 2885449 w 3628929"/>
              <a:gd name="connsiteY6" fmla="*/ 1486961 h 1531359"/>
              <a:gd name="connsiteX7" fmla="*/ 2885449 w 3628929"/>
              <a:gd name="connsiteY7" fmla="*/ 1115221 h 1531359"/>
              <a:gd name="connsiteX8" fmla="*/ 1814953 w 3628929"/>
              <a:gd name="connsiteY8" fmla="*/ 1378630 h 1531359"/>
              <a:gd name="connsiteX9" fmla="*/ 875937 w 3628929"/>
              <a:gd name="connsiteY9" fmla="*/ 1531359 h 1531359"/>
              <a:gd name="connsiteX10" fmla="*/ 0 w 3628929"/>
              <a:gd name="connsiteY10" fmla="*/ 1447232 h 1531359"/>
              <a:gd name="connsiteX11" fmla="*/ 1661 w 3628929"/>
              <a:gd name="connsiteY11" fmla="*/ 935653 h 1531359"/>
              <a:gd name="connsiteX0" fmla="*/ 1661 w 3628929"/>
              <a:gd name="connsiteY0" fmla="*/ 776935 h 1372641"/>
              <a:gd name="connsiteX1" fmla="*/ 768758 w 3628929"/>
              <a:gd name="connsiteY1" fmla="*/ 827235 h 1372641"/>
              <a:gd name="connsiteX2" fmla="*/ 1654575 w 3628929"/>
              <a:gd name="connsiteY2" fmla="*/ 704266 h 1372641"/>
              <a:gd name="connsiteX3" fmla="*/ 2885449 w 3628929"/>
              <a:gd name="connsiteY3" fmla="*/ 213022 h 1372641"/>
              <a:gd name="connsiteX4" fmla="*/ 2601703 w 3628929"/>
              <a:gd name="connsiteY4" fmla="*/ 0 h 1372641"/>
              <a:gd name="connsiteX5" fmla="*/ 3628929 w 3628929"/>
              <a:gd name="connsiteY5" fmla="*/ 584763 h 1372641"/>
              <a:gd name="connsiteX6" fmla="*/ 2885449 w 3628929"/>
              <a:gd name="connsiteY6" fmla="*/ 1328243 h 1372641"/>
              <a:gd name="connsiteX7" fmla="*/ 2885449 w 3628929"/>
              <a:gd name="connsiteY7" fmla="*/ 956503 h 1372641"/>
              <a:gd name="connsiteX8" fmla="*/ 1814953 w 3628929"/>
              <a:gd name="connsiteY8" fmla="*/ 1219912 h 1372641"/>
              <a:gd name="connsiteX9" fmla="*/ 875937 w 3628929"/>
              <a:gd name="connsiteY9" fmla="*/ 1372641 h 1372641"/>
              <a:gd name="connsiteX10" fmla="*/ 0 w 3628929"/>
              <a:gd name="connsiteY10" fmla="*/ 1288514 h 1372641"/>
              <a:gd name="connsiteX11" fmla="*/ 1661 w 3628929"/>
              <a:gd name="connsiteY11" fmla="*/ 776935 h 1372641"/>
              <a:gd name="connsiteX0" fmla="*/ 1661 w 3628929"/>
              <a:gd name="connsiteY0" fmla="*/ 776935 h 1372641"/>
              <a:gd name="connsiteX1" fmla="*/ 768758 w 3628929"/>
              <a:gd name="connsiteY1" fmla="*/ 827235 h 1372641"/>
              <a:gd name="connsiteX2" fmla="*/ 1654575 w 3628929"/>
              <a:gd name="connsiteY2" fmla="*/ 704266 h 1372641"/>
              <a:gd name="connsiteX3" fmla="*/ 2885449 w 3628929"/>
              <a:gd name="connsiteY3" fmla="*/ 213022 h 1372641"/>
              <a:gd name="connsiteX4" fmla="*/ 2601703 w 3628929"/>
              <a:gd name="connsiteY4" fmla="*/ 0 h 1372641"/>
              <a:gd name="connsiteX5" fmla="*/ 3628929 w 3628929"/>
              <a:gd name="connsiteY5" fmla="*/ 584763 h 1372641"/>
              <a:gd name="connsiteX6" fmla="*/ 2885449 w 3628929"/>
              <a:gd name="connsiteY6" fmla="*/ 1328243 h 1372641"/>
              <a:gd name="connsiteX7" fmla="*/ 2706447 w 3628929"/>
              <a:gd name="connsiteY7" fmla="*/ 823802 h 1372641"/>
              <a:gd name="connsiteX8" fmla="*/ 1814953 w 3628929"/>
              <a:gd name="connsiteY8" fmla="*/ 1219912 h 1372641"/>
              <a:gd name="connsiteX9" fmla="*/ 875937 w 3628929"/>
              <a:gd name="connsiteY9" fmla="*/ 1372641 h 1372641"/>
              <a:gd name="connsiteX10" fmla="*/ 0 w 3628929"/>
              <a:gd name="connsiteY10" fmla="*/ 1288514 h 1372641"/>
              <a:gd name="connsiteX11" fmla="*/ 1661 w 3628929"/>
              <a:gd name="connsiteY11" fmla="*/ 776935 h 1372641"/>
              <a:gd name="connsiteX0" fmla="*/ 1661 w 3628929"/>
              <a:gd name="connsiteY0" fmla="*/ 776935 h 1372641"/>
              <a:gd name="connsiteX1" fmla="*/ 768758 w 3628929"/>
              <a:gd name="connsiteY1" fmla="*/ 827235 h 1372641"/>
              <a:gd name="connsiteX2" fmla="*/ 1654575 w 3628929"/>
              <a:gd name="connsiteY2" fmla="*/ 704266 h 1372641"/>
              <a:gd name="connsiteX3" fmla="*/ 2885449 w 3628929"/>
              <a:gd name="connsiteY3" fmla="*/ 213022 h 1372641"/>
              <a:gd name="connsiteX4" fmla="*/ 2601703 w 3628929"/>
              <a:gd name="connsiteY4" fmla="*/ 0 h 1372641"/>
              <a:gd name="connsiteX5" fmla="*/ 3628929 w 3628929"/>
              <a:gd name="connsiteY5" fmla="*/ 584763 h 1372641"/>
              <a:gd name="connsiteX6" fmla="*/ 2885449 w 3628929"/>
              <a:gd name="connsiteY6" fmla="*/ 1328243 h 1372641"/>
              <a:gd name="connsiteX7" fmla="*/ 2706447 w 3628929"/>
              <a:gd name="connsiteY7" fmla="*/ 823802 h 1372641"/>
              <a:gd name="connsiteX8" fmla="*/ 1814953 w 3628929"/>
              <a:gd name="connsiteY8" fmla="*/ 1219912 h 1372641"/>
              <a:gd name="connsiteX9" fmla="*/ 875937 w 3628929"/>
              <a:gd name="connsiteY9" fmla="*/ 1372641 h 1372641"/>
              <a:gd name="connsiteX10" fmla="*/ 0 w 3628929"/>
              <a:gd name="connsiteY10" fmla="*/ 1288514 h 1372641"/>
              <a:gd name="connsiteX11" fmla="*/ 1661 w 3628929"/>
              <a:gd name="connsiteY11" fmla="*/ 776935 h 1372641"/>
              <a:gd name="connsiteX0" fmla="*/ 1661 w 3628929"/>
              <a:gd name="connsiteY0" fmla="*/ 776935 h 1372641"/>
              <a:gd name="connsiteX1" fmla="*/ 768758 w 3628929"/>
              <a:gd name="connsiteY1" fmla="*/ 827235 h 1372641"/>
              <a:gd name="connsiteX2" fmla="*/ 1654575 w 3628929"/>
              <a:gd name="connsiteY2" fmla="*/ 704266 h 1372641"/>
              <a:gd name="connsiteX3" fmla="*/ 2615835 w 3628929"/>
              <a:gd name="connsiteY3" fmla="*/ 480251 h 1372641"/>
              <a:gd name="connsiteX4" fmla="*/ 2601703 w 3628929"/>
              <a:gd name="connsiteY4" fmla="*/ 0 h 1372641"/>
              <a:gd name="connsiteX5" fmla="*/ 3628929 w 3628929"/>
              <a:gd name="connsiteY5" fmla="*/ 584763 h 1372641"/>
              <a:gd name="connsiteX6" fmla="*/ 2885449 w 3628929"/>
              <a:gd name="connsiteY6" fmla="*/ 1328243 h 1372641"/>
              <a:gd name="connsiteX7" fmla="*/ 2706447 w 3628929"/>
              <a:gd name="connsiteY7" fmla="*/ 823802 h 1372641"/>
              <a:gd name="connsiteX8" fmla="*/ 1814953 w 3628929"/>
              <a:gd name="connsiteY8" fmla="*/ 1219912 h 1372641"/>
              <a:gd name="connsiteX9" fmla="*/ 875937 w 3628929"/>
              <a:gd name="connsiteY9" fmla="*/ 1372641 h 1372641"/>
              <a:gd name="connsiteX10" fmla="*/ 0 w 3628929"/>
              <a:gd name="connsiteY10" fmla="*/ 1288514 h 1372641"/>
              <a:gd name="connsiteX11" fmla="*/ 1661 w 3628929"/>
              <a:gd name="connsiteY11" fmla="*/ 776935 h 1372641"/>
              <a:gd name="connsiteX0" fmla="*/ 1661 w 3628929"/>
              <a:gd name="connsiteY0" fmla="*/ 776935 h 1372641"/>
              <a:gd name="connsiteX1" fmla="*/ 768758 w 3628929"/>
              <a:gd name="connsiteY1" fmla="*/ 827235 h 1372641"/>
              <a:gd name="connsiteX2" fmla="*/ 1654575 w 3628929"/>
              <a:gd name="connsiteY2" fmla="*/ 704266 h 1372641"/>
              <a:gd name="connsiteX3" fmla="*/ 2615835 w 3628929"/>
              <a:gd name="connsiteY3" fmla="*/ 480251 h 1372641"/>
              <a:gd name="connsiteX4" fmla="*/ 2601703 w 3628929"/>
              <a:gd name="connsiteY4" fmla="*/ 0 h 1372641"/>
              <a:gd name="connsiteX5" fmla="*/ 3628929 w 3628929"/>
              <a:gd name="connsiteY5" fmla="*/ 584763 h 1372641"/>
              <a:gd name="connsiteX6" fmla="*/ 2885449 w 3628929"/>
              <a:gd name="connsiteY6" fmla="*/ 1328243 h 1372641"/>
              <a:gd name="connsiteX7" fmla="*/ 2706447 w 3628929"/>
              <a:gd name="connsiteY7" fmla="*/ 823802 h 1372641"/>
              <a:gd name="connsiteX8" fmla="*/ 1814953 w 3628929"/>
              <a:gd name="connsiteY8" fmla="*/ 1219912 h 1372641"/>
              <a:gd name="connsiteX9" fmla="*/ 875937 w 3628929"/>
              <a:gd name="connsiteY9" fmla="*/ 1372641 h 1372641"/>
              <a:gd name="connsiteX10" fmla="*/ 0 w 3628929"/>
              <a:gd name="connsiteY10" fmla="*/ 1288514 h 1372641"/>
              <a:gd name="connsiteX11" fmla="*/ 1661 w 3628929"/>
              <a:gd name="connsiteY11" fmla="*/ 776935 h 1372641"/>
              <a:gd name="connsiteX0" fmla="*/ 1661 w 3628929"/>
              <a:gd name="connsiteY0" fmla="*/ 776935 h 1372641"/>
              <a:gd name="connsiteX1" fmla="*/ 768758 w 3628929"/>
              <a:gd name="connsiteY1" fmla="*/ 827235 h 1372641"/>
              <a:gd name="connsiteX2" fmla="*/ 1588903 w 3628929"/>
              <a:gd name="connsiteY2" fmla="*/ 857416 h 1372641"/>
              <a:gd name="connsiteX3" fmla="*/ 2615835 w 3628929"/>
              <a:gd name="connsiteY3" fmla="*/ 480251 h 1372641"/>
              <a:gd name="connsiteX4" fmla="*/ 2601703 w 3628929"/>
              <a:gd name="connsiteY4" fmla="*/ 0 h 1372641"/>
              <a:gd name="connsiteX5" fmla="*/ 3628929 w 3628929"/>
              <a:gd name="connsiteY5" fmla="*/ 584763 h 1372641"/>
              <a:gd name="connsiteX6" fmla="*/ 2885449 w 3628929"/>
              <a:gd name="connsiteY6" fmla="*/ 1328243 h 1372641"/>
              <a:gd name="connsiteX7" fmla="*/ 2706447 w 3628929"/>
              <a:gd name="connsiteY7" fmla="*/ 823802 h 1372641"/>
              <a:gd name="connsiteX8" fmla="*/ 1814953 w 3628929"/>
              <a:gd name="connsiteY8" fmla="*/ 1219912 h 1372641"/>
              <a:gd name="connsiteX9" fmla="*/ 875937 w 3628929"/>
              <a:gd name="connsiteY9" fmla="*/ 1372641 h 1372641"/>
              <a:gd name="connsiteX10" fmla="*/ 0 w 3628929"/>
              <a:gd name="connsiteY10" fmla="*/ 1288514 h 1372641"/>
              <a:gd name="connsiteX11" fmla="*/ 1661 w 3628929"/>
              <a:gd name="connsiteY11" fmla="*/ 776935 h 1372641"/>
              <a:gd name="connsiteX0" fmla="*/ 1661 w 3628929"/>
              <a:gd name="connsiteY0" fmla="*/ 776935 h 1372641"/>
              <a:gd name="connsiteX1" fmla="*/ 768758 w 3628929"/>
              <a:gd name="connsiteY1" fmla="*/ 827235 h 1372641"/>
              <a:gd name="connsiteX2" fmla="*/ 1588903 w 3628929"/>
              <a:gd name="connsiteY2" fmla="*/ 857416 h 1372641"/>
              <a:gd name="connsiteX3" fmla="*/ 2615835 w 3628929"/>
              <a:gd name="connsiteY3" fmla="*/ 480251 h 1372641"/>
              <a:gd name="connsiteX4" fmla="*/ 2601703 w 3628929"/>
              <a:gd name="connsiteY4" fmla="*/ 0 h 1372641"/>
              <a:gd name="connsiteX5" fmla="*/ 3628929 w 3628929"/>
              <a:gd name="connsiteY5" fmla="*/ 584763 h 1372641"/>
              <a:gd name="connsiteX6" fmla="*/ 2885449 w 3628929"/>
              <a:gd name="connsiteY6" fmla="*/ 1328243 h 1372641"/>
              <a:gd name="connsiteX7" fmla="*/ 2706447 w 3628929"/>
              <a:gd name="connsiteY7" fmla="*/ 823802 h 1372641"/>
              <a:gd name="connsiteX8" fmla="*/ 1814953 w 3628929"/>
              <a:gd name="connsiteY8" fmla="*/ 1219912 h 1372641"/>
              <a:gd name="connsiteX9" fmla="*/ 875937 w 3628929"/>
              <a:gd name="connsiteY9" fmla="*/ 1372641 h 1372641"/>
              <a:gd name="connsiteX10" fmla="*/ 0 w 3628929"/>
              <a:gd name="connsiteY10" fmla="*/ 1288514 h 1372641"/>
              <a:gd name="connsiteX11" fmla="*/ 1661 w 3628929"/>
              <a:gd name="connsiteY11" fmla="*/ 776935 h 1372641"/>
              <a:gd name="connsiteX0" fmla="*/ 1661 w 3628929"/>
              <a:gd name="connsiteY0" fmla="*/ 776935 h 1372641"/>
              <a:gd name="connsiteX1" fmla="*/ 768758 w 3628929"/>
              <a:gd name="connsiteY1" fmla="*/ 827235 h 1372641"/>
              <a:gd name="connsiteX2" fmla="*/ 1778269 w 3628929"/>
              <a:gd name="connsiteY2" fmla="*/ 821340 h 1372641"/>
              <a:gd name="connsiteX3" fmla="*/ 2615835 w 3628929"/>
              <a:gd name="connsiteY3" fmla="*/ 480251 h 1372641"/>
              <a:gd name="connsiteX4" fmla="*/ 2601703 w 3628929"/>
              <a:gd name="connsiteY4" fmla="*/ 0 h 1372641"/>
              <a:gd name="connsiteX5" fmla="*/ 3628929 w 3628929"/>
              <a:gd name="connsiteY5" fmla="*/ 584763 h 1372641"/>
              <a:gd name="connsiteX6" fmla="*/ 2885449 w 3628929"/>
              <a:gd name="connsiteY6" fmla="*/ 1328243 h 1372641"/>
              <a:gd name="connsiteX7" fmla="*/ 2706447 w 3628929"/>
              <a:gd name="connsiteY7" fmla="*/ 823802 h 1372641"/>
              <a:gd name="connsiteX8" fmla="*/ 1814953 w 3628929"/>
              <a:gd name="connsiteY8" fmla="*/ 1219912 h 1372641"/>
              <a:gd name="connsiteX9" fmla="*/ 875937 w 3628929"/>
              <a:gd name="connsiteY9" fmla="*/ 1372641 h 1372641"/>
              <a:gd name="connsiteX10" fmla="*/ 0 w 3628929"/>
              <a:gd name="connsiteY10" fmla="*/ 1288514 h 1372641"/>
              <a:gd name="connsiteX11" fmla="*/ 1661 w 3628929"/>
              <a:gd name="connsiteY11" fmla="*/ 776935 h 1372641"/>
              <a:gd name="connsiteX0" fmla="*/ 1661 w 3628929"/>
              <a:gd name="connsiteY0" fmla="*/ 776935 h 1372641"/>
              <a:gd name="connsiteX1" fmla="*/ 768758 w 3628929"/>
              <a:gd name="connsiteY1" fmla="*/ 827235 h 1372641"/>
              <a:gd name="connsiteX2" fmla="*/ 1778269 w 3628929"/>
              <a:gd name="connsiteY2" fmla="*/ 821340 h 1372641"/>
              <a:gd name="connsiteX3" fmla="*/ 2615835 w 3628929"/>
              <a:gd name="connsiteY3" fmla="*/ 480251 h 1372641"/>
              <a:gd name="connsiteX4" fmla="*/ 2601703 w 3628929"/>
              <a:gd name="connsiteY4" fmla="*/ 0 h 1372641"/>
              <a:gd name="connsiteX5" fmla="*/ 3628929 w 3628929"/>
              <a:gd name="connsiteY5" fmla="*/ 584763 h 1372641"/>
              <a:gd name="connsiteX6" fmla="*/ 2885449 w 3628929"/>
              <a:gd name="connsiteY6" fmla="*/ 1328243 h 1372641"/>
              <a:gd name="connsiteX7" fmla="*/ 2706447 w 3628929"/>
              <a:gd name="connsiteY7" fmla="*/ 823802 h 1372641"/>
              <a:gd name="connsiteX8" fmla="*/ 1814953 w 3628929"/>
              <a:gd name="connsiteY8" fmla="*/ 1219912 h 1372641"/>
              <a:gd name="connsiteX9" fmla="*/ 875937 w 3628929"/>
              <a:gd name="connsiteY9" fmla="*/ 1372641 h 1372641"/>
              <a:gd name="connsiteX10" fmla="*/ 0 w 3628929"/>
              <a:gd name="connsiteY10" fmla="*/ 1288514 h 1372641"/>
              <a:gd name="connsiteX11" fmla="*/ 1661 w 3628929"/>
              <a:gd name="connsiteY11" fmla="*/ 776935 h 1372641"/>
              <a:gd name="connsiteX0" fmla="*/ 1661 w 3628929"/>
              <a:gd name="connsiteY0" fmla="*/ 776935 h 1372641"/>
              <a:gd name="connsiteX1" fmla="*/ 768758 w 3628929"/>
              <a:gd name="connsiteY1" fmla="*/ 827235 h 1372641"/>
              <a:gd name="connsiteX2" fmla="*/ 1775109 w 3628929"/>
              <a:gd name="connsiteY2" fmla="*/ 753258 h 1372641"/>
              <a:gd name="connsiteX3" fmla="*/ 2615835 w 3628929"/>
              <a:gd name="connsiteY3" fmla="*/ 480251 h 1372641"/>
              <a:gd name="connsiteX4" fmla="*/ 2601703 w 3628929"/>
              <a:gd name="connsiteY4" fmla="*/ 0 h 1372641"/>
              <a:gd name="connsiteX5" fmla="*/ 3628929 w 3628929"/>
              <a:gd name="connsiteY5" fmla="*/ 584763 h 1372641"/>
              <a:gd name="connsiteX6" fmla="*/ 2885449 w 3628929"/>
              <a:gd name="connsiteY6" fmla="*/ 1328243 h 1372641"/>
              <a:gd name="connsiteX7" fmla="*/ 2706447 w 3628929"/>
              <a:gd name="connsiteY7" fmla="*/ 823802 h 1372641"/>
              <a:gd name="connsiteX8" fmla="*/ 1814953 w 3628929"/>
              <a:gd name="connsiteY8" fmla="*/ 1219912 h 1372641"/>
              <a:gd name="connsiteX9" fmla="*/ 875937 w 3628929"/>
              <a:gd name="connsiteY9" fmla="*/ 1372641 h 1372641"/>
              <a:gd name="connsiteX10" fmla="*/ 0 w 3628929"/>
              <a:gd name="connsiteY10" fmla="*/ 1288514 h 1372641"/>
              <a:gd name="connsiteX11" fmla="*/ 1661 w 3628929"/>
              <a:gd name="connsiteY11" fmla="*/ 776935 h 1372641"/>
              <a:gd name="connsiteX0" fmla="*/ 1661 w 3628929"/>
              <a:gd name="connsiteY0" fmla="*/ 776935 h 1372641"/>
              <a:gd name="connsiteX1" fmla="*/ 768758 w 3628929"/>
              <a:gd name="connsiteY1" fmla="*/ 827235 h 1372641"/>
              <a:gd name="connsiteX2" fmla="*/ 1775109 w 3628929"/>
              <a:gd name="connsiteY2" fmla="*/ 753258 h 1372641"/>
              <a:gd name="connsiteX3" fmla="*/ 2615835 w 3628929"/>
              <a:gd name="connsiteY3" fmla="*/ 480251 h 1372641"/>
              <a:gd name="connsiteX4" fmla="*/ 2601703 w 3628929"/>
              <a:gd name="connsiteY4" fmla="*/ 0 h 1372641"/>
              <a:gd name="connsiteX5" fmla="*/ 3628929 w 3628929"/>
              <a:gd name="connsiteY5" fmla="*/ 584763 h 1372641"/>
              <a:gd name="connsiteX6" fmla="*/ 2885449 w 3628929"/>
              <a:gd name="connsiteY6" fmla="*/ 1328243 h 1372641"/>
              <a:gd name="connsiteX7" fmla="*/ 2706447 w 3628929"/>
              <a:gd name="connsiteY7" fmla="*/ 823802 h 1372641"/>
              <a:gd name="connsiteX8" fmla="*/ 1814953 w 3628929"/>
              <a:gd name="connsiteY8" fmla="*/ 1219912 h 1372641"/>
              <a:gd name="connsiteX9" fmla="*/ 875937 w 3628929"/>
              <a:gd name="connsiteY9" fmla="*/ 1372641 h 1372641"/>
              <a:gd name="connsiteX10" fmla="*/ 0 w 3628929"/>
              <a:gd name="connsiteY10" fmla="*/ 1288514 h 1372641"/>
              <a:gd name="connsiteX11" fmla="*/ 1661 w 3628929"/>
              <a:gd name="connsiteY11" fmla="*/ 776935 h 1372641"/>
              <a:gd name="connsiteX0" fmla="*/ 1661 w 3628929"/>
              <a:gd name="connsiteY0" fmla="*/ 776935 h 1372641"/>
              <a:gd name="connsiteX1" fmla="*/ 768758 w 3628929"/>
              <a:gd name="connsiteY1" fmla="*/ 827235 h 1372641"/>
              <a:gd name="connsiteX2" fmla="*/ 1775109 w 3628929"/>
              <a:gd name="connsiteY2" fmla="*/ 753258 h 1372641"/>
              <a:gd name="connsiteX3" fmla="*/ 2615835 w 3628929"/>
              <a:gd name="connsiteY3" fmla="*/ 480251 h 1372641"/>
              <a:gd name="connsiteX4" fmla="*/ 2601703 w 3628929"/>
              <a:gd name="connsiteY4" fmla="*/ 0 h 1372641"/>
              <a:gd name="connsiteX5" fmla="*/ 3628929 w 3628929"/>
              <a:gd name="connsiteY5" fmla="*/ 584763 h 1372641"/>
              <a:gd name="connsiteX6" fmla="*/ 2885449 w 3628929"/>
              <a:gd name="connsiteY6" fmla="*/ 1328243 h 1372641"/>
              <a:gd name="connsiteX7" fmla="*/ 2706447 w 3628929"/>
              <a:gd name="connsiteY7" fmla="*/ 823802 h 1372641"/>
              <a:gd name="connsiteX8" fmla="*/ 1985534 w 3628929"/>
              <a:gd name="connsiteY8" fmla="*/ 1171060 h 1372641"/>
              <a:gd name="connsiteX9" fmla="*/ 1814953 w 3628929"/>
              <a:gd name="connsiteY9" fmla="*/ 1219912 h 1372641"/>
              <a:gd name="connsiteX10" fmla="*/ 875937 w 3628929"/>
              <a:gd name="connsiteY10" fmla="*/ 1372641 h 1372641"/>
              <a:gd name="connsiteX11" fmla="*/ 0 w 3628929"/>
              <a:gd name="connsiteY11" fmla="*/ 1288514 h 1372641"/>
              <a:gd name="connsiteX12" fmla="*/ 1661 w 3628929"/>
              <a:gd name="connsiteY12" fmla="*/ 776935 h 1372641"/>
              <a:gd name="connsiteX0" fmla="*/ 1661 w 3628929"/>
              <a:gd name="connsiteY0" fmla="*/ 776935 h 1372641"/>
              <a:gd name="connsiteX1" fmla="*/ 768758 w 3628929"/>
              <a:gd name="connsiteY1" fmla="*/ 827235 h 1372641"/>
              <a:gd name="connsiteX2" fmla="*/ 1775109 w 3628929"/>
              <a:gd name="connsiteY2" fmla="*/ 753258 h 1372641"/>
              <a:gd name="connsiteX3" fmla="*/ 2615835 w 3628929"/>
              <a:gd name="connsiteY3" fmla="*/ 480251 h 1372641"/>
              <a:gd name="connsiteX4" fmla="*/ 2601703 w 3628929"/>
              <a:gd name="connsiteY4" fmla="*/ 0 h 1372641"/>
              <a:gd name="connsiteX5" fmla="*/ 3628929 w 3628929"/>
              <a:gd name="connsiteY5" fmla="*/ 584763 h 1372641"/>
              <a:gd name="connsiteX6" fmla="*/ 2885449 w 3628929"/>
              <a:gd name="connsiteY6" fmla="*/ 1328243 h 1372641"/>
              <a:gd name="connsiteX7" fmla="*/ 2706447 w 3628929"/>
              <a:gd name="connsiteY7" fmla="*/ 823802 h 1372641"/>
              <a:gd name="connsiteX8" fmla="*/ 1985534 w 3628929"/>
              <a:gd name="connsiteY8" fmla="*/ 1171060 h 1372641"/>
              <a:gd name="connsiteX9" fmla="*/ 1814953 w 3628929"/>
              <a:gd name="connsiteY9" fmla="*/ 1219912 h 1372641"/>
              <a:gd name="connsiteX10" fmla="*/ 875937 w 3628929"/>
              <a:gd name="connsiteY10" fmla="*/ 1372641 h 1372641"/>
              <a:gd name="connsiteX11" fmla="*/ 0 w 3628929"/>
              <a:gd name="connsiteY11" fmla="*/ 1288514 h 1372641"/>
              <a:gd name="connsiteX12" fmla="*/ 1661 w 3628929"/>
              <a:gd name="connsiteY12" fmla="*/ 776935 h 1372641"/>
              <a:gd name="connsiteX0" fmla="*/ 1661 w 3628929"/>
              <a:gd name="connsiteY0" fmla="*/ 776935 h 1372641"/>
              <a:gd name="connsiteX1" fmla="*/ 768758 w 3628929"/>
              <a:gd name="connsiteY1" fmla="*/ 827235 h 1372641"/>
              <a:gd name="connsiteX2" fmla="*/ 1775109 w 3628929"/>
              <a:gd name="connsiteY2" fmla="*/ 753258 h 1372641"/>
              <a:gd name="connsiteX3" fmla="*/ 2615835 w 3628929"/>
              <a:gd name="connsiteY3" fmla="*/ 480251 h 1372641"/>
              <a:gd name="connsiteX4" fmla="*/ 2601703 w 3628929"/>
              <a:gd name="connsiteY4" fmla="*/ 0 h 1372641"/>
              <a:gd name="connsiteX5" fmla="*/ 3628929 w 3628929"/>
              <a:gd name="connsiteY5" fmla="*/ 584763 h 1372641"/>
              <a:gd name="connsiteX6" fmla="*/ 2885449 w 3628929"/>
              <a:gd name="connsiteY6" fmla="*/ 1328243 h 1372641"/>
              <a:gd name="connsiteX7" fmla="*/ 2706447 w 3628929"/>
              <a:gd name="connsiteY7" fmla="*/ 823802 h 1372641"/>
              <a:gd name="connsiteX8" fmla="*/ 1985534 w 3628929"/>
              <a:gd name="connsiteY8" fmla="*/ 1171060 h 1372641"/>
              <a:gd name="connsiteX9" fmla="*/ 1814953 w 3628929"/>
              <a:gd name="connsiteY9" fmla="*/ 1219912 h 1372641"/>
              <a:gd name="connsiteX10" fmla="*/ 875937 w 3628929"/>
              <a:gd name="connsiteY10" fmla="*/ 1372641 h 1372641"/>
              <a:gd name="connsiteX11" fmla="*/ 0 w 3628929"/>
              <a:gd name="connsiteY11" fmla="*/ 1288514 h 1372641"/>
              <a:gd name="connsiteX12" fmla="*/ 1661 w 3628929"/>
              <a:gd name="connsiteY12" fmla="*/ 776935 h 1372641"/>
              <a:gd name="connsiteX0" fmla="*/ 1661 w 3628929"/>
              <a:gd name="connsiteY0" fmla="*/ 776935 h 1372641"/>
              <a:gd name="connsiteX1" fmla="*/ 768758 w 3628929"/>
              <a:gd name="connsiteY1" fmla="*/ 827235 h 1372641"/>
              <a:gd name="connsiteX2" fmla="*/ 1775109 w 3628929"/>
              <a:gd name="connsiteY2" fmla="*/ 753258 h 1372641"/>
              <a:gd name="connsiteX3" fmla="*/ 2615835 w 3628929"/>
              <a:gd name="connsiteY3" fmla="*/ 480251 h 1372641"/>
              <a:gd name="connsiteX4" fmla="*/ 2601703 w 3628929"/>
              <a:gd name="connsiteY4" fmla="*/ 0 h 1372641"/>
              <a:gd name="connsiteX5" fmla="*/ 3628929 w 3628929"/>
              <a:gd name="connsiteY5" fmla="*/ 584763 h 1372641"/>
              <a:gd name="connsiteX6" fmla="*/ 2749730 w 3628929"/>
              <a:gd name="connsiteY6" fmla="*/ 1148047 h 1372641"/>
              <a:gd name="connsiteX7" fmla="*/ 2706447 w 3628929"/>
              <a:gd name="connsiteY7" fmla="*/ 823802 h 1372641"/>
              <a:gd name="connsiteX8" fmla="*/ 1985534 w 3628929"/>
              <a:gd name="connsiteY8" fmla="*/ 1171060 h 1372641"/>
              <a:gd name="connsiteX9" fmla="*/ 1814953 w 3628929"/>
              <a:gd name="connsiteY9" fmla="*/ 1219912 h 1372641"/>
              <a:gd name="connsiteX10" fmla="*/ 875937 w 3628929"/>
              <a:gd name="connsiteY10" fmla="*/ 1372641 h 1372641"/>
              <a:gd name="connsiteX11" fmla="*/ 0 w 3628929"/>
              <a:gd name="connsiteY11" fmla="*/ 1288514 h 1372641"/>
              <a:gd name="connsiteX12" fmla="*/ 1661 w 3628929"/>
              <a:gd name="connsiteY12" fmla="*/ 776935 h 1372641"/>
              <a:gd name="connsiteX0" fmla="*/ 1661 w 3628929"/>
              <a:gd name="connsiteY0" fmla="*/ 583358 h 1179064"/>
              <a:gd name="connsiteX1" fmla="*/ 768758 w 3628929"/>
              <a:gd name="connsiteY1" fmla="*/ 633658 h 1179064"/>
              <a:gd name="connsiteX2" fmla="*/ 1775109 w 3628929"/>
              <a:gd name="connsiteY2" fmla="*/ 559681 h 1179064"/>
              <a:gd name="connsiteX3" fmla="*/ 2615835 w 3628929"/>
              <a:gd name="connsiteY3" fmla="*/ 286674 h 1179064"/>
              <a:gd name="connsiteX4" fmla="*/ 2547004 w 3628929"/>
              <a:gd name="connsiteY4" fmla="*/ 0 h 1179064"/>
              <a:gd name="connsiteX5" fmla="*/ 3628929 w 3628929"/>
              <a:gd name="connsiteY5" fmla="*/ 391186 h 1179064"/>
              <a:gd name="connsiteX6" fmla="*/ 2749730 w 3628929"/>
              <a:gd name="connsiteY6" fmla="*/ 954470 h 1179064"/>
              <a:gd name="connsiteX7" fmla="*/ 2706447 w 3628929"/>
              <a:gd name="connsiteY7" fmla="*/ 630225 h 1179064"/>
              <a:gd name="connsiteX8" fmla="*/ 1985534 w 3628929"/>
              <a:gd name="connsiteY8" fmla="*/ 977483 h 1179064"/>
              <a:gd name="connsiteX9" fmla="*/ 1814953 w 3628929"/>
              <a:gd name="connsiteY9" fmla="*/ 1026335 h 1179064"/>
              <a:gd name="connsiteX10" fmla="*/ 875937 w 3628929"/>
              <a:gd name="connsiteY10" fmla="*/ 1179064 h 1179064"/>
              <a:gd name="connsiteX11" fmla="*/ 0 w 3628929"/>
              <a:gd name="connsiteY11" fmla="*/ 1094937 h 1179064"/>
              <a:gd name="connsiteX12" fmla="*/ 1661 w 3628929"/>
              <a:gd name="connsiteY12" fmla="*/ 583358 h 1179064"/>
              <a:gd name="connsiteX0" fmla="*/ 1661 w 3056618"/>
              <a:gd name="connsiteY0" fmla="*/ 583358 h 1179064"/>
              <a:gd name="connsiteX1" fmla="*/ 768758 w 3056618"/>
              <a:gd name="connsiteY1" fmla="*/ 633658 h 1179064"/>
              <a:gd name="connsiteX2" fmla="*/ 1775109 w 3056618"/>
              <a:gd name="connsiteY2" fmla="*/ 559681 h 1179064"/>
              <a:gd name="connsiteX3" fmla="*/ 2615835 w 3056618"/>
              <a:gd name="connsiteY3" fmla="*/ 286674 h 1179064"/>
              <a:gd name="connsiteX4" fmla="*/ 2547004 w 3056618"/>
              <a:gd name="connsiteY4" fmla="*/ 0 h 1179064"/>
              <a:gd name="connsiteX5" fmla="*/ 3056618 w 3056618"/>
              <a:gd name="connsiteY5" fmla="*/ 408639 h 1179064"/>
              <a:gd name="connsiteX6" fmla="*/ 2749730 w 3056618"/>
              <a:gd name="connsiteY6" fmla="*/ 954470 h 1179064"/>
              <a:gd name="connsiteX7" fmla="*/ 2706447 w 3056618"/>
              <a:gd name="connsiteY7" fmla="*/ 630225 h 1179064"/>
              <a:gd name="connsiteX8" fmla="*/ 1985534 w 3056618"/>
              <a:gd name="connsiteY8" fmla="*/ 977483 h 1179064"/>
              <a:gd name="connsiteX9" fmla="*/ 1814953 w 3056618"/>
              <a:gd name="connsiteY9" fmla="*/ 1026335 h 1179064"/>
              <a:gd name="connsiteX10" fmla="*/ 875937 w 3056618"/>
              <a:gd name="connsiteY10" fmla="*/ 1179064 h 1179064"/>
              <a:gd name="connsiteX11" fmla="*/ 0 w 3056618"/>
              <a:gd name="connsiteY11" fmla="*/ 1094937 h 1179064"/>
              <a:gd name="connsiteX12" fmla="*/ 1661 w 3056618"/>
              <a:gd name="connsiteY12" fmla="*/ 583358 h 117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618" h="1179064">
                <a:moveTo>
                  <a:pt x="1661" y="583358"/>
                </a:moveTo>
                <a:cubicBezTo>
                  <a:pt x="121521" y="491700"/>
                  <a:pt x="493272" y="645770"/>
                  <a:pt x="768758" y="633658"/>
                </a:cubicBezTo>
                <a:cubicBezTo>
                  <a:pt x="1044244" y="621547"/>
                  <a:pt x="1322232" y="628790"/>
                  <a:pt x="1775109" y="559681"/>
                </a:cubicBezTo>
                <a:cubicBezTo>
                  <a:pt x="2143771" y="446382"/>
                  <a:pt x="2260999" y="403880"/>
                  <a:pt x="2615835" y="286674"/>
                </a:cubicBezTo>
                <a:lnTo>
                  <a:pt x="2547004" y="0"/>
                </a:lnTo>
                <a:lnTo>
                  <a:pt x="3056618" y="408639"/>
                </a:lnTo>
                <a:lnTo>
                  <a:pt x="2749730" y="954470"/>
                </a:lnTo>
                <a:lnTo>
                  <a:pt x="2706447" y="630225"/>
                </a:lnTo>
                <a:cubicBezTo>
                  <a:pt x="2457025" y="797407"/>
                  <a:pt x="2243375" y="815424"/>
                  <a:pt x="1985534" y="977483"/>
                </a:cubicBezTo>
                <a:cubicBezTo>
                  <a:pt x="1836952" y="1043501"/>
                  <a:pt x="1982803" y="1000354"/>
                  <a:pt x="1814953" y="1026335"/>
                </a:cubicBezTo>
                <a:cubicBezTo>
                  <a:pt x="1568477" y="1105998"/>
                  <a:pt x="1143305" y="1157563"/>
                  <a:pt x="875937" y="1179064"/>
                </a:cubicBezTo>
                <a:lnTo>
                  <a:pt x="0" y="1094937"/>
                </a:lnTo>
                <a:cubicBezTo>
                  <a:pt x="554" y="924411"/>
                  <a:pt x="1107" y="753884"/>
                  <a:pt x="1661" y="583358"/>
                </a:cubicBezTo>
                <a:close/>
              </a:path>
            </a:pathLst>
          </a:custGeom>
          <a:solidFill>
            <a:schemeClr val="bg1">
              <a:alpha val="6201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240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F9F3B-DBA2-8245-ACDE-D025D219911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92D8DF7-9AA0-5F44-9CB1-6224420E897A}"/>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9A60184C-92A6-7349-A7D4-47EF066A07ED}"/>
              </a:ext>
            </a:extLst>
          </p:cNvPr>
          <p:cNvPicPr>
            <a:picLocks noChangeAspect="1"/>
          </p:cNvPicPr>
          <p:nvPr/>
        </p:nvPicPr>
        <p:blipFill>
          <a:blip r:embed="rId2"/>
          <a:stretch>
            <a:fillRect/>
          </a:stretch>
        </p:blipFill>
        <p:spPr>
          <a:xfrm>
            <a:off x="-604434" y="0"/>
            <a:ext cx="12192000" cy="6858000"/>
          </a:xfrm>
          <a:prstGeom prst="rect">
            <a:avLst/>
          </a:prstGeom>
        </p:spPr>
      </p:pic>
      <p:sp>
        <p:nvSpPr>
          <p:cNvPr id="4" name="TextBox 3">
            <a:extLst>
              <a:ext uri="{FF2B5EF4-FFF2-40B4-BE49-F238E27FC236}">
                <a16:creationId xmlns:a16="http://schemas.microsoft.com/office/drawing/2014/main" id="{089B06AD-A76F-4541-B39E-2F17AE1C28A0}"/>
              </a:ext>
            </a:extLst>
          </p:cNvPr>
          <p:cNvSpPr txBox="1"/>
          <p:nvPr/>
        </p:nvSpPr>
        <p:spPr>
          <a:xfrm>
            <a:off x="8607372" y="3132089"/>
            <a:ext cx="3584628" cy="2554545"/>
          </a:xfrm>
          <a:prstGeom prst="rect">
            <a:avLst/>
          </a:prstGeom>
          <a:noFill/>
        </p:spPr>
        <p:txBody>
          <a:bodyPr wrap="square" rtlCol="0">
            <a:spAutoFit/>
          </a:bodyPr>
          <a:lstStyle/>
          <a:p>
            <a:pPr algn="ctr"/>
            <a:r>
              <a:rPr lang="en-US" sz="4000" b="1" dirty="0">
                <a:latin typeface="Helvetica" pitchFamily="2" charset="0"/>
              </a:rPr>
              <a:t>Every element tells a different story!</a:t>
            </a:r>
          </a:p>
        </p:txBody>
      </p:sp>
    </p:spTree>
    <p:extLst>
      <p:ext uri="{BB962C8B-B14F-4D97-AF65-F5344CB8AC3E}">
        <p14:creationId xmlns:p14="http://schemas.microsoft.com/office/powerpoint/2010/main" val="173862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FF09D-D35F-DC40-8179-C2EC958F12F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B8569E6-5EC8-0E49-8E34-0A4AEB181D2B}"/>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BC210422-9789-6045-9947-4A972527C14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79146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77A37-1F8E-C24D-B9C3-D0527DED86C4}"/>
              </a:ext>
            </a:extLst>
          </p:cNvPr>
          <p:cNvSpPr>
            <a:spLocks noGrp="1"/>
          </p:cNvSpPr>
          <p:nvPr>
            <p:ph type="title"/>
          </p:nvPr>
        </p:nvSpPr>
        <p:spPr/>
        <p:txBody>
          <a:bodyPr/>
          <a:lstStyle/>
          <a:p>
            <a:r>
              <a:rPr lang="en-US" dirty="0"/>
              <a:t>Refractory-to-volatile ratio to trace planet formation</a:t>
            </a:r>
          </a:p>
        </p:txBody>
      </p:sp>
      <p:sp>
        <p:nvSpPr>
          <p:cNvPr id="3" name="Content Placeholder 2">
            <a:extLst>
              <a:ext uri="{FF2B5EF4-FFF2-40B4-BE49-F238E27FC236}">
                <a16:creationId xmlns:a16="http://schemas.microsoft.com/office/drawing/2014/main" id="{36EC8D62-ACD1-514D-87EB-0A8C061C4C12}"/>
              </a:ext>
            </a:extLst>
          </p:cNvPr>
          <p:cNvSpPr>
            <a:spLocks noGrp="1"/>
          </p:cNvSpPr>
          <p:nvPr>
            <p:ph idx="1"/>
          </p:nvPr>
        </p:nvSpPr>
        <p:spPr/>
        <p:txBody>
          <a:bodyPr/>
          <a:lstStyle/>
          <a:p>
            <a:endParaRPr lang="en-US" dirty="0"/>
          </a:p>
        </p:txBody>
      </p:sp>
      <p:pic>
        <p:nvPicPr>
          <p:cNvPr id="10" name="Picture 9">
            <a:extLst>
              <a:ext uri="{FF2B5EF4-FFF2-40B4-BE49-F238E27FC236}">
                <a16:creationId xmlns:a16="http://schemas.microsoft.com/office/drawing/2014/main" id="{4E0FCF95-8E0B-4C45-8749-E5FD8593DC1C}"/>
              </a:ext>
            </a:extLst>
          </p:cNvPr>
          <p:cNvPicPr>
            <a:picLocks noChangeAspect="1"/>
          </p:cNvPicPr>
          <p:nvPr/>
        </p:nvPicPr>
        <p:blipFill>
          <a:blip r:embed="rId2"/>
          <a:stretch>
            <a:fillRect/>
          </a:stretch>
        </p:blipFill>
        <p:spPr>
          <a:xfrm>
            <a:off x="696209" y="1134319"/>
            <a:ext cx="7426190" cy="5499848"/>
          </a:xfrm>
          <a:prstGeom prst="rect">
            <a:avLst/>
          </a:prstGeom>
        </p:spPr>
      </p:pic>
      <p:sp>
        <p:nvSpPr>
          <p:cNvPr id="8" name="TextBox 7">
            <a:extLst>
              <a:ext uri="{FF2B5EF4-FFF2-40B4-BE49-F238E27FC236}">
                <a16:creationId xmlns:a16="http://schemas.microsoft.com/office/drawing/2014/main" id="{C2246755-630B-8A40-A481-92D611851F20}"/>
              </a:ext>
            </a:extLst>
          </p:cNvPr>
          <p:cNvSpPr txBox="1"/>
          <p:nvPr/>
        </p:nvSpPr>
        <p:spPr>
          <a:xfrm>
            <a:off x="8468609" y="5431487"/>
            <a:ext cx="3311163" cy="523220"/>
          </a:xfrm>
          <a:prstGeom prst="rect">
            <a:avLst/>
          </a:prstGeom>
          <a:noFill/>
        </p:spPr>
        <p:txBody>
          <a:bodyPr wrap="none" rtlCol="0">
            <a:spAutoFit/>
          </a:bodyPr>
          <a:lstStyle/>
          <a:p>
            <a:pPr algn="l"/>
            <a:r>
              <a:rPr lang="en-US" sz="2800" dirty="0" err="1">
                <a:latin typeface="Garamond" panose="02020404030301010803" pitchFamily="18" charset="0"/>
              </a:rPr>
              <a:t>Lothringer</a:t>
            </a:r>
            <a:r>
              <a:rPr lang="en-US" sz="2800" dirty="0">
                <a:latin typeface="Garamond" panose="02020404030301010803" pitchFamily="18" charset="0"/>
              </a:rPr>
              <a:t> et al (2021)</a:t>
            </a:r>
          </a:p>
        </p:txBody>
      </p:sp>
      <p:sp>
        <p:nvSpPr>
          <p:cNvPr id="11" name="TextBox 10">
            <a:extLst>
              <a:ext uri="{FF2B5EF4-FFF2-40B4-BE49-F238E27FC236}">
                <a16:creationId xmlns:a16="http://schemas.microsoft.com/office/drawing/2014/main" id="{7B84946D-C6F5-8646-8F37-4F0FADD1979B}"/>
              </a:ext>
            </a:extLst>
          </p:cNvPr>
          <p:cNvSpPr txBox="1"/>
          <p:nvPr/>
        </p:nvSpPr>
        <p:spPr>
          <a:xfrm>
            <a:off x="8122399" y="1838169"/>
            <a:ext cx="3231401" cy="2677656"/>
          </a:xfrm>
          <a:prstGeom prst="rect">
            <a:avLst/>
          </a:prstGeom>
          <a:noFill/>
        </p:spPr>
        <p:txBody>
          <a:bodyPr wrap="square" rtlCol="0">
            <a:spAutoFit/>
          </a:bodyPr>
          <a:lstStyle/>
          <a:p>
            <a:pPr algn="ctr"/>
            <a:r>
              <a:rPr lang="en-US" sz="2800" dirty="0">
                <a:latin typeface="Garamond" panose="02020404030301010803" pitchFamily="18" charset="0"/>
              </a:rPr>
              <a:t>Atmospheric abundances</a:t>
            </a:r>
          </a:p>
          <a:p>
            <a:pPr algn="ctr"/>
            <a:r>
              <a:rPr lang="en-US" sz="2800" dirty="0">
                <a:latin typeface="Garamond" panose="02020404030301010803" pitchFamily="18" charset="0"/>
              </a:rPr>
              <a:t>are connected to the </a:t>
            </a:r>
          </a:p>
          <a:p>
            <a:pPr algn="ctr"/>
            <a:r>
              <a:rPr lang="en-US" sz="2800" dirty="0">
                <a:latin typeface="Garamond" panose="02020404030301010803" pitchFamily="18" charset="0"/>
              </a:rPr>
              <a:t>“rockiness” of accreted planetesimals</a:t>
            </a:r>
          </a:p>
        </p:txBody>
      </p:sp>
    </p:spTree>
    <p:extLst>
      <p:ext uri="{BB962C8B-B14F-4D97-AF65-F5344CB8AC3E}">
        <p14:creationId xmlns:p14="http://schemas.microsoft.com/office/powerpoint/2010/main" val="1468824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32320-A724-774C-A1CB-91CD0B8483D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CD5F53-E100-6844-A7AB-DAA72B960DC6}"/>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2567A47D-BB00-4048-BD3D-17940AC928D7}"/>
              </a:ext>
            </a:extLst>
          </p:cNvPr>
          <p:cNvPicPr>
            <a:picLocks noChangeAspect="1"/>
          </p:cNvPicPr>
          <p:nvPr/>
        </p:nvPicPr>
        <p:blipFill>
          <a:blip r:embed="rId2"/>
          <a:stretch>
            <a:fillRect/>
          </a:stretch>
        </p:blipFill>
        <p:spPr>
          <a:xfrm>
            <a:off x="0" y="-127590"/>
            <a:ext cx="12192000" cy="6858000"/>
          </a:xfrm>
          <a:prstGeom prst="rect">
            <a:avLst/>
          </a:prstGeom>
        </p:spPr>
      </p:pic>
    </p:spTree>
    <p:extLst>
      <p:ext uri="{BB962C8B-B14F-4D97-AF65-F5344CB8AC3E}">
        <p14:creationId xmlns:p14="http://schemas.microsoft.com/office/powerpoint/2010/main" val="825390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CE9C2-5EC5-114F-BB3B-C89D2D9FC00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FD5C74-F161-D142-AC1B-E38D115FAEF7}"/>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D7522CA1-31FF-874B-BC98-537E06A5C1EA}"/>
              </a:ext>
            </a:extLst>
          </p:cNvPr>
          <p:cNvPicPr>
            <a:picLocks noChangeAspect="1"/>
          </p:cNvPicPr>
          <p:nvPr/>
        </p:nvPicPr>
        <p:blipFill>
          <a:blip r:embed="rId2"/>
          <a:stretch>
            <a:fillRect/>
          </a:stretch>
        </p:blipFill>
        <p:spPr>
          <a:xfrm>
            <a:off x="0" y="-127590"/>
            <a:ext cx="12192000" cy="6858000"/>
          </a:xfrm>
          <a:prstGeom prst="rect">
            <a:avLst/>
          </a:prstGeom>
        </p:spPr>
      </p:pic>
    </p:spTree>
    <p:extLst>
      <p:ext uri="{BB962C8B-B14F-4D97-AF65-F5344CB8AC3E}">
        <p14:creationId xmlns:p14="http://schemas.microsoft.com/office/powerpoint/2010/main" val="769673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FF35C-A7DA-4E47-A042-923588DD2D3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2B18B58-B8F4-B746-86B4-DB471ED0769A}"/>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5AD411B8-AEA6-FC41-827D-AD7FE0484C66}"/>
              </a:ext>
            </a:extLst>
          </p:cNvPr>
          <p:cNvPicPr>
            <a:picLocks noChangeAspect="1"/>
          </p:cNvPicPr>
          <p:nvPr/>
        </p:nvPicPr>
        <p:blipFill>
          <a:blip r:embed="rId2"/>
          <a:stretch>
            <a:fillRect/>
          </a:stretch>
        </p:blipFill>
        <p:spPr>
          <a:xfrm>
            <a:off x="0" y="-127590"/>
            <a:ext cx="12192000" cy="6858000"/>
          </a:xfrm>
          <a:prstGeom prst="rect">
            <a:avLst/>
          </a:prstGeom>
        </p:spPr>
      </p:pic>
    </p:spTree>
    <p:extLst>
      <p:ext uri="{BB962C8B-B14F-4D97-AF65-F5344CB8AC3E}">
        <p14:creationId xmlns:p14="http://schemas.microsoft.com/office/powerpoint/2010/main" val="7398792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2800" dirty="0" err="1" smtClean="0">
            <a:latin typeface="Garamond" panose="02020404030301010803"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13613</TotalTime>
  <Words>1502</Words>
  <Application>Microsoft Macintosh PowerPoint</Application>
  <PresentationFormat>Widescreen</PresentationFormat>
  <Paragraphs>224</Paragraphs>
  <Slides>28</Slides>
  <Notes>11</Notes>
  <HiddenSlides>6</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Garamond</vt:lpstr>
      <vt:lpstr>Helvetica</vt:lpstr>
      <vt:lpstr>office theme</vt:lpstr>
      <vt:lpstr>PowerPoint Presentation</vt:lpstr>
      <vt:lpstr>PowerPoint Presentation</vt:lpstr>
      <vt:lpstr>PowerPoint Presentation</vt:lpstr>
      <vt:lpstr>PowerPoint Presentation</vt:lpstr>
      <vt:lpstr>PowerPoint Presentation</vt:lpstr>
      <vt:lpstr>Refractory-to-volatile ratio to trace planet formation</vt:lpstr>
      <vt:lpstr>PowerPoint Presentation</vt:lpstr>
      <vt:lpstr>PowerPoint Presentation</vt:lpstr>
      <vt:lpstr>PowerPoint Presentation</vt:lpstr>
      <vt:lpstr>PowerPoint Presentation</vt:lpstr>
      <vt:lpstr>Ultra-hot Jupiters: the hot end of hot Jupiters </vt:lpstr>
      <vt:lpstr>PowerPoint Presentation</vt:lpstr>
      <vt:lpstr>A new tool to study (U)HJs, optical HR phase curves</vt:lpstr>
      <vt:lpstr>Cumulate signal from thousands of individual lines</vt:lpstr>
      <vt:lpstr>A new tool to study (U)HJs, optical HR phase curves</vt:lpstr>
      <vt:lpstr>A new tool to study (U)HJs, optical HR phase curves</vt:lpstr>
      <vt:lpstr>A thermal inversion in KELT-9b through iron lines</vt:lpstr>
      <vt:lpstr>PowerPoint Presentation</vt:lpstr>
      <vt:lpstr>15 - 20 UHJs characterized in the next 2 - 3 years</vt:lpstr>
      <vt:lpstr>15 - 20 UHJs characterized in the next 2 - 3 years</vt:lpstr>
      <vt:lpstr>15 - 20 UHJs characterized in the next 2 - 3 years</vt:lpstr>
      <vt:lpstr>PowerPoint Presentation</vt:lpstr>
      <vt:lpstr>Re-assessing KELT-9b iron emission (Pino + in prep.)</vt:lpstr>
      <vt:lpstr>PowerPoint Presentation</vt:lpstr>
      <vt:lpstr>PowerPoint Presentation</vt:lpstr>
      <vt:lpstr>End of  2020s: prospects for (U)HJs characterization</vt:lpstr>
      <vt:lpstr>Conclusions</vt:lpstr>
      <vt:lpstr>End of  2020s: prospects for (U)HJs characterization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Lorenzo Pino</cp:lastModifiedBy>
  <cp:revision>77</cp:revision>
  <cp:lastPrinted>2021-06-17T10:41:21Z</cp:lastPrinted>
  <dcterms:created xsi:type="dcterms:W3CDTF">2021-06-03T08:47:27Z</dcterms:created>
  <dcterms:modified xsi:type="dcterms:W3CDTF">2022-04-20T20:41:33Z</dcterms:modified>
</cp:coreProperties>
</file>