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70" r:id="rId6"/>
    <p:sldId id="264" r:id="rId7"/>
    <p:sldId id="262" r:id="rId8"/>
    <p:sldId id="263" r:id="rId9"/>
    <p:sldId id="267" r:id="rId10"/>
    <p:sldId id="259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06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98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64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64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4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18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3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75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3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20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5930-4BA8-40AE-A876-7440783CDC1C}" type="datetimeFigureOut">
              <a:rPr lang="it-IT" smtClean="0"/>
              <a:t>21/04/2022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FCF3-28BD-47B7-8092-9088291A4D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2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ina.wolkenberg@inaf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6152"/>
            <a:ext cx="12192000" cy="2387600"/>
          </a:xfrm>
        </p:spPr>
        <p:txBody>
          <a:bodyPr>
            <a:normAutofit/>
          </a:bodyPr>
          <a:lstStyle/>
          <a:p>
            <a:r>
              <a:rPr lang="en-US" sz="4000" b="1" dirty="0"/>
              <a:t>Preliminary results of atmospheric parameters varying with LT around volcanoes from PFS-</a:t>
            </a:r>
            <a:r>
              <a:rPr lang="en-US" sz="4000" b="1" dirty="0" err="1"/>
              <a:t>MEx</a:t>
            </a:r>
            <a:r>
              <a:rPr lang="en-US" sz="4000" b="1" dirty="0"/>
              <a:t> observations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Paulina </a:t>
            </a:r>
            <a:r>
              <a:rPr lang="it-IT" b="1" dirty="0" err="1"/>
              <a:t>Wolkenberg</a:t>
            </a:r>
            <a:r>
              <a:rPr lang="it-IT" dirty="0"/>
              <a:t> (1), Marco </a:t>
            </a:r>
            <a:r>
              <a:rPr lang="it-IT" dirty="0" err="1"/>
              <a:t>Giuranna</a:t>
            </a:r>
            <a:r>
              <a:rPr lang="it-IT" dirty="0"/>
              <a:t> (1), Davide Grassi (1), </a:t>
            </a:r>
            <a:r>
              <a:rPr lang="it-IT" dirty="0" err="1"/>
              <a:t>Aymeric</a:t>
            </a:r>
            <a:r>
              <a:rPr lang="it-IT" dirty="0"/>
              <a:t> Spiga (2), Alejandro </a:t>
            </a:r>
            <a:r>
              <a:rPr lang="it-IT" dirty="0" err="1"/>
              <a:t>Cardesin-Moinelo</a:t>
            </a:r>
            <a:r>
              <a:rPr lang="it-IT" dirty="0"/>
              <a:t> (3), Donald </a:t>
            </a:r>
            <a:r>
              <a:rPr lang="it-IT" dirty="0" err="1"/>
              <a:t>Merritt</a:t>
            </a:r>
            <a:r>
              <a:rPr lang="it-IT" dirty="0"/>
              <a:t> (3), Julia Marin-</a:t>
            </a:r>
            <a:r>
              <a:rPr lang="it-IT" dirty="0" err="1"/>
              <a:t>Yaseli</a:t>
            </a:r>
            <a:r>
              <a:rPr lang="it-IT" dirty="0"/>
              <a:t> de la Parra (3</a:t>
            </a:r>
            <a:r>
              <a:rPr lang="it-IT" dirty="0" smtClean="0"/>
              <a:t>)</a:t>
            </a:r>
          </a:p>
          <a:p>
            <a:r>
              <a:rPr lang="it-IT" dirty="0" smtClean="0"/>
              <a:t>(</a:t>
            </a:r>
            <a:r>
              <a:rPr lang="it-IT" dirty="0"/>
              <a:t>1)Istituto Nazionale di Astrofisica (INAF), Istituto di Astrofisica e Planetologia Spaziali (IAPS), Rome, </a:t>
            </a:r>
            <a:r>
              <a:rPr lang="it-IT" dirty="0" err="1"/>
              <a:t>Italy</a:t>
            </a:r>
            <a:r>
              <a:rPr lang="it-IT" dirty="0"/>
              <a:t>  (</a:t>
            </a:r>
            <a:r>
              <a:rPr lang="it-IT" u="sng" dirty="0">
                <a:hlinkClick r:id="rId2"/>
              </a:rPr>
              <a:t>paulina.wolkenberg@inaf.it</a:t>
            </a:r>
            <a:r>
              <a:rPr lang="it-IT" dirty="0"/>
              <a:t>) (2) LMD, Paris, France (3) </a:t>
            </a:r>
            <a:r>
              <a:rPr lang="it-IT" dirty="0" smtClean="0"/>
              <a:t>ESAC, Madrid, </a:t>
            </a:r>
            <a:r>
              <a:rPr lang="it-IT" smtClean="0"/>
              <a:t>Spain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9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95422" y="527379"/>
                <a:ext cx="10502019" cy="107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Static </a:t>
                </a:r>
                <a:r>
                  <a:rPr lang="it-IT" dirty="0" err="1"/>
                  <a:t>stability</a:t>
                </a:r>
                <a:r>
                  <a:rPr lang="it-IT" dirty="0"/>
                  <a:t>: 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where</a:t>
                </a:r>
                <a:r>
                  <a:rPr lang="it-IT" dirty="0"/>
                  <a:t> </a:t>
                </a:r>
                <a:r>
                  <a:rPr lang="el-GR" dirty="0"/>
                  <a:t>γ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𝑔𝑟𝑎𝑣𝑖𝑡𝑦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𝑎𝑐𝑐𝑒𝑙𝑎𝑟𝑎𝑡𝑖𝑜𝑛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𝑠𝑝𝑒𝑐𝑖𝑓𝑖𝑐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h𝑒𝑎𝑡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𝑐𝑎𝑝𝑎𝑐𝑖𝑡𝑦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2" y="527379"/>
                <a:ext cx="10502019" cy="1078500"/>
              </a:xfrm>
              <a:prstGeom prst="rect">
                <a:avLst/>
              </a:prstGeom>
              <a:blipFill rotWithShape="0">
                <a:blip r:embed="rId2"/>
                <a:stretch>
                  <a:fillRect l="-464" t="-3409" b="-17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220394" y="1843933"/>
            <a:ext cx="2673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&gt; 0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atmosphere</a:t>
            </a:r>
            <a:endParaRPr lang="it-IT" dirty="0"/>
          </a:p>
          <a:p>
            <a:r>
              <a:rPr lang="it-IT" dirty="0"/>
              <a:t>S = 0 </a:t>
            </a:r>
            <a:r>
              <a:rPr lang="it-IT" dirty="0" err="1"/>
              <a:t>neutral</a:t>
            </a:r>
            <a:r>
              <a:rPr lang="it-IT" dirty="0"/>
              <a:t> </a:t>
            </a:r>
            <a:r>
              <a:rPr lang="it-IT" dirty="0" err="1"/>
              <a:t>stability</a:t>
            </a:r>
            <a:endParaRPr lang="it-IT" dirty="0"/>
          </a:p>
          <a:p>
            <a:r>
              <a:rPr lang="it-IT" dirty="0"/>
              <a:t>S &lt; 0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atmosphere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64123" y="3005317"/>
                <a:ext cx="12027877" cy="349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it-IT" dirty="0" smtClean="0"/>
                  <a:t>, </a:t>
                </a:r>
                <a:r>
                  <a:rPr lang="it-IT" dirty="0" err="1" smtClean="0"/>
                  <a:t>where</a:t>
                </a:r>
                <a:r>
                  <a:rPr lang="it-IT" dirty="0" smtClean="0"/>
                  <a:t> p0 – </a:t>
                </a:r>
                <a:r>
                  <a:rPr lang="it-IT" dirty="0" err="1" smtClean="0"/>
                  <a:t>reference</a:t>
                </a:r>
                <a:r>
                  <a:rPr lang="it-IT" dirty="0" smtClean="0"/>
                  <a:t> pressure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set to 610 </a:t>
                </a:r>
                <a:r>
                  <a:rPr lang="it-IT" dirty="0" err="1" smtClean="0"/>
                  <a:t>Pa</a:t>
                </a:r>
                <a:r>
                  <a:rPr lang="it-IT" dirty="0" smtClean="0"/>
                  <a:t>, R – gas </a:t>
                </a:r>
                <a:r>
                  <a:rPr lang="it-IT" dirty="0" err="1" smtClean="0"/>
                  <a:t>constant</a:t>
                </a:r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dirty="0" err="1" smtClean="0"/>
                  <a:t>If</a:t>
                </a:r>
                <a:r>
                  <a:rPr lang="it-IT" dirty="0" smtClean="0"/>
                  <a:t> </a:t>
                </a:r>
                <a:r>
                  <a:rPr lang="el-GR" dirty="0"/>
                  <a:t>θ</a:t>
                </a:r>
                <a:r>
                  <a:rPr lang="it-IT" dirty="0"/>
                  <a:t> (</a:t>
                </a:r>
                <a:r>
                  <a:rPr lang="it-IT" dirty="0" err="1"/>
                  <a:t>potential</a:t>
                </a:r>
                <a:r>
                  <a:rPr lang="it-IT" dirty="0"/>
                  <a:t> temperature) </a:t>
                </a:r>
                <a:r>
                  <a:rPr lang="it-IT" dirty="0" err="1"/>
                  <a:t>increases</a:t>
                </a:r>
                <a:r>
                  <a:rPr lang="it-IT" dirty="0"/>
                  <a:t> 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stable</a:t>
                </a:r>
                <a:r>
                  <a:rPr lang="it-IT" dirty="0"/>
                  <a:t> </a:t>
                </a:r>
                <a:r>
                  <a:rPr lang="it-IT" dirty="0" err="1" smtClean="0"/>
                  <a:t>atmosphere</a:t>
                </a:r>
                <a:r>
                  <a:rPr lang="it-IT" dirty="0" smtClean="0"/>
                  <a:t> (no </a:t>
                </a:r>
                <a:r>
                  <a:rPr lang="it-IT" dirty="0" err="1" smtClean="0"/>
                  <a:t>vertical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motions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expected</a:t>
                </a:r>
                <a:r>
                  <a:rPr lang="it-IT" dirty="0" smtClean="0"/>
                  <a:t>).</a:t>
                </a:r>
                <a:endParaRPr lang="it-IT" dirty="0"/>
              </a:p>
              <a:p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el-GR" dirty="0"/>
                  <a:t>θ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constant</a:t>
                </a:r>
                <a:r>
                  <a:rPr lang="it-IT" dirty="0"/>
                  <a:t> 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neutral</a:t>
                </a:r>
                <a:r>
                  <a:rPr lang="it-IT" dirty="0"/>
                  <a:t> </a:t>
                </a:r>
                <a:r>
                  <a:rPr lang="it-IT" dirty="0" err="1" smtClean="0"/>
                  <a:t>stability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upward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downward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motions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occur</a:t>
                </a:r>
                <a:r>
                  <a:rPr lang="it-IT" dirty="0" smtClean="0"/>
                  <a:t> – </a:t>
                </a:r>
                <a:r>
                  <a:rPr lang="it-IT" dirty="0" err="1" smtClean="0"/>
                  <a:t>vertical</a:t>
                </a:r>
                <a:r>
                  <a:rPr lang="it-IT" dirty="0" smtClean="0"/>
                  <a:t> mixing).</a:t>
                </a:r>
                <a:endParaRPr lang="it-IT" dirty="0"/>
              </a:p>
              <a:p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el-GR" dirty="0"/>
                  <a:t>θ</a:t>
                </a:r>
                <a:r>
                  <a:rPr lang="it-IT" dirty="0"/>
                  <a:t> </a:t>
                </a:r>
                <a:r>
                  <a:rPr lang="it-IT" dirty="0" err="1"/>
                  <a:t>decreases</a:t>
                </a:r>
                <a:r>
                  <a:rPr lang="it-IT" dirty="0"/>
                  <a:t> 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an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 smtClean="0"/>
                  <a:t>atmosphere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upward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motions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occur</a:t>
                </a:r>
                <a:r>
                  <a:rPr lang="it-IT" dirty="0" smtClean="0"/>
                  <a:t>).</a:t>
                </a:r>
              </a:p>
              <a:p>
                <a:endParaRPr lang="it-IT" dirty="0" smtClean="0"/>
              </a:p>
              <a:p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smtClean="0"/>
                  <a:t>d</a:t>
                </a:r>
                <a:r>
                  <a:rPr lang="el-GR" dirty="0" smtClean="0"/>
                  <a:t>θ</a:t>
                </a:r>
                <a:r>
                  <a:rPr lang="it-IT" dirty="0" smtClean="0"/>
                  <a:t>/</a:t>
                </a:r>
                <a:r>
                  <a:rPr lang="it-IT" dirty="0" err="1" smtClean="0"/>
                  <a:t>dz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gradient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potential</a:t>
                </a:r>
                <a:r>
                  <a:rPr lang="it-IT" dirty="0" smtClean="0"/>
                  <a:t> </a:t>
                </a:r>
                <a:r>
                  <a:rPr lang="it-IT" dirty="0"/>
                  <a:t>temperature)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positive </a:t>
                </a:r>
                <a:r>
                  <a:rPr lang="it-IT" dirty="0"/>
                  <a:t>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stable</a:t>
                </a:r>
                <a:r>
                  <a:rPr lang="it-IT" dirty="0"/>
                  <a:t> </a:t>
                </a:r>
                <a:r>
                  <a:rPr lang="it-IT" dirty="0" err="1"/>
                  <a:t>atmosphere</a:t>
                </a:r>
                <a:r>
                  <a:rPr lang="it-IT" dirty="0"/>
                  <a:t>.</a:t>
                </a:r>
              </a:p>
              <a:p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smtClean="0"/>
                  <a:t>d</a:t>
                </a:r>
                <a:r>
                  <a:rPr lang="el-GR" dirty="0" smtClean="0"/>
                  <a:t>θ</a:t>
                </a:r>
                <a:r>
                  <a:rPr lang="it-IT" dirty="0" smtClean="0"/>
                  <a:t>/</a:t>
                </a:r>
                <a:r>
                  <a:rPr lang="it-IT" dirty="0" err="1" smtClean="0"/>
                  <a:t>dz</a:t>
                </a:r>
                <a:r>
                  <a:rPr lang="it-IT" dirty="0" smtClean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0</a:t>
                </a:r>
                <a:r>
                  <a:rPr lang="it-IT" dirty="0" smtClean="0"/>
                  <a:t> </a:t>
                </a:r>
                <a:r>
                  <a:rPr lang="it-IT" dirty="0"/>
                  <a:t>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neutral</a:t>
                </a:r>
                <a:r>
                  <a:rPr lang="it-IT" dirty="0"/>
                  <a:t> </a:t>
                </a:r>
                <a:r>
                  <a:rPr lang="it-IT" dirty="0" err="1"/>
                  <a:t>stability</a:t>
                </a:r>
                <a:r>
                  <a:rPr lang="it-IT" dirty="0"/>
                  <a:t>.</a:t>
                </a:r>
              </a:p>
              <a:p>
                <a:r>
                  <a:rPr lang="it-IT" dirty="0" err="1"/>
                  <a:t>If</a:t>
                </a:r>
                <a:r>
                  <a:rPr lang="it-IT" dirty="0"/>
                  <a:t> </a:t>
                </a:r>
                <a:r>
                  <a:rPr lang="it-IT" dirty="0" smtClean="0"/>
                  <a:t>d</a:t>
                </a:r>
                <a:r>
                  <a:rPr lang="el-GR" dirty="0" smtClean="0"/>
                  <a:t>θ</a:t>
                </a:r>
                <a:r>
                  <a:rPr lang="it-IT" dirty="0" smtClean="0"/>
                  <a:t>/</a:t>
                </a:r>
                <a:r>
                  <a:rPr lang="it-IT" dirty="0" err="1" smtClean="0"/>
                  <a:t>dz</a:t>
                </a:r>
                <a:r>
                  <a:rPr lang="it-IT" dirty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negative </a:t>
                </a:r>
                <a:r>
                  <a:rPr lang="it-IT" dirty="0"/>
                  <a:t>with </a:t>
                </a:r>
                <a:r>
                  <a:rPr lang="it-IT" dirty="0" err="1"/>
                  <a:t>altitude</a:t>
                </a:r>
                <a:r>
                  <a:rPr lang="it-IT" dirty="0"/>
                  <a:t>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an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atmosphere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The </a:t>
                </a:r>
                <a:r>
                  <a:rPr lang="it-IT" dirty="0" err="1"/>
                  <a:t>planetary</a:t>
                </a:r>
                <a:r>
                  <a:rPr lang="it-IT" dirty="0"/>
                  <a:t> </a:t>
                </a:r>
                <a:r>
                  <a:rPr lang="it-IT" dirty="0" err="1"/>
                  <a:t>boundary</a:t>
                </a:r>
                <a:r>
                  <a:rPr lang="it-IT" dirty="0"/>
                  <a:t> </a:t>
                </a:r>
                <a:r>
                  <a:rPr lang="it-IT" dirty="0" err="1"/>
                  <a:t>layer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described</a:t>
                </a:r>
                <a:r>
                  <a:rPr lang="it-IT" dirty="0"/>
                  <a:t> by the </a:t>
                </a:r>
                <a:r>
                  <a:rPr lang="it-IT" dirty="0" err="1"/>
                  <a:t>behavior</a:t>
                </a:r>
                <a:r>
                  <a:rPr lang="it-IT" dirty="0"/>
                  <a:t> of </a:t>
                </a:r>
                <a:r>
                  <a:rPr lang="it-IT" dirty="0" err="1"/>
                  <a:t>potential</a:t>
                </a:r>
                <a:r>
                  <a:rPr lang="it-IT" dirty="0"/>
                  <a:t> </a:t>
                </a:r>
                <a:r>
                  <a:rPr lang="it-IT" dirty="0" err="1"/>
                  <a:t>temperatures</a:t>
                </a:r>
                <a:r>
                  <a:rPr lang="it-IT" dirty="0"/>
                  <a:t> with </a:t>
                </a:r>
                <a:r>
                  <a:rPr lang="it-IT" dirty="0" err="1"/>
                  <a:t>altitude</a:t>
                </a:r>
                <a:r>
                  <a:rPr lang="it-IT" dirty="0"/>
                  <a:t>.  </a:t>
                </a: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3" y="3005317"/>
                <a:ext cx="12027877" cy="3491020"/>
              </a:xfrm>
              <a:prstGeom prst="rect">
                <a:avLst/>
              </a:prstGeom>
              <a:blipFill rotWithShape="0">
                <a:blip r:embed="rId3"/>
                <a:stretch>
                  <a:fillRect l="-456" b="-17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1148862" y="1094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S</a:t>
            </a:r>
            <a:r>
              <a:rPr lang="it-IT" dirty="0" err="1" smtClean="0"/>
              <a:t>tatic</a:t>
            </a:r>
            <a:r>
              <a:rPr lang="it-IT" dirty="0" smtClean="0"/>
              <a:t> </a:t>
            </a:r>
            <a:r>
              <a:rPr lang="it-IT" dirty="0" err="1"/>
              <a:t>stability</a:t>
            </a:r>
            <a:r>
              <a:rPr lang="it-IT" dirty="0"/>
              <a:t>,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temperatures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 smtClean="0"/>
              <a:t>gradients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18" y="986"/>
            <a:ext cx="3333750" cy="2857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5392908" y="85431"/>
            <a:ext cx="133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21216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0938"/>
            <a:ext cx="8550871" cy="32455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487508" y="3155852"/>
            <a:ext cx="3704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Profiles</a:t>
            </a:r>
            <a:r>
              <a:rPr lang="it-IT" dirty="0" smtClean="0"/>
              <a:t> of T with </a:t>
            </a:r>
            <a:r>
              <a:rPr lang="it-IT" dirty="0" err="1" smtClean="0"/>
              <a:t>number</a:t>
            </a:r>
            <a:r>
              <a:rPr lang="it-IT" dirty="0" smtClean="0"/>
              <a:t> 50 and 52 are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273°E, 33N (dark blue) and </a:t>
            </a:r>
            <a:r>
              <a:rPr lang="it-IT" dirty="0" err="1" smtClean="0"/>
              <a:t>at</a:t>
            </a:r>
            <a:r>
              <a:rPr lang="it-IT" dirty="0" smtClean="0"/>
              <a:t> 339°E, 33N (light blue) from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spring</a:t>
            </a:r>
            <a:r>
              <a:rPr lang="it-IT" dirty="0" smtClean="0"/>
              <a:t> (</a:t>
            </a:r>
            <a:r>
              <a:rPr lang="it-IT" dirty="0" err="1" smtClean="0"/>
              <a:t>Ls</a:t>
            </a:r>
            <a:r>
              <a:rPr lang="it-IT" dirty="0" smtClean="0"/>
              <a:t> = 16). Local time </a:t>
            </a:r>
            <a:r>
              <a:rPr lang="it-IT" dirty="0" err="1" smtClean="0"/>
              <a:t>is</a:t>
            </a:r>
            <a:r>
              <a:rPr lang="it-IT" dirty="0" smtClean="0"/>
              <a:t> 15.3 h. (</a:t>
            </a:r>
            <a:r>
              <a:rPr lang="it-IT" dirty="0" err="1" smtClean="0"/>
              <a:t>Hinson</a:t>
            </a:r>
            <a:r>
              <a:rPr lang="it-IT" dirty="0" smtClean="0"/>
              <a:t> et al., 2019)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" y="-1"/>
            <a:ext cx="5021101" cy="281420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51" y="986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914"/>
            <a:ext cx="5651622" cy="31675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651962"/>
            <a:ext cx="3429000" cy="30337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2630961"/>
            <a:ext cx="3371850" cy="28575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8562" cy="296971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83343"/>
            <a:ext cx="3429000" cy="30337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56578" y="2600381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20650_B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16509"/>
            <a:ext cx="3371850" cy="28575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146515" y="8334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20629_B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4037" y="5847907"/>
            <a:ext cx="1178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orbits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observe</a:t>
            </a:r>
            <a:r>
              <a:rPr lang="it-IT" dirty="0" smtClean="0"/>
              <a:t> </a:t>
            </a:r>
            <a:r>
              <a:rPr lang="it-IT" dirty="0" err="1" smtClean="0"/>
              <a:t>atmospheric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> in the </a:t>
            </a:r>
            <a:r>
              <a:rPr lang="it-IT" dirty="0" err="1" smtClean="0"/>
              <a:t>neutral</a:t>
            </a:r>
            <a:r>
              <a:rPr lang="it-IT" dirty="0" smtClean="0"/>
              <a:t> </a:t>
            </a:r>
            <a:r>
              <a:rPr lang="it-IT" dirty="0" err="1" smtClean="0"/>
              <a:t>stability</a:t>
            </a:r>
            <a:r>
              <a:rPr lang="it-IT" dirty="0" smtClean="0"/>
              <a:t> over the </a:t>
            </a:r>
            <a:r>
              <a:rPr lang="it-IT" dirty="0" err="1" smtClean="0"/>
              <a:t>east</a:t>
            </a:r>
            <a:r>
              <a:rPr lang="it-IT" dirty="0" smtClean="0"/>
              <a:t> </a:t>
            </a:r>
            <a:r>
              <a:rPr lang="it-IT" dirty="0" err="1" smtClean="0"/>
              <a:t>slope</a:t>
            </a:r>
            <a:r>
              <a:rPr lang="it-IT" dirty="0" smtClean="0"/>
              <a:t> of </a:t>
            </a:r>
            <a:r>
              <a:rPr lang="it-IT" dirty="0" err="1" smtClean="0"/>
              <a:t>Pavonis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r>
              <a:rPr lang="it-IT" dirty="0" smtClean="0"/>
              <a:t>. </a:t>
            </a:r>
            <a:r>
              <a:rPr lang="it-IT" dirty="0" err="1" smtClean="0"/>
              <a:t>However</a:t>
            </a:r>
            <a:r>
              <a:rPr lang="it-IT" dirty="0" smtClean="0"/>
              <a:t>, the </a:t>
            </a:r>
            <a:r>
              <a:rPr lang="it-IT" dirty="0" err="1" smtClean="0"/>
              <a:t>unstable</a:t>
            </a:r>
            <a:r>
              <a:rPr lang="it-IT" dirty="0" smtClean="0"/>
              <a:t> </a:t>
            </a:r>
            <a:r>
              <a:rPr lang="it-IT" dirty="0" err="1" smtClean="0"/>
              <a:t>atmosphere</a:t>
            </a:r>
            <a:r>
              <a:rPr lang="it-IT" dirty="0" smtClean="0"/>
              <a:t> </a:t>
            </a:r>
            <a:r>
              <a:rPr lang="it-IT" dirty="0" err="1" smtClean="0"/>
              <a:t>starts</a:t>
            </a:r>
            <a:r>
              <a:rPr lang="it-IT" dirty="0" smtClean="0"/>
              <a:t> </a:t>
            </a:r>
            <a:r>
              <a:rPr lang="it-IT" dirty="0" err="1" smtClean="0"/>
              <a:t>occurring</a:t>
            </a:r>
            <a:r>
              <a:rPr lang="it-IT" dirty="0" smtClean="0"/>
              <a:t> over the </a:t>
            </a:r>
            <a:r>
              <a:rPr lang="it-IT" dirty="0" err="1" smtClean="0"/>
              <a:t>east</a:t>
            </a:r>
            <a:r>
              <a:rPr lang="it-IT" dirty="0" smtClean="0"/>
              <a:t> </a:t>
            </a:r>
            <a:r>
              <a:rPr lang="it-IT" dirty="0" err="1" smtClean="0"/>
              <a:t>slope</a:t>
            </a:r>
            <a:r>
              <a:rPr lang="it-IT" dirty="0" smtClean="0"/>
              <a:t> of </a:t>
            </a:r>
            <a:r>
              <a:rPr lang="it-IT" dirty="0" err="1" smtClean="0"/>
              <a:t>Pavonis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hour </a:t>
            </a:r>
            <a:r>
              <a:rPr lang="it-IT" dirty="0" err="1" smtClean="0"/>
              <a:t>later</a:t>
            </a:r>
            <a:r>
              <a:rPr lang="it-IT" dirty="0" smtClean="0"/>
              <a:t> (20629_B) </a:t>
            </a:r>
            <a:r>
              <a:rPr lang="it-IT" dirty="0" err="1" smtClean="0"/>
              <a:t>than</a:t>
            </a:r>
            <a:r>
              <a:rPr lang="it-IT" dirty="0" smtClean="0"/>
              <a:t> for </a:t>
            </a:r>
            <a:r>
              <a:rPr lang="it-IT" dirty="0" err="1" smtClean="0"/>
              <a:t>orbit</a:t>
            </a:r>
            <a:r>
              <a:rPr lang="it-IT" dirty="0" smtClean="0"/>
              <a:t> 20650_B </a:t>
            </a:r>
            <a:r>
              <a:rPr lang="it-IT" dirty="0" err="1" smtClean="0"/>
              <a:t>close</a:t>
            </a:r>
            <a:r>
              <a:rPr lang="it-IT" dirty="0" smtClean="0"/>
              <a:t> to the </a:t>
            </a:r>
            <a:r>
              <a:rPr lang="it-IT" dirty="0" err="1" smtClean="0"/>
              <a:t>surface</a:t>
            </a:r>
            <a:r>
              <a:rPr lang="it-IT" dirty="0" smtClean="0"/>
              <a:t>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4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1" y="2347254"/>
            <a:ext cx="3333750" cy="2857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9" y="2444061"/>
            <a:ext cx="3333750" cy="2857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70"/>
            <a:ext cx="5120640" cy="28699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2347" cy="29213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06" y="0"/>
            <a:ext cx="3333750" cy="2857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03" y="0"/>
            <a:ext cx="3224213" cy="28575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012788" y="51399"/>
            <a:ext cx="109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21204_A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10883" y="2488168"/>
            <a:ext cx="109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21211_A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64" y="5050546"/>
            <a:ext cx="2238614" cy="180745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227948" y="5358160"/>
            <a:ext cx="896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Night-time mixing </a:t>
            </a:r>
            <a:r>
              <a:rPr lang="it-IT" dirty="0" err="1" smtClean="0"/>
              <a:t>layers</a:t>
            </a:r>
            <a:r>
              <a:rPr lang="it-IT" dirty="0" smtClean="0"/>
              <a:t> over </a:t>
            </a:r>
            <a:r>
              <a:rPr lang="it-IT" dirty="0" err="1" smtClean="0"/>
              <a:t>Tharsis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by radio-</a:t>
            </a:r>
            <a:r>
              <a:rPr lang="it-IT" dirty="0" err="1" smtClean="0"/>
              <a:t>occultation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. (Spiga et al., 2017). The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behavior</a:t>
            </a:r>
            <a:r>
              <a:rPr lang="it-IT" dirty="0" smtClean="0"/>
              <a:t> of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over </a:t>
            </a:r>
            <a:r>
              <a:rPr lang="it-IT" dirty="0" err="1" smtClean="0"/>
              <a:t>Pavonis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r>
              <a:rPr lang="it-IT" dirty="0" smtClean="0"/>
              <a:t> in </a:t>
            </a:r>
            <a:r>
              <a:rPr lang="it-IT" dirty="0" err="1" smtClean="0"/>
              <a:t>orbit</a:t>
            </a:r>
            <a:r>
              <a:rPr lang="it-IT" dirty="0" smtClean="0"/>
              <a:t> 21211_A.  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2257425" y="3681756"/>
            <a:ext cx="595313" cy="652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809750" y="5500688"/>
            <a:ext cx="44767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>
            <a:off x="2690813" y="4333875"/>
            <a:ext cx="828675" cy="102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" idx="6"/>
          </p:cNvCxnSpPr>
          <p:nvPr/>
        </p:nvCxnSpPr>
        <p:spPr>
          <a:xfrm flipV="1">
            <a:off x="2257425" y="5576888"/>
            <a:ext cx="994534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</a:t>
            </a:r>
            <a:r>
              <a:rPr lang="it-IT" dirty="0" err="1" smtClean="0"/>
              <a:t>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on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pressures</a:t>
            </a:r>
            <a:r>
              <a:rPr lang="it-IT" dirty="0" smtClean="0"/>
              <a:t>, </a:t>
            </a:r>
            <a:r>
              <a:rPr lang="it-IT" dirty="0" err="1" smtClean="0"/>
              <a:t>MAPEs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to 2-4% </a:t>
            </a:r>
            <a:r>
              <a:rPr lang="it-IT" dirty="0" err="1" smtClean="0"/>
              <a:t>during</a:t>
            </a:r>
            <a:r>
              <a:rPr lang="it-IT" dirty="0" smtClean="0"/>
              <a:t> daytime over </a:t>
            </a:r>
            <a:r>
              <a:rPr lang="it-IT" dirty="0" err="1" smtClean="0"/>
              <a:t>volcanoes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large aerosol </a:t>
            </a:r>
            <a:r>
              <a:rPr lang="it-IT" dirty="0" err="1" smtClean="0"/>
              <a:t>opacities</a:t>
            </a:r>
            <a:r>
              <a:rPr lang="it-IT" dirty="0" smtClean="0"/>
              <a:t> are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7 - 8 LT </a:t>
            </a:r>
            <a:r>
              <a:rPr lang="it-IT" dirty="0" err="1" smtClean="0"/>
              <a:t>southward</a:t>
            </a:r>
            <a:r>
              <a:rPr lang="it-IT" dirty="0" smtClean="0"/>
              <a:t> of Olympus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Ls</a:t>
            </a:r>
            <a:r>
              <a:rPr lang="it-IT" dirty="0" smtClean="0"/>
              <a:t> = 190 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with LT.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cold</a:t>
            </a:r>
            <a:r>
              <a:rPr lang="it-IT" dirty="0" smtClean="0"/>
              <a:t> pocket of air </a:t>
            </a:r>
            <a:r>
              <a:rPr lang="it-IT" dirty="0" smtClean="0"/>
              <a:t>can be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over Olympus </a:t>
            </a:r>
            <a:r>
              <a:rPr lang="it-IT" dirty="0" err="1"/>
              <a:t>at</a:t>
            </a:r>
            <a:r>
              <a:rPr lang="it-IT" dirty="0"/>
              <a:t> 40 </a:t>
            </a:r>
            <a:r>
              <a:rPr lang="it-IT" dirty="0" smtClean="0"/>
              <a:t>km </a:t>
            </a:r>
            <a:r>
              <a:rPr lang="it-IT" dirty="0" err="1" smtClean="0"/>
              <a:t>between</a:t>
            </a:r>
            <a:r>
              <a:rPr lang="it-IT" dirty="0" smtClean="0"/>
              <a:t> 12 – 13 LT.</a:t>
            </a:r>
          </a:p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with LT </a:t>
            </a:r>
            <a:r>
              <a:rPr lang="it-IT" dirty="0" err="1" smtClean="0"/>
              <a:t>during</a:t>
            </a:r>
            <a:r>
              <a:rPr lang="it-IT" dirty="0" smtClean="0"/>
              <a:t> night and </a:t>
            </a:r>
            <a:r>
              <a:rPr lang="it-IT" dirty="0" err="1" smtClean="0"/>
              <a:t>increase</a:t>
            </a:r>
            <a:r>
              <a:rPr lang="it-IT" dirty="0" smtClean="0"/>
              <a:t> with LT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observe</a:t>
            </a:r>
            <a:r>
              <a:rPr lang="it-IT" dirty="0" smtClean="0"/>
              <a:t> </a:t>
            </a:r>
            <a:r>
              <a:rPr lang="it-IT" dirty="0" err="1" smtClean="0"/>
              <a:t>vertically</a:t>
            </a:r>
            <a:r>
              <a:rPr lang="it-IT" dirty="0" smtClean="0"/>
              <a:t> </a:t>
            </a:r>
            <a:r>
              <a:rPr lang="it-IT" dirty="0" err="1" smtClean="0"/>
              <a:t>mixed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> over </a:t>
            </a:r>
            <a:r>
              <a:rPr lang="it-IT" dirty="0" err="1" smtClean="0"/>
              <a:t>volcanoes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with </a:t>
            </a:r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 smtClean="0"/>
              <a:t>unstable</a:t>
            </a:r>
            <a:r>
              <a:rPr lang="it-IT" dirty="0" smtClean="0"/>
              <a:t> </a:t>
            </a:r>
            <a:r>
              <a:rPr lang="it-IT" dirty="0" err="1" smtClean="0"/>
              <a:t>atmospheric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65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Planetary</a:t>
            </a:r>
            <a:r>
              <a:rPr lang="it-IT" dirty="0" smtClean="0"/>
              <a:t> Fourier </a:t>
            </a:r>
            <a:r>
              <a:rPr lang="it-IT" dirty="0" err="1" smtClean="0"/>
              <a:t>Spectrometer</a:t>
            </a:r>
            <a:r>
              <a:rPr lang="it-IT" dirty="0" smtClean="0"/>
              <a:t> (PFS) </a:t>
            </a:r>
            <a:r>
              <a:rPr lang="it-IT" dirty="0" err="1" smtClean="0"/>
              <a:t>measurements</a:t>
            </a:r>
            <a:endParaRPr lang="it-IT" dirty="0" smtClean="0"/>
          </a:p>
          <a:p>
            <a:r>
              <a:rPr lang="it-IT" dirty="0" err="1" smtClean="0"/>
              <a:t>Tharsis</a:t>
            </a:r>
            <a:r>
              <a:rPr lang="it-IT" dirty="0" smtClean="0"/>
              <a:t> – </a:t>
            </a:r>
            <a:r>
              <a:rPr lang="it-IT" dirty="0" err="1" smtClean="0"/>
              <a:t>map</a:t>
            </a:r>
            <a:r>
              <a:rPr lang="it-IT" dirty="0" smtClean="0"/>
              <a:t> with </a:t>
            </a:r>
            <a:r>
              <a:rPr lang="it-IT" dirty="0" err="1" smtClean="0"/>
              <a:t>volcanoes</a:t>
            </a:r>
            <a:endParaRPr lang="it-IT" dirty="0" smtClean="0"/>
          </a:p>
          <a:p>
            <a:r>
              <a:rPr lang="it-IT" dirty="0" smtClean="0"/>
              <a:t>Results - </a:t>
            </a:r>
            <a:r>
              <a:rPr lang="pl-PL" dirty="0" err="1"/>
              <a:t>a</a:t>
            </a:r>
            <a:r>
              <a:rPr lang="it-IT" dirty="0" smtClean="0"/>
              <a:t>tmospheric parameters varying with LT</a:t>
            </a:r>
          </a:p>
          <a:p>
            <a:r>
              <a:rPr lang="it-IT" dirty="0" smtClean="0"/>
              <a:t>Concept of static stability, potential temperatures and their </a:t>
            </a:r>
            <a:r>
              <a:rPr lang="pl-PL" dirty="0" smtClean="0"/>
              <a:t>gradient</a:t>
            </a:r>
            <a:endParaRPr lang="it-IT" dirty="0" smtClean="0"/>
          </a:p>
          <a:p>
            <a:r>
              <a:rPr lang="it-IT" dirty="0" err="1" smtClean="0"/>
              <a:t>Conclusions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824132" y="234461"/>
            <a:ext cx="3977640" cy="57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3600" dirty="0"/>
              <a:t>PFS </a:t>
            </a:r>
            <a:r>
              <a:rPr lang="pl-PL" altLang="pl-PL" sz="3600" dirty="0" smtClean="0"/>
              <a:t>measurements</a:t>
            </a:r>
            <a:r>
              <a:rPr lang="pl-PL" altLang="pl-PL" sz="3600" dirty="0"/>
              <a:t/>
            </a:r>
            <a:br>
              <a:rPr lang="pl-PL" altLang="pl-PL" sz="3600" dirty="0"/>
            </a:br>
            <a:endParaRPr lang="pl-PL" altLang="pl-P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79327" y="990455"/>
                <a:ext cx="11712673" cy="2578050"/>
              </a:xfrm>
            </p:spPr>
            <p:txBody>
              <a:bodyPr rtlCol="0">
                <a:normAutofit fontScale="85000" lnSpcReduction="10000"/>
              </a:bodyPr>
              <a:lstStyle/>
              <a:p>
                <a:pPr algn="just">
                  <a:defRPr/>
                </a:pPr>
                <a:r>
                  <a:rPr lang="it-IT" dirty="0" smtClean="0"/>
                  <a:t>Radiances in the long wavelength channel </a:t>
                </a:r>
                <a:r>
                  <a:rPr lang="en-GB" dirty="0"/>
                  <a:t>(5.5 ÷ 45 µm or 250 ÷ 1700 cm</a:t>
                </a:r>
                <a:r>
                  <a:rPr lang="en-GB" baseline="30000" dirty="0"/>
                  <a:t>-1</a:t>
                </a:r>
                <a:r>
                  <a:rPr lang="en-GB" dirty="0"/>
                  <a:t>)</a:t>
                </a:r>
                <a:r>
                  <a:rPr lang="en-GB" baseline="30000" dirty="0"/>
                  <a:t> </a:t>
                </a:r>
                <a:r>
                  <a:rPr lang="it-IT" dirty="0"/>
                  <a:t>to retrieve all specified parameters: T(p), Tsurf, </a:t>
                </a:r>
                <a:r>
                  <a:rPr lang="it-IT" dirty="0" err="1"/>
                  <a:t>integrated</a:t>
                </a:r>
                <a:r>
                  <a:rPr lang="it-IT" dirty="0"/>
                  <a:t> </a:t>
                </a:r>
                <a:r>
                  <a:rPr lang="it-IT" dirty="0" err="1"/>
                  <a:t>dust</a:t>
                </a:r>
                <a:r>
                  <a:rPr lang="it-IT" dirty="0"/>
                  <a:t> and </a:t>
                </a:r>
                <a:r>
                  <a:rPr lang="it-IT" dirty="0" err="1"/>
                  <a:t>ice</a:t>
                </a:r>
                <a:r>
                  <a:rPr lang="it-IT" dirty="0"/>
                  <a:t> </a:t>
                </a:r>
                <a:r>
                  <a:rPr lang="it-IT" dirty="0" err="1" smtClean="0"/>
                  <a:t>opacities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algn="just">
                  <a:defRPr/>
                </a:pPr>
                <a:r>
                  <a:rPr lang="it-IT" dirty="0"/>
                  <a:t>Final spectral resolution </a:t>
                </a:r>
                <a:r>
                  <a:rPr lang="it-IT" dirty="0" err="1"/>
                  <a:t>is</a:t>
                </a:r>
                <a:r>
                  <a:rPr lang="it-IT" dirty="0"/>
                  <a:t> ~1.3 </a:t>
                </a:r>
                <a:r>
                  <a:rPr lang="en-GB" dirty="0"/>
                  <a:t>cm</a:t>
                </a:r>
                <a:r>
                  <a:rPr lang="en-GB" baseline="30000" dirty="0"/>
                  <a:t>-1 </a:t>
                </a:r>
                <a:endParaRPr lang="en-GB" baseline="30000" dirty="0" smtClean="0"/>
              </a:p>
              <a:p>
                <a:pPr algn="just">
                  <a:defRPr/>
                </a:pPr>
                <a:r>
                  <a:rPr lang="it-IT" dirty="0"/>
                  <a:t>MAPE – </a:t>
                </a:r>
                <a:r>
                  <a:rPr lang="it-IT" dirty="0" err="1"/>
                  <a:t>mean</a:t>
                </a:r>
                <a:r>
                  <a:rPr lang="it-IT" dirty="0"/>
                  <a:t> </a:t>
                </a:r>
                <a:r>
                  <a:rPr lang="it-IT" dirty="0" err="1"/>
                  <a:t>absolute</a:t>
                </a:r>
                <a:r>
                  <a:rPr lang="it-IT" dirty="0"/>
                  <a:t> </a:t>
                </a:r>
                <a:r>
                  <a:rPr lang="it-IT" dirty="0" err="1"/>
                  <a:t>percentage</a:t>
                </a:r>
                <a:r>
                  <a:rPr lang="it-IT" dirty="0"/>
                  <a:t> </a:t>
                </a:r>
                <a:r>
                  <a:rPr lang="it-IT" dirty="0" err="1" smtClean="0"/>
                  <a:t>error</a:t>
                </a:r>
                <a:endParaRPr lang="it-IT" dirty="0" smtClean="0"/>
              </a:p>
              <a:p>
                <a:pPr algn="just">
                  <a:defRPr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MAPE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∙100%</m:t>
                        </m:r>
                      </m:e>
                    </m:nary>
                    <m:r>
                      <a:rPr lang="it-IT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– synthetic (model) radiance at given wavenumber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Y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measured radiance at given wavenumber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N –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number of channels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it-IT" dirty="0"/>
              </a:p>
              <a:p>
                <a:pPr algn="just">
                  <a:defRPr/>
                </a:pPr>
                <a:endParaRPr lang="it-IT" dirty="0"/>
              </a:p>
              <a:p>
                <a:pPr algn="just">
                  <a:defRPr/>
                </a:pPr>
                <a:endParaRPr lang="en-GB" baseline="30000" dirty="0" smtClean="0"/>
              </a:p>
              <a:p>
                <a:pPr algn="just">
                  <a:defRPr/>
                </a:pPr>
                <a:endParaRPr lang="en-GB" baseline="30000" dirty="0" smtClean="0"/>
              </a:p>
              <a:p>
                <a:pPr algn="just">
                  <a:defRPr/>
                </a:pPr>
                <a:endParaRPr lang="it-IT" dirty="0"/>
              </a:p>
              <a:p>
                <a:pPr marL="0" indent="0" algn="just">
                  <a:buNone/>
                  <a:defRPr/>
                </a:pP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27" y="990455"/>
                <a:ext cx="11712673" cy="2578050"/>
              </a:xfrm>
              <a:blipFill rotWithShape="0">
                <a:blip r:embed="rId2"/>
                <a:stretch>
                  <a:fillRect l="-729" t="-4492" r="-781" b="-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7" y="3824287"/>
            <a:ext cx="4667250" cy="30337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3" y="3824286"/>
            <a:ext cx="4667250" cy="30337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31212" y="4693920"/>
            <a:ext cx="101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dust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737317" y="5040923"/>
            <a:ext cx="515815" cy="567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26798" y="5894363"/>
            <a:ext cx="11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</a:t>
            </a:r>
            <a:r>
              <a:rPr lang="it-IT" dirty="0" smtClean="0"/>
              <a:t>ater </a:t>
            </a:r>
            <a:r>
              <a:rPr lang="it-IT" dirty="0" err="1" smtClean="0"/>
              <a:t>ice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621280" y="5519225"/>
            <a:ext cx="93785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737317" y="5031545"/>
            <a:ext cx="558018" cy="83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881188" y="4129088"/>
            <a:ext cx="57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23" y="0"/>
            <a:ext cx="9906826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81723" y="64638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By </a:t>
            </a:r>
            <a:r>
              <a:rPr lang="it-IT" dirty="0" smtClean="0">
                <a:solidFill>
                  <a:schemeClr val="bg1"/>
                </a:solidFill>
              </a:rPr>
              <a:t>NASA </a:t>
            </a:r>
            <a:r>
              <a:rPr lang="it-IT" dirty="0">
                <a:solidFill>
                  <a:schemeClr val="bg1"/>
                </a:solidFill>
              </a:rPr>
              <a:t>/ JPL-</a:t>
            </a:r>
            <a:r>
              <a:rPr lang="it-IT" dirty="0" err="1">
                <a:solidFill>
                  <a:schemeClr val="bg1"/>
                </a:solidFill>
              </a:rPr>
              <a:t>Caltech</a:t>
            </a:r>
            <a:r>
              <a:rPr lang="it-IT" dirty="0">
                <a:solidFill>
                  <a:schemeClr val="bg1"/>
                </a:solidFill>
              </a:rPr>
              <a:t> / Arizona State </a:t>
            </a:r>
            <a:r>
              <a:rPr lang="it-IT" dirty="0" err="1" smtClean="0">
                <a:solidFill>
                  <a:schemeClr val="bg1"/>
                </a:solidFill>
              </a:rPr>
              <a:t>University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29151" y="3086236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Valles </a:t>
            </a:r>
            <a:r>
              <a:rPr lang="it-IT" dirty="0" err="1" smtClean="0"/>
              <a:t>Marineris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50316" y="1893347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Ascreus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67926" y="2530297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Pavonis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34987" y="3186884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Arsia </a:t>
            </a:r>
            <a:r>
              <a:rPr lang="it-IT" dirty="0" err="1" smtClean="0"/>
              <a:t>Mons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08774" y="148380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Olympus </a:t>
            </a:r>
            <a:r>
              <a:rPr lang="it-IT" dirty="0" err="1" smtClean="0"/>
              <a:t>Mons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76825" y="1071731"/>
            <a:ext cx="10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Tharsis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Methodology</a:t>
            </a:r>
            <a:r>
              <a:rPr lang="it-IT" dirty="0" smtClean="0"/>
              <a:t> – a </a:t>
            </a:r>
            <a:r>
              <a:rPr lang="it-IT" dirty="0" err="1" smtClean="0"/>
              <a:t>surface</a:t>
            </a:r>
            <a:r>
              <a:rPr lang="it-IT" dirty="0" smtClean="0"/>
              <a:t> pressure </a:t>
            </a:r>
            <a:r>
              <a:rPr lang="it-IT" dirty="0" err="1" smtClean="0"/>
              <a:t>correction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We found that around volcanoes MAPEs were as large as 7% during the daytime and 30% during the night. This means that the model does not match well to observations. </a:t>
            </a:r>
            <a:r>
              <a:rPr lang="en-US" u="sng" dirty="0"/>
              <a:t>We notice an inappropriate fit mainly in the wings of the CO2 absorption band due to over- or underestimated pressures.</a:t>
            </a:r>
            <a:r>
              <a:rPr lang="en-US" dirty="0"/>
              <a:t> Thus, a correction of our retrieval code on surface pressures helped a lot in obtaining better fits. </a:t>
            </a:r>
            <a:r>
              <a:rPr lang="en-US" dirty="0" smtClean="0"/>
              <a:t>Surface </a:t>
            </a:r>
            <a:r>
              <a:rPr lang="en-US" dirty="0"/>
              <a:t>pressures are necessary to determine a vertical pressure grid for a retrieval from each spectrum. </a:t>
            </a:r>
            <a:endParaRPr lang="en-US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/>
              <a:t>Orbits </a:t>
            </a:r>
            <a:r>
              <a:rPr lang="en-US" dirty="0"/>
              <a:t>in scan mode are performed where the </a:t>
            </a:r>
            <a:r>
              <a:rPr lang="en-US"/>
              <a:t>spacecraft </a:t>
            </a:r>
            <a:r>
              <a:rPr lang="en-US" smtClean="0"/>
              <a:t>is </a:t>
            </a:r>
            <a:r>
              <a:rPr lang="en-US" dirty="0"/>
              <a:t>quite far away from the </a:t>
            </a:r>
            <a:r>
              <a:rPr lang="en-US" dirty="0" err="1"/>
              <a:t>pericenter</a:t>
            </a:r>
            <a:r>
              <a:rPr lang="en-US" dirty="0"/>
              <a:t> at altitudes above 2000 km. Regarding this, the PFS field of view (FOV) is larger than at the </a:t>
            </a:r>
            <a:r>
              <a:rPr lang="en-US" dirty="0" err="1"/>
              <a:t>pericenter</a:t>
            </a:r>
            <a:r>
              <a:rPr lang="en-US" dirty="0"/>
              <a:t> which is very important when the spacecraft flies over volcanoes. </a:t>
            </a:r>
            <a:r>
              <a:rPr lang="en-US" u="sng" dirty="0"/>
              <a:t>Pressure variations are very large along the slope of volcanoes. Thus, we calculated the average of surface pressures from the whole PFS FOV and introduced into the retrieval procedure.</a:t>
            </a:r>
            <a:r>
              <a:rPr lang="en-US" dirty="0"/>
              <a:t> It turned out that the model fitted better to observed spectra for orbits performed at high spacecraft altitudes. MAPEs averagely </a:t>
            </a:r>
            <a:r>
              <a:rPr lang="en-US" dirty="0" smtClean="0"/>
              <a:t>reduced </a:t>
            </a:r>
            <a:r>
              <a:rPr lang="en-US" dirty="0"/>
              <a:t>to 2 – 4% during the daytime around volcanoes.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4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44" y="269077"/>
            <a:ext cx="4816722" cy="26759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300"/>
            <a:ext cx="4887883" cy="2715491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16895" y="11150"/>
            <a:ext cx="6325579" cy="787439"/>
          </a:xfrm>
        </p:spPr>
        <p:txBody>
          <a:bodyPr>
            <a:noAutofit/>
          </a:bodyPr>
          <a:lstStyle/>
          <a:p>
            <a:r>
              <a:rPr lang="it-IT" sz="2400" dirty="0" err="1"/>
              <a:t>Results</a:t>
            </a:r>
            <a:r>
              <a:rPr lang="it-IT" sz="2400" dirty="0"/>
              <a:t> - </a:t>
            </a:r>
            <a:r>
              <a:rPr lang="it-IT" sz="2400" dirty="0" err="1"/>
              <a:t>a</a:t>
            </a:r>
            <a:r>
              <a:rPr lang="it-IT" sz="2400" dirty="0" err="1" smtClean="0"/>
              <a:t>tmospheric</a:t>
            </a:r>
            <a:r>
              <a:rPr lang="it-IT" sz="2400" dirty="0" smtClean="0"/>
              <a:t> </a:t>
            </a:r>
            <a:r>
              <a:rPr lang="it-IT" sz="2400" dirty="0" err="1"/>
              <a:t>parameters</a:t>
            </a:r>
            <a:r>
              <a:rPr lang="it-IT" sz="2400" dirty="0"/>
              <a:t> </a:t>
            </a:r>
            <a:r>
              <a:rPr lang="it-IT" sz="2400" dirty="0" err="1"/>
              <a:t>varying</a:t>
            </a:r>
            <a:r>
              <a:rPr lang="it-IT" sz="2400" dirty="0"/>
              <a:t> with LT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1408295" y="1012187"/>
            <a:ext cx="120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water </a:t>
            </a:r>
            <a:r>
              <a:rPr lang="it-IT" dirty="0" err="1"/>
              <a:t>ice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28763" y="256835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08313" y="205058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 flipH="1">
            <a:off x="1412558" y="1620982"/>
            <a:ext cx="59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dust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23319" y="110252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MAPE</a:t>
            </a:r>
          </a:p>
        </p:txBody>
      </p:sp>
      <p:sp>
        <p:nvSpPr>
          <p:cNvPr id="15" name="Ovale 14"/>
          <p:cNvSpPr/>
          <p:nvPr/>
        </p:nvSpPr>
        <p:spPr>
          <a:xfrm>
            <a:off x="2429022" y="844062"/>
            <a:ext cx="309489" cy="450166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207434" y="834683"/>
            <a:ext cx="332935" cy="48768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02" y="2807898"/>
            <a:ext cx="3502855" cy="197400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" y="2807898"/>
            <a:ext cx="3427828" cy="1928153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7155766" y="834683"/>
            <a:ext cx="290732" cy="401703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8116390" y="844062"/>
            <a:ext cx="371118" cy="3610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737279" y="31590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Olympus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743033" y="318573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Olympus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614246" y="4048994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Pavonis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593994" y="4048994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Pavonis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26880" y="4392523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278804" y="4418326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2203" y="5105384"/>
            <a:ext cx="12116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scale of </a:t>
            </a:r>
            <a:r>
              <a:rPr lang="it-IT" dirty="0" err="1"/>
              <a:t>pressures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refers</a:t>
            </a:r>
            <a:r>
              <a:rPr lang="it-IT" dirty="0"/>
              <a:t> to </a:t>
            </a:r>
            <a:r>
              <a:rPr lang="it-IT" dirty="0" err="1"/>
              <a:t>dust</a:t>
            </a:r>
            <a:r>
              <a:rPr lang="it-IT" dirty="0"/>
              <a:t>, water </a:t>
            </a:r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opacities</a:t>
            </a:r>
            <a:r>
              <a:rPr lang="it-IT" dirty="0"/>
              <a:t> and </a:t>
            </a:r>
            <a:r>
              <a:rPr lang="it-IT" dirty="0" smtClean="0"/>
              <a:t>MAPE in the </a:t>
            </a:r>
            <a:r>
              <a:rPr lang="it-IT" dirty="0" err="1" smtClean="0"/>
              <a:t>upper</a:t>
            </a:r>
            <a:r>
              <a:rPr lang="it-IT" dirty="0" smtClean="0"/>
              <a:t> panel. Large </a:t>
            </a:r>
            <a:r>
              <a:rPr lang="it-IT" dirty="0" err="1" smtClean="0"/>
              <a:t>values</a:t>
            </a:r>
            <a:r>
              <a:rPr lang="it-IT" dirty="0" smtClean="0"/>
              <a:t> of MAPE are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/>
              <a:t> </a:t>
            </a:r>
            <a:r>
              <a:rPr lang="it-IT" dirty="0" smtClean="0"/>
              <a:t>on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pressures</a:t>
            </a:r>
            <a:r>
              <a:rPr lang="it-IT" dirty="0" smtClean="0"/>
              <a:t>. </a:t>
            </a:r>
          </a:p>
          <a:p>
            <a:r>
              <a:rPr lang="it-IT" dirty="0" smtClean="0"/>
              <a:t>Thermal </a:t>
            </a:r>
            <a:r>
              <a:rPr lang="it-IT" dirty="0" err="1" smtClean="0"/>
              <a:t>structures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volcanes</a:t>
            </a:r>
            <a:r>
              <a:rPr lang="it-IT" dirty="0" smtClean="0"/>
              <a:t> </a:t>
            </a:r>
            <a:r>
              <a:rPr lang="it-IT" dirty="0" err="1" smtClean="0"/>
              <a:t>changed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. A </a:t>
            </a:r>
            <a:r>
              <a:rPr lang="it-IT" dirty="0" err="1" smtClean="0"/>
              <a:t>cold</a:t>
            </a:r>
            <a:r>
              <a:rPr lang="it-IT" dirty="0" smtClean="0"/>
              <a:t> pocket of air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40 km over </a:t>
            </a:r>
            <a:r>
              <a:rPr lang="it-IT" dirty="0" err="1" smtClean="0"/>
              <a:t>volcano</a:t>
            </a:r>
            <a:r>
              <a:rPr lang="it-IT" dirty="0" smtClean="0"/>
              <a:t>. A hot air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</a:t>
            </a:r>
            <a:r>
              <a:rPr lang="it-IT" dirty="0" err="1" smtClean="0"/>
              <a:t>surface</a:t>
            </a:r>
            <a:r>
              <a:rPr lang="it-IT" dirty="0" smtClean="0"/>
              <a:t> of the </a:t>
            </a:r>
            <a:r>
              <a:rPr lang="it-IT" dirty="0" err="1" smtClean="0"/>
              <a:t>volcano</a:t>
            </a:r>
            <a:r>
              <a:rPr lang="it-IT" dirty="0" smtClean="0"/>
              <a:t> </a:t>
            </a:r>
            <a:r>
              <a:rPr lang="it-IT" dirty="0" err="1" smtClean="0"/>
              <a:t>slope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A </a:t>
            </a:r>
            <a:r>
              <a:rPr lang="it-IT" dirty="0" err="1" smtClean="0"/>
              <a:t>dust</a:t>
            </a:r>
            <a:r>
              <a:rPr lang="it-IT" dirty="0" smtClean="0"/>
              <a:t> </a:t>
            </a:r>
            <a:r>
              <a:rPr lang="it-IT" dirty="0" err="1" smtClean="0"/>
              <a:t>amount</a:t>
            </a:r>
            <a:r>
              <a:rPr lang="it-IT" dirty="0" smtClean="0"/>
              <a:t> </a:t>
            </a:r>
            <a:r>
              <a:rPr lang="it-IT" dirty="0" err="1" smtClean="0"/>
              <a:t>decreases</a:t>
            </a:r>
            <a:r>
              <a:rPr lang="it-IT" dirty="0" smtClean="0"/>
              <a:t> with LT from 0.2 to 0.06. Small water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opacities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0.05 are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over </a:t>
            </a:r>
            <a:r>
              <a:rPr lang="it-IT" dirty="0" err="1" smtClean="0"/>
              <a:t>volcanoes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with LT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track</a:t>
            </a:r>
            <a:r>
              <a:rPr lang="it-IT" dirty="0" smtClean="0"/>
              <a:t> of </a:t>
            </a:r>
            <a:r>
              <a:rPr lang="it-IT" dirty="0" err="1" smtClean="0"/>
              <a:t>orbit</a:t>
            </a:r>
            <a:r>
              <a:rPr lang="it-IT" dirty="0" smtClean="0"/>
              <a:t>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3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6895" y="11150"/>
            <a:ext cx="6325579" cy="787439"/>
          </a:xfrm>
        </p:spPr>
        <p:txBody>
          <a:bodyPr>
            <a:noAutofit/>
          </a:bodyPr>
          <a:lstStyle/>
          <a:p>
            <a:r>
              <a:rPr lang="it-IT" sz="2400" dirty="0" err="1"/>
              <a:t>Results</a:t>
            </a:r>
            <a:r>
              <a:rPr lang="it-IT" sz="2400" dirty="0"/>
              <a:t> - </a:t>
            </a:r>
            <a:r>
              <a:rPr lang="it-IT" sz="2400" dirty="0" err="1"/>
              <a:t>a</a:t>
            </a:r>
            <a:r>
              <a:rPr lang="it-IT" sz="2400" dirty="0" err="1" smtClean="0"/>
              <a:t>tmospheric</a:t>
            </a:r>
            <a:r>
              <a:rPr lang="it-IT" sz="2400" dirty="0" smtClean="0"/>
              <a:t> </a:t>
            </a:r>
            <a:r>
              <a:rPr lang="it-IT" sz="2400" dirty="0" err="1"/>
              <a:t>parameters</a:t>
            </a:r>
            <a:r>
              <a:rPr lang="it-IT" sz="2400" dirty="0"/>
              <a:t> </a:t>
            </a:r>
            <a:r>
              <a:rPr lang="it-IT" sz="2400" dirty="0" err="1"/>
              <a:t>varying</a:t>
            </a:r>
            <a:r>
              <a:rPr lang="it-IT" sz="2400" dirty="0"/>
              <a:t> with LT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656"/>
            <a:ext cx="4410075" cy="24717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" y="4789221"/>
            <a:ext cx="3614738" cy="20332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" y="2680404"/>
            <a:ext cx="3614738" cy="20332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37279" y="31590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Olympus</a:t>
            </a:r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1242156" y="1218900"/>
            <a:ext cx="120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water </a:t>
            </a:r>
            <a:r>
              <a:rPr lang="it-IT" dirty="0" err="1"/>
              <a:t>ice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2856947" y="1362499"/>
            <a:ext cx="59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dust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8682" y="80436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MAPE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97" y="393719"/>
            <a:ext cx="4474072" cy="2520394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>
            <a:off x="1599028" y="1879611"/>
            <a:ext cx="680" cy="2148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43186" y="4171432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Pavonis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1555" y="4356098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7995" y="6471403"/>
            <a:ext cx="37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00864" y="244937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41611" y="290774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6938342" y="970350"/>
            <a:ext cx="286043" cy="360675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>
            <a:stCxn id="23" idx="5"/>
          </p:cNvCxnSpPr>
          <p:nvPr/>
        </p:nvCxnSpPr>
        <p:spPr>
          <a:xfrm flipH="1">
            <a:off x="6772334" y="1278205"/>
            <a:ext cx="410161" cy="20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772164" y="3159050"/>
            <a:ext cx="8334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MAPE (</a:t>
            </a:r>
            <a:r>
              <a:rPr lang="it-IT" dirty="0" err="1" smtClean="0"/>
              <a:t>orange</a:t>
            </a:r>
            <a:r>
              <a:rPr lang="it-IT" dirty="0" smtClean="0"/>
              <a:t> plus)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7% over </a:t>
            </a:r>
            <a:r>
              <a:rPr lang="it-IT" dirty="0" err="1" smtClean="0"/>
              <a:t>volcano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and </a:t>
            </a:r>
            <a:r>
              <a:rPr lang="it-IT" dirty="0" err="1" smtClean="0"/>
              <a:t>decreased</a:t>
            </a:r>
            <a:r>
              <a:rPr lang="it-IT" dirty="0" smtClean="0"/>
              <a:t> to 3%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. The scale of </a:t>
            </a:r>
            <a:r>
              <a:rPr lang="it-IT" dirty="0" err="1" smtClean="0"/>
              <a:t>pressures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refers</a:t>
            </a:r>
            <a:r>
              <a:rPr lang="it-IT" dirty="0" smtClean="0"/>
              <a:t> to </a:t>
            </a:r>
            <a:r>
              <a:rPr lang="it-IT" dirty="0" err="1" smtClean="0"/>
              <a:t>dust</a:t>
            </a:r>
            <a:r>
              <a:rPr lang="it-IT" dirty="0"/>
              <a:t>,</a:t>
            </a:r>
            <a:r>
              <a:rPr lang="it-IT" dirty="0" smtClean="0"/>
              <a:t> water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opacities</a:t>
            </a:r>
            <a:r>
              <a:rPr lang="it-IT" dirty="0" smtClean="0"/>
              <a:t> and MAPE. </a:t>
            </a:r>
          </a:p>
          <a:p>
            <a:endParaRPr lang="it-IT" dirty="0"/>
          </a:p>
          <a:p>
            <a:r>
              <a:rPr lang="it-IT" dirty="0" smtClean="0"/>
              <a:t>Large water </a:t>
            </a:r>
            <a:r>
              <a:rPr lang="it-IT" dirty="0" err="1" smtClean="0"/>
              <a:t>ice</a:t>
            </a:r>
            <a:r>
              <a:rPr lang="it-IT" dirty="0" smtClean="0"/>
              <a:t> and </a:t>
            </a:r>
            <a:r>
              <a:rPr lang="it-IT" dirty="0" err="1" smtClean="0"/>
              <a:t>dust</a:t>
            </a:r>
            <a:r>
              <a:rPr lang="it-IT" dirty="0" smtClean="0"/>
              <a:t> </a:t>
            </a:r>
            <a:r>
              <a:rPr lang="it-IT" dirty="0" err="1" smtClean="0"/>
              <a:t>abundances</a:t>
            </a:r>
            <a:r>
              <a:rPr lang="it-IT" dirty="0" smtClean="0"/>
              <a:t> (</a:t>
            </a:r>
            <a:r>
              <a:rPr lang="it-IT" dirty="0" err="1" smtClean="0"/>
              <a:t>black</a:t>
            </a:r>
            <a:r>
              <a:rPr lang="it-IT" dirty="0" smtClean="0"/>
              <a:t> and </a:t>
            </a: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) are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southward</a:t>
            </a:r>
            <a:r>
              <a:rPr lang="it-IT" dirty="0" smtClean="0"/>
              <a:t> of Olympus </a:t>
            </a:r>
            <a:r>
              <a:rPr lang="it-IT" dirty="0" err="1" smtClean="0"/>
              <a:t>before</a:t>
            </a:r>
            <a:r>
              <a:rPr lang="it-IT" dirty="0" smtClean="0"/>
              <a:t> 8 LT.</a:t>
            </a:r>
          </a:p>
          <a:p>
            <a:endParaRPr lang="it-IT" dirty="0"/>
          </a:p>
          <a:p>
            <a:r>
              <a:rPr lang="it-IT" dirty="0" smtClean="0"/>
              <a:t>Aerosol </a:t>
            </a:r>
            <a:r>
              <a:rPr lang="it-IT" dirty="0" err="1" smtClean="0"/>
              <a:t>abundances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with LT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track</a:t>
            </a:r>
            <a:r>
              <a:rPr lang="it-IT" dirty="0" smtClean="0"/>
              <a:t> of </a:t>
            </a:r>
            <a:r>
              <a:rPr lang="it-IT" dirty="0" err="1" smtClean="0"/>
              <a:t>orbit</a:t>
            </a:r>
            <a:r>
              <a:rPr lang="it-IT" dirty="0" smtClean="0"/>
              <a:t>. </a:t>
            </a:r>
          </a:p>
          <a:p>
            <a:endParaRPr lang="it-IT" dirty="0"/>
          </a:p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with LT </a:t>
            </a:r>
            <a:r>
              <a:rPr lang="it-IT" dirty="0" err="1" smtClean="0"/>
              <a:t>accordingly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3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86"/>
            <a:ext cx="4410075" cy="24717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5009"/>
            <a:ext cx="3668218" cy="20633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268"/>
            <a:ext cx="3661746" cy="20597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41" y="355186"/>
            <a:ext cx="4189611" cy="2360148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16895" y="11150"/>
            <a:ext cx="6325579" cy="787439"/>
          </a:xfrm>
        </p:spPr>
        <p:txBody>
          <a:bodyPr>
            <a:noAutofit/>
          </a:bodyPr>
          <a:lstStyle/>
          <a:p>
            <a:r>
              <a:rPr lang="it-IT" sz="2400" dirty="0" err="1"/>
              <a:t>Results</a:t>
            </a:r>
            <a:r>
              <a:rPr lang="it-IT" sz="2400" dirty="0"/>
              <a:t> - </a:t>
            </a:r>
            <a:r>
              <a:rPr lang="it-IT" sz="2400" dirty="0" err="1"/>
              <a:t>a</a:t>
            </a:r>
            <a:r>
              <a:rPr lang="it-IT" sz="2400" dirty="0" err="1" smtClean="0"/>
              <a:t>tmospheric</a:t>
            </a:r>
            <a:r>
              <a:rPr lang="it-IT" sz="2400" dirty="0" smtClean="0"/>
              <a:t> </a:t>
            </a:r>
            <a:r>
              <a:rPr lang="it-IT" sz="2400" dirty="0" err="1"/>
              <a:t>parameters</a:t>
            </a:r>
            <a:r>
              <a:rPr lang="it-IT" sz="2400" dirty="0"/>
              <a:t> </a:t>
            </a:r>
            <a:r>
              <a:rPr lang="it-IT" sz="2400" dirty="0" err="1"/>
              <a:t>varying</a:t>
            </a:r>
            <a:r>
              <a:rPr lang="it-IT" sz="2400" dirty="0"/>
              <a:t> with LT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0864" y="244937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41611" y="290774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2321169" y="798589"/>
            <a:ext cx="384517" cy="444057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6466449" y="867508"/>
            <a:ext cx="328246" cy="426720"/>
          </a:xfrm>
          <a:prstGeom prst="ellips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9289" y="6449790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269287"/>
            <a:ext cx="37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LT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1692812" y="1814677"/>
            <a:ext cx="57347" cy="2011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896751" y="2982351"/>
            <a:ext cx="8295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large </a:t>
            </a:r>
            <a:r>
              <a:rPr lang="it-IT" dirty="0" err="1" smtClean="0"/>
              <a:t>amount</a:t>
            </a:r>
            <a:r>
              <a:rPr lang="it-IT" dirty="0" smtClean="0"/>
              <a:t> of water </a:t>
            </a:r>
            <a:r>
              <a:rPr lang="it-IT" dirty="0" err="1" smtClean="0"/>
              <a:t>ice</a:t>
            </a:r>
            <a:r>
              <a:rPr lang="it-IT" dirty="0" smtClean="0"/>
              <a:t> and </a:t>
            </a:r>
            <a:r>
              <a:rPr lang="it-IT" dirty="0" err="1" smtClean="0"/>
              <a:t>dust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southward</a:t>
            </a:r>
            <a:r>
              <a:rPr lang="it-IT" dirty="0" smtClean="0"/>
              <a:t> of Olympus </a:t>
            </a:r>
            <a:r>
              <a:rPr lang="it-IT" dirty="0" err="1" smtClean="0"/>
              <a:t>between</a:t>
            </a:r>
            <a:r>
              <a:rPr lang="it-IT" dirty="0" smtClean="0"/>
              <a:t> 7 - 8 LT </a:t>
            </a:r>
            <a:r>
              <a:rPr lang="it-IT" dirty="0" err="1" smtClean="0"/>
              <a:t>like</a:t>
            </a:r>
            <a:r>
              <a:rPr lang="it-IT" dirty="0" smtClean="0"/>
              <a:t> for </a:t>
            </a:r>
            <a:r>
              <a:rPr lang="it-IT" dirty="0" err="1" smtClean="0"/>
              <a:t>orbit</a:t>
            </a:r>
            <a:r>
              <a:rPr lang="it-IT" dirty="0" smtClean="0"/>
              <a:t> 20629_B (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orbit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dirty="0" err="1" smtClean="0"/>
              <a:t>Similarly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with LT </a:t>
            </a:r>
            <a:r>
              <a:rPr lang="it-IT" dirty="0" err="1" smtClean="0"/>
              <a:t>like</a:t>
            </a:r>
            <a:r>
              <a:rPr lang="it-IT" dirty="0" smtClean="0"/>
              <a:t> for </a:t>
            </a:r>
            <a:r>
              <a:rPr lang="it-IT" dirty="0" err="1" smtClean="0"/>
              <a:t>orbit</a:t>
            </a:r>
            <a:r>
              <a:rPr lang="it-IT" dirty="0" smtClean="0"/>
              <a:t> 20629_B. </a:t>
            </a:r>
          </a:p>
          <a:p>
            <a:endParaRPr lang="it-IT" dirty="0"/>
          </a:p>
          <a:p>
            <a:r>
              <a:rPr lang="it-IT" dirty="0" smtClean="0"/>
              <a:t>Thermal </a:t>
            </a:r>
            <a:r>
              <a:rPr lang="it-IT" dirty="0" err="1" smtClean="0"/>
              <a:t>structures</a:t>
            </a:r>
            <a:r>
              <a:rPr lang="it-IT" dirty="0" smtClean="0"/>
              <a:t> over </a:t>
            </a:r>
            <a:r>
              <a:rPr lang="it-IT" dirty="0" err="1" smtClean="0"/>
              <a:t>volcano</a:t>
            </a:r>
            <a:r>
              <a:rPr lang="it-IT" dirty="0" smtClean="0"/>
              <a:t> </a:t>
            </a:r>
            <a:r>
              <a:rPr lang="it-IT" dirty="0" err="1" smtClean="0"/>
              <a:t>differ</a:t>
            </a:r>
            <a:r>
              <a:rPr lang="it-IT" dirty="0" smtClean="0"/>
              <a:t> from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. A </a:t>
            </a:r>
            <a:r>
              <a:rPr lang="it-IT" dirty="0" err="1"/>
              <a:t>c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atmosphere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over </a:t>
            </a:r>
            <a:r>
              <a:rPr lang="it-IT" dirty="0" err="1" smtClean="0"/>
              <a:t>volcano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20 km of </a:t>
            </a:r>
            <a:r>
              <a:rPr lang="it-IT" dirty="0" err="1" smtClean="0"/>
              <a:t>altitude</a:t>
            </a:r>
            <a:r>
              <a:rPr lang="it-IT" dirty="0" smtClean="0"/>
              <a:t>.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no </a:t>
            </a:r>
            <a:r>
              <a:rPr lang="it-IT" dirty="0" err="1" smtClean="0"/>
              <a:t>cold</a:t>
            </a:r>
            <a:r>
              <a:rPr lang="it-IT" dirty="0" smtClean="0"/>
              <a:t> pocket </a:t>
            </a:r>
            <a:r>
              <a:rPr lang="it-IT" dirty="0" err="1" smtClean="0"/>
              <a:t>at</a:t>
            </a:r>
            <a:r>
              <a:rPr lang="it-IT" dirty="0" smtClean="0"/>
              <a:t> 40 km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for </a:t>
            </a:r>
            <a:r>
              <a:rPr lang="it-IT" dirty="0" err="1" smtClean="0"/>
              <a:t>orbit</a:t>
            </a:r>
            <a:r>
              <a:rPr lang="it-IT" dirty="0" smtClean="0"/>
              <a:t> 21216.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51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5795" cy="27051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46893"/>
            <a:ext cx="4745795" cy="27051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" y="2507860"/>
            <a:ext cx="4736644" cy="26643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46" y="2521341"/>
            <a:ext cx="4712677" cy="265088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9151" y="2520437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71401" y="2507860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Surface </a:t>
            </a:r>
            <a:r>
              <a:rPr lang="it-IT" dirty="0" err="1">
                <a:solidFill>
                  <a:schemeClr val="bg1"/>
                </a:solidFill>
              </a:rPr>
              <a:t>temperatures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51" y="5688419"/>
            <a:ext cx="1218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with LT </a:t>
            </a:r>
            <a:r>
              <a:rPr lang="it-IT" dirty="0" err="1" smtClean="0"/>
              <a:t>during</a:t>
            </a:r>
            <a:r>
              <a:rPr lang="it-IT" dirty="0" smtClean="0"/>
              <a:t> night.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no </a:t>
            </a:r>
            <a:r>
              <a:rPr lang="it-IT" dirty="0" err="1" smtClean="0"/>
              <a:t>dust</a:t>
            </a:r>
            <a:r>
              <a:rPr lang="it-IT" dirty="0" smtClean="0"/>
              <a:t> over </a:t>
            </a:r>
            <a:r>
              <a:rPr lang="it-IT" dirty="0" err="1" smtClean="0"/>
              <a:t>Pavonis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r>
              <a:rPr lang="it-IT" dirty="0" smtClean="0"/>
              <a:t>. Water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opacity</a:t>
            </a:r>
            <a:r>
              <a:rPr lang="it-IT" dirty="0" smtClean="0"/>
              <a:t> </a:t>
            </a:r>
            <a:r>
              <a:rPr lang="it-IT" dirty="0" err="1" smtClean="0"/>
              <a:t>oscillates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0.1 over the </a:t>
            </a:r>
            <a:r>
              <a:rPr lang="it-IT" dirty="0" err="1" smtClean="0"/>
              <a:t>east</a:t>
            </a:r>
            <a:r>
              <a:rPr lang="it-IT" dirty="0" smtClean="0"/>
              <a:t> </a:t>
            </a:r>
            <a:r>
              <a:rPr lang="it-IT" dirty="0" err="1" smtClean="0"/>
              <a:t>slope</a:t>
            </a:r>
            <a:r>
              <a:rPr lang="it-IT" dirty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2-3 LT. No water </a:t>
            </a:r>
            <a:r>
              <a:rPr lang="it-IT" dirty="0" err="1" smtClean="0"/>
              <a:t>ice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similar</a:t>
            </a:r>
            <a:r>
              <a:rPr lang="it-IT" dirty="0" smtClean="0"/>
              <a:t> hour.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9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1019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Tema di Office</vt:lpstr>
      <vt:lpstr>Preliminary results of atmospheric parameters varying with LT around volcanoes from PFS-MEx observations</vt:lpstr>
      <vt:lpstr>Outline</vt:lpstr>
      <vt:lpstr>PFS measurements </vt:lpstr>
      <vt:lpstr>Presentazione standard di PowerPoint</vt:lpstr>
      <vt:lpstr>Methodology – a surface pressure correction </vt:lpstr>
      <vt:lpstr>Results - atmospheric parameters varying with LT </vt:lpstr>
      <vt:lpstr>Results - atmospheric parameters varying with LT </vt:lpstr>
      <vt:lpstr>Results - atmospheric parameters varying with LT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Marco</cp:lastModifiedBy>
  <cp:revision>62</cp:revision>
  <dcterms:created xsi:type="dcterms:W3CDTF">2022-04-12T15:41:31Z</dcterms:created>
  <dcterms:modified xsi:type="dcterms:W3CDTF">2022-04-21T22:31:15Z</dcterms:modified>
</cp:coreProperties>
</file>